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42"/>
  </p:notesMasterIdLst>
  <p:sldIdLst>
    <p:sldId id="256" r:id="rId2"/>
    <p:sldId id="257" r:id="rId3"/>
    <p:sldId id="258" r:id="rId4"/>
    <p:sldId id="259" r:id="rId5"/>
    <p:sldId id="261" r:id="rId6"/>
    <p:sldId id="292" r:id="rId7"/>
    <p:sldId id="265" r:id="rId8"/>
    <p:sldId id="266" r:id="rId9"/>
    <p:sldId id="267" r:id="rId10"/>
    <p:sldId id="300" r:id="rId11"/>
    <p:sldId id="301" r:id="rId12"/>
    <p:sldId id="323" r:id="rId13"/>
    <p:sldId id="324" r:id="rId14"/>
    <p:sldId id="325" r:id="rId15"/>
    <p:sldId id="268" r:id="rId16"/>
    <p:sldId id="293" r:id="rId17"/>
    <p:sldId id="298" r:id="rId18"/>
    <p:sldId id="299" r:id="rId19"/>
    <p:sldId id="303" r:id="rId20"/>
    <p:sldId id="272" r:id="rId21"/>
    <p:sldId id="286" r:id="rId22"/>
    <p:sldId id="320" r:id="rId23"/>
    <p:sldId id="287" r:id="rId24"/>
    <p:sldId id="288" r:id="rId25"/>
    <p:sldId id="274" r:id="rId26"/>
    <p:sldId id="322" r:id="rId27"/>
    <p:sldId id="317" r:id="rId28"/>
    <p:sldId id="314" r:id="rId29"/>
    <p:sldId id="315" r:id="rId30"/>
    <p:sldId id="316" r:id="rId31"/>
    <p:sldId id="276" r:id="rId32"/>
    <p:sldId id="277" r:id="rId33"/>
    <p:sldId id="284" r:id="rId34"/>
    <p:sldId id="283" r:id="rId35"/>
    <p:sldId id="281" r:id="rId36"/>
    <p:sldId id="285" r:id="rId37"/>
    <p:sldId id="278" r:id="rId38"/>
    <p:sldId id="279" r:id="rId39"/>
    <p:sldId id="280" r:id="rId40"/>
    <p:sldId id="30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43" autoAdjust="0"/>
    <p:restoredTop sz="91549"/>
  </p:normalViewPr>
  <p:slideViewPr>
    <p:cSldViewPr snapToGrid="0">
      <p:cViewPr varScale="1">
        <p:scale>
          <a:sx n="62" d="100"/>
          <a:sy n="62" d="100"/>
        </p:scale>
        <p:origin x="3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16500-5B8E-094A-8BA8-02D227725D02}" type="datetimeFigureOut">
              <a:rPr lang="en-US" smtClean="0"/>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39974-2646-AE4B-A5EF-973B88CEDC57}" type="slidenum">
              <a:rPr lang="en-US" smtClean="0"/>
              <a:t>‹#›</a:t>
            </a:fld>
            <a:endParaRPr lang="en-US"/>
          </a:p>
        </p:txBody>
      </p:sp>
    </p:spTree>
    <p:extLst>
      <p:ext uri="{BB962C8B-B14F-4D97-AF65-F5344CB8AC3E}">
        <p14:creationId xmlns:p14="http://schemas.microsoft.com/office/powerpoint/2010/main" val="47353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1</a:t>
            </a:fld>
            <a:endParaRPr lang="en-US"/>
          </a:p>
        </p:txBody>
      </p:sp>
    </p:spTree>
    <p:extLst>
      <p:ext uri="{BB962C8B-B14F-4D97-AF65-F5344CB8AC3E}">
        <p14:creationId xmlns:p14="http://schemas.microsoft.com/office/powerpoint/2010/main" val="459986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16</a:t>
            </a:fld>
            <a:endParaRPr lang="en-US"/>
          </a:p>
        </p:txBody>
      </p:sp>
    </p:spTree>
    <p:extLst>
      <p:ext uri="{BB962C8B-B14F-4D97-AF65-F5344CB8AC3E}">
        <p14:creationId xmlns:p14="http://schemas.microsoft.com/office/powerpoint/2010/main" val="6195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17</a:t>
            </a:fld>
            <a:endParaRPr lang="en-US"/>
          </a:p>
        </p:txBody>
      </p:sp>
    </p:spTree>
    <p:extLst>
      <p:ext uri="{BB962C8B-B14F-4D97-AF65-F5344CB8AC3E}">
        <p14:creationId xmlns:p14="http://schemas.microsoft.com/office/powerpoint/2010/main" val="160544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39</a:t>
            </a:fld>
            <a:endParaRPr lang="en-US"/>
          </a:p>
        </p:txBody>
      </p:sp>
    </p:spTree>
    <p:extLst>
      <p:ext uri="{BB962C8B-B14F-4D97-AF65-F5344CB8AC3E}">
        <p14:creationId xmlns:p14="http://schemas.microsoft.com/office/powerpoint/2010/main" val="280781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2</a:t>
            </a:fld>
            <a:endParaRPr lang="en-US"/>
          </a:p>
        </p:txBody>
      </p:sp>
    </p:spTree>
    <p:extLst>
      <p:ext uri="{BB962C8B-B14F-4D97-AF65-F5344CB8AC3E}">
        <p14:creationId xmlns:p14="http://schemas.microsoft.com/office/powerpoint/2010/main" val="24775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constitution also mentions local government as another tier of government. each province should establish a local government system and devolve political, administrative and financial responsibility and authority to the elected representatives of the local government. The extent of such devolution is to be found in the local government bills passed by the provinces.  </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3</a:t>
            </a:fld>
            <a:endParaRPr lang="en-US"/>
          </a:p>
        </p:txBody>
      </p:sp>
    </p:spTree>
    <p:extLst>
      <p:ext uri="{BB962C8B-B14F-4D97-AF65-F5344CB8AC3E}">
        <p14:creationId xmlns:p14="http://schemas.microsoft.com/office/powerpoint/2010/main" val="196518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The federal/provincial government, defined in the Constitution as the Prime Minister/Chief Minister and the cabinet ministers, is responsible for all governmental affairs. </a:t>
            </a:r>
          </a:p>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4</a:t>
            </a:fld>
            <a:endParaRPr lang="en-US"/>
          </a:p>
        </p:txBody>
      </p:sp>
    </p:spTree>
    <p:extLst>
      <p:ext uri="{BB962C8B-B14F-4D97-AF65-F5344CB8AC3E}">
        <p14:creationId xmlns:p14="http://schemas.microsoft.com/office/powerpoint/2010/main" val="23085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further explanation of the terms used in Table 1 see Nasim (2016). </a:t>
            </a:r>
          </a:p>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6</a:t>
            </a:fld>
            <a:endParaRPr lang="en-US"/>
          </a:p>
        </p:txBody>
      </p:sp>
    </p:spTree>
    <p:extLst>
      <p:ext uri="{BB962C8B-B14F-4D97-AF65-F5344CB8AC3E}">
        <p14:creationId xmlns:p14="http://schemas.microsoft.com/office/powerpoint/2010/main" val="8402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7</a:t>
            </a:fld>
            <a:endParaRPr lang="en-US"/>
          </a:p>
        </p:txBody>
      </p:sp>
    </p:spTree>
    <p:extLst>
      <p:ext uri="{BB962C8B-B14F-4D97-AF65-F5344CB8AC3E}">
        <p14:creationId xmlns:p14="http://schemas.microsoft.com/office/powerpoint/2010/main" val="197890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10</a:t>
            </a:fld>
            <a:endParaRPr lang="en-US"/>
          </a:p>
        </p:txBody>
      </p:sp>
    </p:spTree>
    <p:extLst>
      <p:ext uri="{BB962C8B-B14F-4D97-AF65-F5344CB8AC3E}">
        <p14:creationId xmlns:p14="http://schemas.microsoft.com/office/powerpoint/2010/main" val="1161525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11</a:t>
            </a:fld>
            <a:endParaRPr lang="en-US"/>
          </a:p>
        </p:txBody>
      </p:sp>
    </p:spTree>
    <p:extLst>
      <p:ext uri="{BB962C8B-B14F-4D97-AF65-F5344CB8AC3E}">
        <p14:creationId xmlns:p14="http://schemas.microsoft.com/office/powerpoint/2010/main" val="3344218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Non-Tax revenues are revenues from regulatory and economic functions</a:t>
            </a:r>
          </a:p>
          <a:p>
            <a:endParaRPr lang="en-US" dirty="0"/>
          </a:p>
        </p:txBody>
      </p:sp>
      <p:sp>
        <p:nvSpPr>
          <p:cNvPr id="4" name="Slide Number Placeholder 3"/>
          <p:cNvSpPr>
            <a:spLocks noGrp="1"/>
          </p:cNvSpPr>
          <p:nvPr>
            <p:ph type="sldNum" sz="quarter" idx="10"/>
          </p:nvPr>
        </p:nvSpPr>
        <p:spPr/>
        <p:txBody>
          <a:bodyPr/>
          <a:lstStyle/>
          <a:p>
            <a:fld id="{9F539974-2646-AE4B-A5EF-973B88CEDC57}" type="slidenum">
              <a:rPr lang="en-US" smtClean="0"/>
              <a:t>15</a:t>
            </a:fld>
            <a:endParaRPr lang="en-US"/>
          </a:p>
        </p:txBody>
      </p:sp>
    </p:spTree>
    <p:extLst>
      <p:ext uri="{BB962C8B-B14F-4D97-AF65-F5344CB8AC3E}">
        <p14:creationId xmlns:p14="http://schemas.microsoft.com/office/powerpoint/2010/main" val="173850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AE3A17-3E7E-4A6C-945A-CEDBE6B810CE}"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EE12-222B-4ECA-B3EB-B83B968571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AE3A17-3E7E-4A6C-945A-CEDBE6B810CE}"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EE12-222B-4ECA-B3EB-B83B968571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AE3A17-3E7E-4A6C-945A-CEDBE6B810CE}"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EE12-222B-4ECA-B3EB-B83B968571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AE3A17-3E7E-4A6C-945A-CEDBE6B810CE}"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EE12-222B-4ECA-B3EB-B83B968571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E3A17-3E7E-4A6C-945A-CEDBE6B810CE}"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EE12-222B-4ECA-B3EB-B83B968571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AE3A17-3E7E-4A6C-945A-CEDBE6B810CE}"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EE12-222B-4ECA-B3EB-B83B968571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AE3A17-3E7E-4A6C-945A-CEDBE6B810CE}" type="datetimeFigureOut">
              <a:rPr lang="en-US" smtClean="0"/>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CEE12-222B-4ECA-B3EB-B83B968571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AE3A17-3E7E-4A6C-945A-CEDBE6B810CE}" type="datetimeFigureOut">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CEE12-222B-4ECA-B3EB-B83B968571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E3A17-3E7E-4A6C-945A-CEDBE6B810CE}" type="datetimeFigureOut">
              <a:rPr lang="en-US" smtClean="0"/>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CEE12-222B-4ECA-B3EB-B83B968571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AE3A17-3E7E-4A6C-945A-CEDBE6B810CE}"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EE12-222B-4ECA-B3EB-B83B968571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AE3A17-3E7E-4A6C-945A-CEDBE6B810CE}"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EE12-222B-4ECA-B3EB-B83B968571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E3A17-3E7E-4A6C-945A-CEDBE6B810CE}" type="datetimeFigureOut">
              <a:rPr lang="en-US" smtClean="0"/>
              <a:t>4/3/2018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CEE12-222B-4ECA-B3EB-B83B968571CF}" type="slidenum">
              <a:rPr lang="en-US" smtClean="0"/>
              <a:t>‹#›</a:t>
            </a:fld>
            <a:endParaRPr lang="en-US"/>
          </a:p>
        </p:txBody>
      </p:sp>
    </p:spTree>
    <p:extLst>
      <p:ext uri="{BB962C8B-B14F-4D97-AF65-F5344CB8AC3E}">
        <p14:creationId xmlns:p14="http://schemas.microsoft.com/office/powerpoint/2010/main" val="1233027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ideaspak.org/images/Publications/Fiscal-Federalism/Forecasting-Punjab-Revenue-and-Spending.pdf" TargetMode="External"/><Relationship Id="rId2" Type="http://schemas.openxmlformats.org/officeDocument/2006/relationships/hyperlink" Target="http://ideaspak.org/people/item/277-forecasting-government-revenue-and-expendit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solidFill>
        </p:spPr>
        <p:txBody>
          <a:bodyPr/>
          <a:lstStyle/>
          <a:p>
            <a:r>
              <a:rPr lang="en-US" b="1" dirty="0">
                <a:solidFill>
                  <a:schemeClr val="accent2">
                    <a:lumMod val="75000"/>
                  </a:schemeClr>
                </a:solidFill>
              </a:rPr>
              <a:t>Forecasting Punjab Revenue and Expenditure</a:t>
            </a:r>
          </a:p>
        </p:txBody>
      </p:sp>
      <p:sp>
        <p:nvSpPr>
          <p:cNvPr id="3" name="Subtitle 2"/>
          <p:cNvSpPr>
            <a:spLocks noGrp="1"/>
          </p:cNvSpPr>
          <p:nvPr>
            <p:ph type="subTitle" idx="1"/>
          </p:nvPr>
        </p:nvSpPr>
        <p:spPr>
          <a:xfrm>
            <a:off x="1524000" y="3602038"/>
            <a:ext cx="9144000" cy="2244970"/>
          </a:xfrm>
        </p:spPr>
        <p:txBody>
          <a:bodyPr>
            <a:normAutofit/>
          </a:bodyPr>
          <a:lstStyle/>
          <a:p>
            <a:r>
              <a:rPr lang="en-US" dirty="0" err="1"/>
              <a:t>Anjum</a:t>
            </a:r>
            <a:r>
              <a:rPr lang="en-US" dirty="0"/>
              <a:t> </a:t>
            </a:r>
            <a:r>
              <a:rPr lang="en-US" dirty="0" err="1"/>
              <a:t>Nasim</a:t>
            </a:r>
            <a:endParaRPr lang="en-US" dirty="0"/>
          </a:p>
          <a:p>
            <a:r>
              <a:rPr lang="en-US" dirty="0"/>
              <a:t>May, 2017</a:t>
            </a:r>
          </a:p>
        </p:txBody>
      </p:sp>
    </p:spTree>
    <p:extLst>
      <p:ext uri="{BB962C8B-B14F-4D97-AF65-F5344CB8AC3E}">
        <p14:creationId xmlns:p14="http://schemas.microsoft.com/office/powerpoint/2010/main" val="52434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Forecasting Model - Nasim, 2016</a:t>
            </a:r>
            <a:endParaRPr lang="en-US" dirty="0"/>
          </a:p>
        </p:txBody>
      </p:sp>
      <p:sp>
        <p:nvSpPr>
          <p:cNvPr id="3" name="Content Placeholder 2"/>
          <p:cNvSpPr>
            <a:spLocks noGrp="1"/>
          </p:cNvSpPr>
          <p:nvPr>
            <p:ph idx="1"/>
          </p:nvPr>
        </p:nvSpPr>
        <p:spPr/>
        <p:txBody>
          <a:bodyPr>
            <a:normAutofit lnSpcReduction="10000"/>
          </a:bodyPr>
          <a:lstStyle/>
          <a:p>
            <a:r>
              <a:rPr lang="en-US" dirty="0"/>
              <a:t>We have developed a forecasting model of Punjab’s revenues and spending. </a:t>
            </a:r>
          </a:p>
          <a:p>
            <a:r>
              <a:rPr lang="en-GB" i="1" dirty="0"/>
              <a:t>Revenue forecasts</a:t>
            </a:r>
            <a:r>
              <a:rPr lang="en-GB" dirty="0"/>
              <a:t>: An outcome of several assumptions mostly about GDP growth and tax-to-GDP ratios consistent with medium to long term targets given in the IMF 7</a:t>
            </a:r>
            <a:r>
              <a:rPr lang="en-GB" baseline="30000" dirty="0"/>
              <a:t>th</a:t>
            </a:r>
            <a:r>
              <a:rPr lang="en-GB" dirty="0"/>
              <a:t> Review of the Extended Fund Facility (EFF) for Pakistan</a:t>
            </a:r>
          </a:p>
          <a:p>
            <a:r>
              <a:rPr lang="en-GB" i="1" dirty="0"/>
              <a:t>Spending forecasts</a:t>
            </a:r>
            <a:r>
              <a:rPr lang="en-GB" dirty="0"/>
              <a:t>: Rely on policy targets and historical trends </a:t>
            </a:r>
          </a:p>
          <a:p>
            <a:r>
              <a:rPr lang="en-GB" dirty="0"/>
              <a:t>Limitations:</a:t>
            </a:r>
          </a:p>
          <a:p>
            <a:pPr lvl="1"/>
            <a:r>
              <a:rPr lang="en-GB" dirty="0"/>
              <a:t>Revenue targets can be compromised under political economy compulsions.</a:t>
            </a:r>
          </a:p>
          <a:p>
            <a:pPr lvl="1"/>
            <a:r>
              <a:rPr lang="en-GB" dirty="0"/>
              <a:t>Historical trends of spending calculated from periods of low growth or of stringent borrowing constraint, may be poor indicators of these expenditures.</a:t>
            </a:r>
            <a:endParaRPr lang="en-US" dirty="0"/>
          </a:p>
          <a:p>
            <a:endParaRPr lang="en-US" dirty="0"/>
          </a:p>
        </p:txBody>
      </p:sp>
    </p:spTree>
    <p:extLst>
      <p:ext uri="{BB962C8B-B14F-4D97-AF65-F5344CB8AC3E}">
        <p14:creationId xmlns:p14="http://schemas.microsoft.com/office/powerpoint/2010/main" val="212813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solidFill>
                  <a:schemeClr val="accent2">
                    <a:lumMod val="75000"/>
                  </a:schemeClr>
                </a:solidFill>
              </a:rPr>
              <a:t>Forecasting Methodology- Nasim, 2016</a:t>
            </a:r>
            <a:br>
              <a:rPr lang="en-US" b="1" dirty="0">
                <a:solidFill>
                  <a:schemeClr val="accent2">
                    <a:lumMod val="75000"/>
                  </a:schemeClr>
                </a:solidFill>
              </a:rPr>
            </a:br>
            <a:r>
              <a:rPr lang="en-US" sz="3200" b="1" dirty="0">
                <a:solidFill>
                  <a:schemeClr val="accent2">
                    <a:lumMod val="75000"/>
                  </a:schemeClr>
                </a:solidFill>
              </a:rPr>
              <a:t>How it differs from MTFF</a:t>
            </a:r>
            <a:endParaRPr lang="en-US" sz="3200" dirty="0"/>
          </a:p>
        </p:txBody>
      </p:sp>
      <p:sp>
        <p:nvSpPr>
          <p:cNvPr id="3" name="Content Placeholder 2"/>
          <p:cNvSpPr>
            <a:spLocks noGrp="1"/>
          </p:cNvSpPr>
          <p:nvPr>
            <p:ph idx="1"/>
          </p:nvPr>
        </p:nvSpPr>
        <p:spPr>
          <a:xfrm>
            <a:off x="838200" y="1690688"/>
            <a:ext cx="10515600" cy="4488439"/>
          </a:xfrm>
        </p:spPr>
        <p:txBody>
          <a:bodyPr>
            <a:normAutofit fontScale="92500"/>
          </a:bodyPr>
          <a:lstStyle/>
          <a:p>
            <a:r>
              <a:rPr lang="en-US" dirty="0"/>
              <a:t>Our forecasting approach differs from that followed in the Medium Term Fiscal Framework 2013-14 to 2016-17 (MTFF) of the Punjab government. </a:t>
            </a:r>
          </a:p>
          <a:p>
            <a:r>
              <a:rPr lang="en-US" dirty="0"/>
              <a:t>The MTFF forecasting framework involves: </a:t>
            </a:r>
          </a:p>
          <a:p>
            <a:pPr marL="914400" lvl="1" indent="-457200">
              <a:buFont typeface="+mj-lt"/>
              <a:buAutoNum type="arabicPeriod"/>
            </a:pPr>
            <a:r>
              <a:rPr lang="en-US" dirty="0"/>
              <a:t>forecasting resource envelope of the provincial government, which involves forecasting and adding: (</a:t>
            </a:r>
            <a:r>
              <a:rPr lang="en-US" dirty="0" err="1"/>
              <a:t>i</a:t>
            </a:r>
            <a:r>
              <a:rPr lang="en-US" dirty="0"/>
              <a:t>) tax revenue and non-tax revenue, (ii) transfers, (iii) grants, and (iv) net capital receipts (net borrowing/lending)</a:t>
            </a:r>
          </a:p>
          <a:p>
            <a:pPr marL="914400" lvl="1" indent="-457200">
              <a:buFont typeface="+mj-lt"/>
              <a:buAutoNum type="arabicPeriod"/>
            </a:pPr>
            <a:r>
              <a:rPr lang="en-US" dirty="0"/>
              <a:t>forecasting the level of current expenditures</a:t>
            </a:r>
          </a:p>
          <a:p>
            <a:pPr marL="914400" lvl="1" indent="-457200">
              <a:buFont typeface="+mj-lt"/>
              <a:buAutoNum type="arabicPeriod"/>
            </a:pPr>
            <a:r>
              <a:rPr lang="en-US" dirty="0"/>
              <a:t>determining development expenditure as a residual by subtracting current revenue expenditure from the resource envelope</a:t>
            </a:r>
          </a:p>
          <a:p>
            <a:r>
              <a:rPr lang="en-US" dirty="0"/>
              <a:t>In our forecasting framework, the balancing item is borrowing/lending of the government rather than development expenditure.</a:t>
            </a:r>
          </a:p>
          <a:p>
            <a:endParaRPr lang="en-US" dirty="0"/>
          </a:p>
        </p:txBody>
      </p:sp>
    </p:spTree>
    <p:extLst>
      <p:ext uri="{BB962C8B-B14F-4D97-AF65-F5344CB8AC3E}">
        <p14:creationId xmlns:p14="http://schemas.microsoft.com/office/powerpoint/2010/main" val="113877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Forecasting Methodology- Nasim, 2016</a:t>
            </a:r>
            <a:br>
              <a:rPr lang="en-US" b="1" dirty="0">
                <a:solidFill>
                  <a:schemeClr val="accent2">
                    <a:lumMod val="75000"/>
                  </a:schemeClr>
                </a:solidFill>
              </a:rPr>
            </a:br>
            <a:endParaRPr lang="en-US" dirty="0"/>
          </a:p>
        </p:txBody>
      </p:sp>
      <p:sp>
        <p:nvSpPr>
          <p:cNvPr id="3" name="Content Placeholder 2"/>
          <p:cNvSpPr>
            <a:spLocks noGrp="1"/>
          </p:cNvSpPr>
          <p:nvPr>
            <p:ph idx="1"/>
          </p:nvPr>
        </p:nvSpPr>
        <p:spPr/>
        <p:txBody>
          <a:bodyPr>
            <a:normAutofit/>
          </a:bodyPr>
          <a:lstStyle/>
          <a:p>
            <a:r>
              <a:rPr lang="en-US" dirty="0"/>
              <a:t>In the first stage, we forecast </a:t>
            </a:r>
            <a:r>
              <a:rPr lang="en-US" b="1" dirty="0"/>
              <a:t>non-interest revenue receipts, development expenditure (DE)</a:t>
            </a:r>
            <a:r>
              <a:rPr lang="en-US" dirty="0"/>
              <a:t>, </a:t>
            </a:r>
            <a:r>
              <a:rPr lang="en-US" b="1" dirty="0"/>
              <a:t>non-interest current revenue expenditure</a:t>
            </a:r>
            <a:r>
              <a:rPr lang="en-US" dirty="0"/>
              <a:t>, </a:t>
            </a:r>
            <a:r>
              <a:rPr lang="en-US" b="1" dirty="0"/>
              <a:t>disposal of non-financial assets, and net policy lending (NPL)</a:t>
            </a:r>
            <a:r>
              <a:rPr lang="en-US" dirty="0"/>
              <a:t> in each period.</a:t>
            </a:r>
          </a:p>
          <a:p>
            <a:r>
              <a:rPr lang="en-US" dirty="0"/>
              <a:t>Next we estimate:</a:t>
            </a:r>
          </a:p>
          <a:p>
            <a:pPr lvl="1"/>
            <a:r>
              <a:rPr lang="en-US" b="1" dirty="0"/>
              <a:t>interest income in Year1 </a:t>
            </a:r>
            <a:r>
              <a:rPr lang="en-US" dirty="0"/>
              <a:t>as product of cash reserves in the base year and interest rate in Year1 – reported in the budget as a non-development grant of the federal government</a:t>
            </a:r>
          </a:p>
          <a:p>
            <a:pPr lvl="1"/>
            <a:r>
              <a:rPr lang="en-US" b="1" dirty="0"/>
              <a:t>interest expense in Year1 </a:t>
            </a:r>
            <a:r>
              <a:rPr lang="en-US" dirty="0"/>
              <a:t>as product of debt in the base year and interest rate in Year1</a:t>
            </a:r>
          </a:p>
        </p:txBody>
      </p:sp>
    </p:spTree>
    <p:extLst>
      <p:ext uri="{BB962C8B-B14F-4D97-AF65-F5344CB8AC3E}">
        <p14:creationId xmlns:p14="http://schemas.microsoft.com/office/powerpoint/2010/main" val="228473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Forecasting Methodology- Nasim, 2016</a:t>
            </a:r>
            <a:br>
              <a:rPr lang="en-US" b="1" dirty="0">
                <a:solidFill>
                  <a:schemeClr val="accent2">
                    <a:lumMod val="75000"/>
                  </a:schemeClr>
                </a:solidFill>
              </a:rPr>
            </a:br>
            <a:endParaRPr lang="en-US" dirty="0"/>
          </a:p>
        </p:txBody>
      </p:sp>
      <p:sp>
        <p:nvSpPr>
          <p:cNvPr id="3" name="Content Placeholder 2"/>
          <p:cNvSpPr>
            <a:spLocks noGrp="1"/>
          </p:cNvSpPr>
          <p:nvPr>
            <p:ph idx="1"/>
          </p:nvPr>
        </p:nvSpPr>
        <p:spPr/>
        <p:txBody>
          <a:bodyPr>
            <a:normAutofit lnSpcReduction="10000"/>
          </a:bodyPr>
          <a:lstStyle/>
          <a:p>
            <a:r>
              <a:rPr lang="en-US" dirty="0"/>
              <a:t>We then calculate:</a:t>
            </a:r>
            <a:r>
              <a:rPr lang="en-US" b="1" dirty="0"/>
              <a:t> </a:t>
            </a:r>
          </a:p>
          <a:p>
            <a:pPr lvl="1"/>
            <a:r>
              <a:rPr lang="en-US" b="1" dirty="0"/>
              <a:t>Current Revenue Expenditure (CRE) </a:t>
            </a:r>
            <a:r>
              <a:rPr lang="en-US" dirty="0"/>
              <a:t>in Year1 as the sum of non-interest current expenditure in Year1 and interest expenditure in Year1</a:t>
            </a:r>
          </a:p>
          <a:p>
            <a:pPr lvl="1"/>
            <a:r>
              <a:rPr lang="en-US" b="1" dirty="0"/>
              <a:t>General Revenue Receipts (GRR) </a:t>
            </a:r>
            <a:r>
              <a:rPr lang="en-US" dirty="0"/>
              <a:t>in Year1 as the sum of non-interest revenue receipts in Year1, interest income in Year1 and disposal of non-financial assets in Year1</a:t>
            </a:r>
          </a:p>
          <a:p>
            <a:pPr lvl="1"/>
            <a:r>
              <a:rPr lang="en-US" b="1" dirty="0"/>
              <a:t>Overall Fiscal Balance (OFB)</a:t>
            </a:r>
            <a:r>
              <a:rPr lang="en-US" dirty="0"/>
              <a:t> in Year1 by subtracting DE, CRE and NPL (in Year1) from GRR in Year1</a:t>
            </a:r>
          </a:p>
          <a:p>
            <a:pPr lvl="1"/>
            <a:r>
              <a:rPr lang="en-US" b="1" dirty="0"/>
              <a:t>Financing Gap </a:t>
            </a:r>
            <a:r>
              <a:rPr lang="en-US" dirty="0"/>
              <a:t>in Year1 by subtracting debt repayments in Year1 from OFB in Year1</a:t>
            </a:r>
          </a:p>
          <a:p>
            <a:pPr lvl="1"/>
            <a:r>
              <a:rPr lang="en-US" b="1" dirty="0"/>
              <a:t>Adjusted Financing Gap </a:t>
            </a:r>
            <a:r>
              <a:rPr lang="en-US" dirty="0"/>
              <a:t>in Year1 by adding a minimum level of foreign loans in Year1 to the</a:t>
            </a:r>
            <a:r>
              <a:rPr lang="en-US" b="1" dirty="0"/>
              <a:t> </a:t>
            </a:r>
            <a:r>
              <a:rPr lang="en-US" dirty="0"/>
              <a:t>financing gap in Year1 (by assuming the government will always tap into available low cost foreign financing).</a:t>
            </a:r>
          </a:p>
          <a:p>
            <a:endParaRPr lang="en-US" dirty="0"/>
          </a:p>
          <a:p>
            <a:endParaRPr lang="en-US" dirty="0"/>
          </a:p>
        </p:txBody>
      </p:sp>
    </p:spTree>
    <p:extLst>
      <p:ext uri="{BB962C8B-B14F-4D97-AF65-F5344CB8AC3E}">
        <p14:creationId xmlns:p14="http://schemas.microsoft.com/office/powerpoint/2010/main" val="349627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Forecasting Methodology - Nasim,2016</a:t>
            </a:r>
            <a:endParaRPr lang="en-US" dirty="0"/>
          </a:p>
        </p:txBody>
      </p:sp>
      <p:sp>
        <p:nvSpPr>
          <p:cNvPr id="3" name="Content Placeholder 2"/>
          <p:cNvSpPr>
            <a:spLocks noGrp="1"/>
          </p:cNvSpPr>
          <p:nvPr>
            <p:ph idx="1"/>
          </p:nvPr>
        </p:nvSpPr>
        <p:spPr/>
        <p:txBody>
          <a:bodyPr>
            <a:normAutofit fontScale="92500"/>
          </a:bodyPr>
          <a:lstStyle/>
          <a:p>
            <a:r>
              <a:rPr lang="en-US" dirty="0"/>
              <a:t>If the adjusted financing gap is positive, it is assumed that it leads to a net addition in cash reserves.</a:t>
            </a:r>
          </a:p>
          <a:p>
            <a:r>
              <a:rPr lang="en-US" dirty="0"/>
              <a:t>If the gap is negative, we make assumptions about the sequence in which it is financed – through cash reserves, foreign loans and domestic loans. </a:t>
            </a:r>
          </a:p>
          <a:p>
            <a:r>
              <a:rPr lang="en-US" dirty="0"/>
              <a:t>These assumptions about financing, lead to determination of </a:t>
            </a:r>
            <a:r>
              <a:rPr lang="en-US" b="1" dirty="0"/>
              <a:t>cash reserves in Year1 </a:t>
            </a:r>
            <a:r>
              <a:rPr lang="en-US" dirty="0"/>
              <a:t>and </a:t>
            </a:r>
            <a:r>
              <a:rPr lang="en-US" b="1" dirty="0"/>
              <a:t>debt in Year1</a:t>
            </a:r>
            <a:r>
              <a:rPr lang="en-US" dirty="0"/>
              <a:t>.</a:t>
            </a:r>
          </a:p>
          <a:p>
            <a:r>
              <a:rPr lang="en-US" b="1" dirty="0"/>
              <a:t>Treating Year1 as the base</a:t>
            </a:r>
            <a:r>
              <a:rPr lang="en-US" dirty="0"/>
              <a:t>, we can </a:t>
            </a:r>
            <a:r>
              <a:rPr lang="en-US" b="1" dirty="0"/>
              <a:t>forecast interest income and interest expense in Year2</a:t>
            </a:r>
            <a:r>
              <a:rPr lang="en-US" dirty="0"/>
              <a:t>, and consequently total revenue and total spending in Year2.</a:t>
            </a:r>
          </a:p>
          <a:p>
            <a:r>
              <a:rPr lang="en-US" dirty="0"/>
              <a:t>Forecasts for each subsequent year are obtained similarly. </a:t>
            </a:r>
          </a:p>
          <a:p>
            <a:pPr marL="0" indent="0">
              <a:buNone/>
            </a:pPr>
            <a:endParaRPr lang="en-US" dirty="0"/>
          </a:p>
        </p:txBody>
      </p:sp>
    </p:spTree>
    <p:extLst>
      <p:ext uri="{BB962C8B-B14F-4D97-AF65-F5344CB8AC3E}">
        <p14:creationId xmlns:p14="http://schemas.microsoft.com/office/powerpoint/2010/main" val="195729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166"/>
          </a:xfrm>
        </p:spPr>
        <p:txBody>
          <a:bodyPr>
            <a:normAutofit fontScale="90000"/>
          </a:bodyPr>
          <a:lstStyle/>
          <a:p>
            <a:pPr algn="ctr"/>
            <a:br>
              <a:rPr lang="en-US" dirty="0">
                <a:solidFill>
                  <a:schemeClr val="accent2">
                    <a:lumMod val="75000"/>
                  </a:schemeClr>
                </a:solidFill>
              </a:rPr>
            </a:br>
            <a:r>
              <a:rPr lang="en-US" sz="4900" b="1" dirty="0">
                <a:solidFill>
                  <a:schemeClr val="accent2">
                    <a:lumMod val="75000"/>
                  </a:schemeClr>
                </a:solidFill>
              </a:rPr>
              <a:t>Forecasting Non-interest Revenue Receipts</a:t>
            </a:r>
            <a:endParaRPr lang="en-US" sz="4900" dirty="0"/>
          </a:p>
        </p:txBody>
      </p:sp>
      <p:sp>
        <p:nvSpPr>
          <p:cNvPr id="3" name="Content Placeholder 2"/>
          <p:cNvSpPr>
            <a:spLocks noGrp="1"/>
          </p:cNvSpPr>
          <p:nvPr>
            <p:ph idx="1"/>
          </p:nvPr>
        </p:nvSpPr>
        <p:spPr/>
        <p:txBody>
          <a:bodyPr>
            <a:normAutofit fontScale="92500" lnSpcReduction="10000"/>
          </a:bodyPr>
          <a:lstStyle/>
          <a:p>
            <a:r>
              <a:rPr lang="en-US" dirty="0"/>
              <a:t>We break down non-interest revenue into five categories:</a:t>
            </a:r>
          </a:p>
          <a:p>
            <a:pPr marL="914400" lvl="1" indent="-457200">
              <a:buFont typeface="+mj-lt"/>
              <a:buAutoNum type="arabicPeriod"/>
            </a:pPr>
            <a:r>
              <a:rPr lang="en-US" dirty="0"/>
              <a:t>Federal transfers from the divisible pool of tax revenue</a:t>
            </a:r>
          </a:p>
          <a:p>
            <a:pPr marL="914400" lvl="1" indent="-457200">
              <a:buFont typeface="+mj-lt"/>
              <a:buAutoNum type="arabicPeriod"/>
            </a:pPr>
            <a:r>
              <a:rPr lang="en-US" dirty="0"/>
              <a:t>Punjab own tax revenues</a:t>
            </a:r>
          </a:p>
          <a:p>
            <a:pPr marL="914400" lvl="1" indent="-457200">
              <a:buFont typeface="+mj-lt"/>
              <a:buAutoNum type="arabicPeriod"/>
            </a:pPr>
            <a:r>
              <a:rPr lang="en-US" dirty="0"/>
              <a:t>Transfer Under Article 161 of the Constitution and Clause 5 &amp; 6 of the NFC award</a:t>
            </a:r>
          </a:p>
          <a:p>
            <a:pPr marL="914400" lvl="1" indent="-457200">
              <a:buFont typeface="+mj-lt"/>
              <a:buAutoNum type="arabicPeriod"/>
            </a:pPr>
            <a:r>
              <a:rPr lang="en-US" dirty="0"/>
              <a:t>Federal/foreign development and non-development grants</a:t>
            </a:r>
          </a:p>
          <a:p>
            <a:pPr marL="914400" lvl="1" indent="-457200">
              <a:buFont typeface="+mj-lt"/>
              <a:buAutoNum type="arabicPeriod"/>
            </a:pPr>
            <a:r>
              <a:rPr lang="en-US" dirty="0"/>
              <a:t>Non-tax revenue raised by the provincial government</a:t>
            </a:r>
          </a:p>
          <a:p>
            <a:pPr>
              <a:buFont typeface="Arial" charset="0"/>
              <a:buChar char="•"/>
            </a:pPr>
            <a:r>
              <a:rPr lang="en-US" dirty="0"/>
              <a:t>Our categorization of non-interest revenue differs from those in the budgetary documents (see Nasim 2016, Box 4.1 for details). </a:t>
            </a:r>
          </a:p>
          <a:p>
            <a:pPr>
              <a:buFont typeface="Arial" charset="0"/>
              <a:buChar char="•"/>
            </a:pPr>
            <a:r>
              <a:rPr lang="en-US" dirty="0"/>
              <a:t>For forecasting revenue, we make assumptions for each of the five revenue categories mentioned above (see slide 17-19 for examples).</a:t>
            </a:r>
          </a:p>
          <a:p>
            <a:pPr>
              <a:buFont typeface="Arial" charset="0"/>
              <a:buChar char="•"/>
            </a:pPr>
            <a:r>
              <a:rPr lang="en-US" dirty="0"/>
              <a:t>Taken together, we make assumptions on variables listed in the following slide.</a:t>
            </a:r>
          </a:p>
          <a:p>
            <a:pPr>
              <a:buFont typeface="Arial" charset="0"/>
              <a:buChar char="•"/>
            </a:pPr>
            <a:endParaRPr lang="en-US" dirty="0"/>
          </a:p>
        </p:txBody>
      </p:sp>
    </p:spTree>
    <p:extLst>
      <p:ext uri="{BB962C8B-B14F-4D97-AF65-F5344CB8AC3E}">
        <p14:creationId xmlns:p14="http://schemas.microsoft.com/office/powerpoint/2010/main" val="126890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Forecasting Non-interest Revenue Receipts</a:t>
            </a:r>
            <a:br>
              <a:rPr lang="en-US" b="1" dirty="0">
                <a:solidFill>
                  <a:schemeClr val="accent2">
                    <a:lumMod val="75000"/>
                  </a:schemeClr>
                </a:solidFill>
              </a:rPr>
            </a:br>
            <a:endParaRPr lang="en-US" dirty="0"/>
          </a:p>
        </p:txBody>
      </p:sp>
      <p:sp>
        <p:nvSpPr>
          <p:cNvPr id="3" name="Content Placeholder 2"/>
          <p:cNvSpPr>
            <a:spLocks noGrp="1"/>
          </p:cNvSpPr>
          <p:nvPr>
            <p:ph idx="1"/>
          </p:nvPr>
        </p:nvSpPr>
        <p:spPr>
          <a:xfrm>
            <a:off x="838200" y="1288473"/>
            <a:ext cx="10515600" cy="4888490"/>
          </a:xfrm>
        </p:spPr>
        <p:txBody>
          <a:bodyPr>
            <a:normAutofit fontScale="92500" lnSpcReduction="10000"/>
          </a:bodyPr>
          <a:lstStyle/>
          <a:p>
            <a:pPr marL="0" indent="0">
              <a:buNone/>
            </a:pPr>
            <a:r>
              <a:rPr lang="en-US" dirty="0"/>
              <a:t>We make assumptions about the following variables:</a:t>
            </a:r>
          </a:p>
          <a:p>
            <a:pPr marL="1028700" lvl="1" indent="-571500">
              <a:buFont typeface="+mj-lt"/>
              <a:buAutoNum type="romanLcPeriod"/>
            </a:pPr>
            <a:r>
              <a:rPr lang="en-US" dirty="0"/>
              <a:t>Nominal GDP growth</a:t>
            </a:r>
          </a:p>
          <a:p>
            <a:pPr marL="1028700" lvl="1" indent="-571500">
              <a:buFont typeface="+mj-lt"/>
              <a:buAutoNum type="romanLcPeriod"/>
            </a:pPr>
            <a:r>
              <a:rPr lang="en-US" dirty="0"/>
              <a:t>Tax-to-GDP ratio</a:t>
            </a:r>
          </a:p>
          <a:p>
            <a:pPr marL="1028700" lvl="1" indent="-571500">
              <a:buFont typeface="+mj-lt"/>
              <a:buAutoNum type="romanLcPeriod"/>
            </a:pPr>
            <a:r>
              <a:rPr lang="en-US" dirty="0"/>
              <a:t>Ratio of federal divisible pool of taxes to total taxes and Punjab’s share in the divisible pool</a:t>
            </a:r>
          </a:p>
          <a:p>
            <a:pPr marL="1028700" lvl="1" indent="-571500">
              <a:buFont typeface="+mj-lt"/>
              <a:buAutoNum type="romanLcPeriod"/>
            </a:pPr>
            <a:r>
              <a:rPr lang="en-US" dirty="0"/>
              <a:t>Provincial share in total taxes and Punjab’s share in the provincial tax revenue</a:t>
            </a:r>
          </a:p>
          <a:p>
            <a:pPr marL="1028700" lvl="1" indent="-571500">
              <a:buFont typeface="+mj-lt"/>
              <a:buAutoNum type="romanLcPeriod"/>
            </a:pPr>
            <a:r>
              <a:rPr lang="en-US" dirty="0"/>
              <a:t>Ratio of excise tax to total tax</a:t>
            </a:r>
          </a:p>
          <a:p>
            <a:pPr marL="1028700" lvl="1" indent="-571500">
              <a:buFont typeface="+mj-lt"/>
              <a:buAutoNum type="romanLcPeriod"/>
            </a:pPr>
            <a:r>
              <a:rPr lang="en-US" dirty="0"/>
              <a:t>Transfers on account of hydro-electricity profits</a:t>
            </a:r>
          </a:p>
          <a:p>
            <a:pPr marL="1028700" lvl="1" indent="-571500">
              <a:buFont typeface="+mj-lt"/>
              <a:buAutoNum type="romanLcPeriod"/>
            </a:pPr>
            <a:r>
              <a:rPr lang="en-US" dirty="0"/>
              <a:t>Ratio of royalties and development surcharges to total taxes</a:t>
            </a:r>
          </a:p>
          <a:p>
            <a:pPr marL="1028700" lvl="1" indent="-571500">
              <a:buFont typeface="+mj-lt"/>
              <a:buAutoNum type="romanLcPeriod"/>
            </a:pPr>
            <a:r>
              <a:rPr lang="en-US" dirty="0"/>
              <a:t>Non-development grants other than cash reserves</a:t>
            </a:r>
          </a:p>
          <a:p>
            <a:pPr marL="1028700" lvl="1" indent="-571500">
              <a:buFont typeface="+mj-lt"/>
              <a:buAutoNum type="romanLcPeriod"/>
            </a:pPr>
            <a:r>
              <a:rPr lang="en-US" dirty="0"/>
              <a:t>Interest rate on cash reserves</a:t>
            </a:r>
          </a:p>
          <a:p>
            <a:pPr marL="1028700" lvl="1" indent="-571500">
              <a:buFont typeface="+mj-lt"/>
              <a:buAutoNum type="romanLcPeriod"/>
            </a:pPr>
            <a:r>
              <a:rPr lang="en-US" dirty="0"/>
              <a:t>Foreign development grants and other grants</a:t>
            </a:r>
          </a:p>
          <a:p>
            <a:pPr marL="1028700" lvl="1" indent="-571500">
              <a:buFont typeface="+mj-lt"/>
              <a:buAutoNum type="romanLcPeriod"/>
            </a:pPr>
            <a:r>
              <a:rPr lang="en-US" dirty="0"/>
              <a:t>Exchange rate depreciation</a:t>
            </a:r>
          </a:p>
          <a:p>
            <a:pPr marL="1028700" lvl="1" indent="-571500">
              <a:buFont typeface="+mj-lt"/>
              <a:buAutoNum type="romanLcPeriod"/>
            </a:pPr>
            <a:r>
              <a:rPr lang="en-US" dirty="0"/>
              <a:t>Ratio of non-tax revenue raised by the provincial government to GDP</a:t>
            </a:r>
          </a:p>
          <a:p>
            <a:endParaRPr lang="en-US" dirty="0"/>
          </a:p>
        </p:txBody>
      </p:sp>
    </p:spTree>
    <p:extLst>
      <p:ext uri="{BB962C8B-B14F-4D97-AF65-F5344CB8AC3E}">
        <p14:creationId xmlns:p14="http://schemas.microsoft.com/office/powerpoint/2010/main" val="221416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accent2">
                    <a:lumMod val="75000"/>
                  </a:schemeClr>
                </a:solidFill>
              </a:rPr>
              <a:t>Example of Revenue Assumptions – 1 </a:t>
            </a:r>
          </a:p>
        </p:txBody>
      </p:sp>
      <p:sp>
        <p:nvSpPr>
          <p:cNvPr id="3" name="Content Placeholder 2"/>
          <p:cNvSpPr>
            <a:spLocks noGrp="1"/>
          </p:cNvSpPr>
          <p:nvPr>
            <p:ph idx="1"/>
          </p:nvPr>
        </p:nvSpPr>
        <p:spPr/>
        <p:txBody>
          <a:bodyPr>
            <a:normAutofit/>
          </a:bodyPr>
          <a:lstStyle/>
          <a:p>
            <a:pPr marL="0" indent="0">
              <a:buNone/>
            </a:pPr>
            <a:r>
              <a:rPr lang="en-US" b="1" dirty="0">
                <a:solidFill>
                  <a:schemeClr val="accent2">
                    <a:lumMod val="75000"/>
                  </a:schemeClr>
                </a:solidFill>
              </a:rPr>
              <a:t>Federal transfers from the divisible pool of tax revenue</a:t>
            </a:r>
          </a:p>
          <a:p>
            <a:pPr marL="0" indent="0">
              <a:buNone/>
            </a:pPr>
            <a:r>
              <a:rPr lang="en-US" b="1" dirty="0">
                <a:solidFill>
                  <a:schemeClr val="accent2">
                    <a:lumMod val="75000"/>
                  </a:schemeClr>
                </a:solidFill>
              </a:rPr>
              <a:t>Assumptions:</a:t>
            </a:r>
          </a:p>
          <a:p>
            <a:pPr lvl="0"/>
            <a:r>
              <a:rPr lang="en-US" dirty="0"/>
              <a:t>The 7</a:t>
            </a:r>
            <a:r>
              <a:rPr lang="en-US" baseline="30000" dirty="0"/>
              <a:t>th</a:t>
            </a:r>
            <a:r>
              <a:rPr lang="en-US" dirty="0"/>
              <a:t> NFC award formula for distribution of divisible pool of tax revenue between the federal and provincial governments will be unchanged in the forecast period.</a:t>
            </a:r>
          </a:p>
          <a:p>
            <a:r>
              <a:rPr lang="en-US" dirty="0"/>
              <a:t>Real GDP growth and inflation rate and tax-to-GDP ratio will be the same as given in the IMF 7</a:t>
            </a:r>
            <a:r>
              <a:rPr lang="en-US" baseline="30000" dirty="0"/>
              <a:t>th</a:t>
            </a:r>
            <a:r>
              <a:rPr lang="en-US" dirty="0"/>
              <a:t> review.</a:t>
            </a:r>
          </a:p>
          <a:p>
            <a:pPr lvl="0"/>
            <a:r>
              <a:rPr lang="en-US" dirty="0"/>
              <a:t>The divisible pool of taxes as a percentage of total taxes will be unchanged at its FY2012/13 level.</a:t>
            </a:r>
          </a:p>
        </p:txBody>
      </p:sp>
    </p:spTree>
    <p:extLst>
      <p:ext uri="{BB962C8B-B14F-4D97-AF65-F5344CB8AC3E}">
        <p14:creationId xmlns:p14="http://schemas.microsoft.com/office/powerpoint/2010/main" val="2277811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Example of Revenue Assumptions – 2 </a:t>
            </a:r>
          </a:p>
        </p:txBody>
      </p:sp>
      <p:sp>
        <p:nvSpPr>
          <p:cNvPr id="3" name="Content Placeholder 2"/>
          <p:cNvSpPr>
            <a:spLocks noGrp="1"/>
          </p:cNvSpPr>
          <p:nvPr>
            <p:ph idx="1"/>
          </p:nvPr>
        </p:nvSpPr>
        <p:spPr/>
        <p:txBody>
          <a:bodyPr>
            <a:normAutofit fontScale="92500"/>
          </a:bodyPr>
          <a:lstStyle/>
          <a:p>
            <a:pPr marL="0" indent="0">
              <a:buNone/>
            </a:pPr>
            <a:r>
              <a:rPr lang="en-US" b="1" dirty="0">
                <a:solidFill>
                  <a:schemeClr val="accent2">
                    <a:lumMod val="75000"/>
                  </a:schemeClr>
                </a:solidFill>
              </a:rPr>
              <a:t>Transfer Under Article 161 of the Constitution and Clause 5 &amp; 6 of the NFC award</a:t>
            </a:r>
          </a:p>
          <a:p>
            <a:pPr lvl="0"/>
            <a:r>
              <a:rPr lang="en-US" i="1" dirty="0"/>
              <a:t>Excise duty on natural gas</a:t>
            </a:r>
            <a:r>
              <a:rPr lang="en-US" dirty="0"/>
              <a:t>: The ratio of transfer on account of excise duty on natural gas to total taxes will remain unchanged at the FY2012/13 level.</a:t>
            </a:r>
          </a:p>
          <a:p>
            <a:r>
              <a:rPr lang="en-US" i="1" dirty="0"/>
              <a:t>Development surcharges and royalties</a:t>
            </a:r>
            <a:r>
              <a:rPr lang="en-US" dirty="0"/>
              <a:t>: Development surcharges and royalties as a ratio of taxes are assumed to remain constant at the FY2012/13 level. </a:t>
            </a:r>
          </a:p>
          <a:p>
            <a:pPr lvl="0"/>
            <a:r>
              <a:rPr lang="en-US" i="1" dirty="0"/>
              <a:t>Excise duty on oil</a:t>
            </a:r>
            <a:r>
              <a:rPr lang="en-US" dirty="0"/>
              <a:t>: There was no excise duty on oil in the base year, FY2012/13, and therefore no transfer on account of excise duty on oil. We assume that this status will be unchanged during the forecast period.</a:t>
            </a:r>
          </a:p>
        </p:txBody>
      </p:sp>
    </p:spTree>
    <p:extLst>
      <p:ext uri="{BB962C8B-B14F-4D97-AF65-F5344CB8AC3E}">
        <p14:creationId xmlns:p14="http://schemas.microsoft.com/office/powerpoint/2010/main" val="4095085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Example of Revenue Assumptions – 2 continued..</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chemeClr val="accent2">
                    <a:lumMod val="75000"/>
                  </a:schemeClr>
                </a:solidFill>
              </a:rPr>
              <a:t>Transfer Under Article 161 of the Constitution and Clause 5 &amp; 6 of the NFC award</a:t>
            </a:r>
            <a:endParaRPr lang="en-US" dirty="0"/>
          </a:p>
          <a:p>
            <a:pPr lvl="0"/>
            <a:r>
              <a:rPr lang="en-US" i="1" dirty="0"/>
              <a:t>Profit from hydro-electricity generation</a:t>
            </a:r>
            <a:r>
              <a:rPr lang="en-US" dirty="0"/>
              <a:t>: </a:t>
            </a:r>
          </a:p>
          <a:p>
            <a:pPr lvl="1"/>
            <a:r>
              <a:rPr lang="en-US" dirty="0"/>
              <a:t>In FY2012/13 Punjab received </a:t>
            </a:r>
            <a:r>
              <a:rPr lang="en-US" dirty="0" err="1"/>
              <a:t>Rs</a:t>
            </a:r>
            <a:r>
              <a:rPr lang="en-US" dirty="0"/>
              <a:t> 5.1 billion as profit from hydro-electricity generation.</a:t>
            </a:r>
          </a:p>
          <a:p>
            <a:pPr lvl="1"/>
            <a:r>
              <a:rPr lang="en-US" dirty="0"/>
              <a:t> In order to have a claim on the federal government the Punjab government continues to budget for this even though it has not received any transfer under this head since 2013. </a:t>
            </a:r>
          </a:p>
          <a:p>
            <a:pPr lvl="1"/>
            <a:r>
              <a:rPr lang="en-US" dirty="0"/>
              <a:t>We have assumed that federal transfers on account of hydro-electricity generation will be zero from 2014 till 2016 but the next NFC award will allow Punjab to receive its claim adjusted for inflation and arrears.</a:t>
            </a:r>
          </a:p>
          <a:p>
            <a:pPr lvl="1"/>
            <a:r>
              <a:rPr lang="en-US" dirty="0"/>
              <a:t>Therefore, we forecast that Punjab will receive Rs10.8 billion in FY2016/17 on account of hydro profits, which will go up to Rs11.8 billion in FY2019/20.</a:t>
            </a:r>
          </a:p>
          <a:p>
            <a:endParaRPr lang="en-US" dirty="0"/>
          </a:p>
        </p:txBody>
      </p:sp>
    </p:spTree>
    <p:extLst>
      <p:ext uri="{BB962C8B-B14F-4D97-AF65-F5344CB8AC3E}">
        <p14:creationId xmlns:p14="http://schemas.microsoft.com/office/powerpoint/2010/main" val="125455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b="1" dirty="0">
                <a:solidFill>
                  <a:schemeClr val="accent2">
                    <a:lumMod val="75000"/>
                  </a:schemeClr>
                </a:solidFill>
              </a:rPr>
              <a:t>Federal and Provincial Annual Budgets</a:t>
            </a:r>
          </a:p>
        </p:txBody>
      </p:sp>
      <p:sp>
        <p:nvSpPr>
          <p:cNvPr id="3" name="Content Placeholder 2"/>
          <p:cNvSpPr>
            <a:spLocks noGrp="1"/>
          </p:cNvSpPr>
          <p:nvPr>
            <p:ph idx="1"/>
          </p:nvPr>
        </p:nvSpPr>
        <p:spPr/>
        <p:txBody>
          <a:bodyPr>
            <a:normAutofit/>
          </a:bodyPr>
          <a:lstStyle/>
          <a:p>
            <a:r>
              <a:rPr lang="en-US" dirty="0"/>
              <a:t>Each year the budget of the federal/provincial government  is presented for the new financial year (beginning July 1). </a:t>
            </a:r>
          </a:p>
          <a:p>
            <a:r>
              <a:rPr lang="en-US" dirty="0"/>
              <a:t>The budget session is kicked off by the finance minister’s speech. </a:t>
            </a:r>
          </a:p>
          <a:p>
            <a:r>
              <a:rPr lang="en-US" dirty="0"/>
              <a:t>Through this and related budget documents, the government briefs the public about:</a:t>
            </a:r>
          </a:p>
          <a:p>
            <a:pPr lvl="1"/>
            <a:r>
              <a:rPr lang="en-US" dirty="0"/>
              <a:t>its performance in the recent past</a:t>
            </a:r>
          </a:p>
          <a:p>
            <a:pPr lvl="1"/>
            <a:r>
              <a:rPr lang="en-US" dirty="0"/>
              <a:t>its economic agenda in the near term</a:t>
            </a:r>
          </a:p>
          <a:p>
            <a:pPr lvl="1"/>
            <a:r>
              <a:rPr lang="en-US" dirty="0"/>
              <a:t>the detailed breakup of its planned expenditure in the new financial year</a:t>
            </a:r>
          </a:p>
          <a:p>
            <a:pPr lvl="1"/>
            <a:r>
              <a:rPr lang="en-US" dirty="0"/>
              <a:t>sources of financing the expenditure including tax revenue, non-tax revenue and borrowing</a:t>
            </a:r>
          </a:p>
        </p:txBody>
      </p:sp>
    </p:spTree>
    <p:extLst>
      <p:ext uri="{BB962C8B-B14F-4D97-AF65-F5344CB8AC3E}">
        <p14:creationId xmlns:p14="http://schemas.microsoft.com/office/powerpoint/2010/main" val="1697146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accent2">
                    <a:lumMod val="75000"/>
                  </a:schemeClr>
                </a:solidFill>
              </a:rPr>
              <a:t>Forecasting Development Expenditure (DE)</a:t>
            </a:r>
            <a:br>
              <a:rPr lang="en-US" b="1" dirty="0">
                <a:solidFill>
                  <a:schemeClr val="accent2">
                    <a:lumMod val="75000"/>
                  </a:schemeClr>
                </a:solidFill>
              </a:rPr>
            </a:br>
            <a:endParaRPr lang="en-US" b="1" dirty="0">
              <a:solidFill>
                <a:schemeClr val="accent2">
                  <a:lumMod val="75000"/>
                </a:schemeClr>
              </a:solidFill>
            </a:endParaRPr>
          </a:p>
        </p:txBody>
      </p:sp>
      <p:sp>
        <p:nvSpPr>
          <p:cNvPr id="3" name="Content Placeholder 2"/>
          <p:cNvSpPr>
            <a:spLocks noGrp="1"/>
          </p:cNvSpPr>
          <p:nvPr>
            <p:ph idx="1"/>
          </p:nvPr>
        </p:nvSpPr>
        <p:spPr/>
        <p:txBody>
          <a:bodyPr>
            <a:normAutofit fontScale="92500"/>
          </a:bodyPr>
          <a:lstStyle/>
          <a:p>
            <a:r>
              <a:rPr lang="en-US" dirty="0"/>
              <a:t>For forecasting DE, we take as a starting point the projected public investment to GDP ratio as given in the Planning Commission Vision 2025 (Discussion Draft).</a:t>
            </a:r>
          </a:p>
          <a:p>
            <a:r>
              <a:rPr lang="en-US" dirty="0"/>
              <a:t>These figures are interpolated for 2014 and for 2016 to 2019 (see Table 2). </a:t>
            </a:r>
          </a:p>
          <a:p>
            <a:r>
              <a:rPr lang="en-US" dirty="0"/>
              <a:t>We assume that if the ratio of public investment to GDP goes up from 3.9 in 2013, to for example 4.3 in 2014, then the federal share of public investment in GDP will also go up by a factor of (4.3/3.9) = 1.09  and so will the share of public investment of Punjab, Sindh and KP in the GDP. </a:t>
            </a:r>
          </a:p>
          <a:p>
            <a:r>
              <a:rPr lang="en-US" dirty="0"/>
              <a:t>We further assume that development expenditure is a constant proportion of total public sector investment in Punjab. </a:t>
            </a:r>
          </a:p>
        </p:txBody>
      </p:sp>
    </p:spTree>
    <p:extLst>
      <p:ext uri="{BB962C8B-B14F-4D97-AF65-F5344CB8AC3E}">
        <p14:creationId xmlns:p14="http://schemas.microsoft.com/office/powerpoint/2010/main" val="1496516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0359"/>
            <a:ext cx="10515600" cy="1325563"/>
          </a:xfrm>
        </p:spPr>
        <p:txBody>
          <a:bodyPr>
            <a:normAutofit fontScale="90000"/>
          </a:bodyPr>
          <a:lstStyle/>
          <a:p>
            <a:pPr algn="ctr"/>
            <a:r>
              <a:rPr lang="en-US" sz="4900" b="1" dirty="0">
                <a:solidFill>
                  <a:schemeClr val="accent2">
                    <a:lumMod val="75000"/>
                  </a:schemeClr>
                </a:solidFill>
              </a:rPr>
              <a:t>Table 2: Public Investment as percentage of GDP</a:t>
            </a:r>
            <a:br>
              <a:rPr lang="en-US" dirty="0">
                <a:solidFill>
                  <a:schemeClr val="accent2">
                    <a:lumMod val="75000"/>
                  </a:schemeClr>
                </a:solidFill>
              </a:rPr>
            </a:br>
            <a:endParaRPr lang="en-US" dirty="0">
              <a:solidFill>
                <a:schemeClr val="accent2">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0873778"/>
              </p:ext>
            </p:extLst>
          </p:nvPr>
        </p:nvGraphicFramePr>
        <p:xfrm>
          <a:off x="1880316" y="1815922"/>
          <a:ext cx="7228761" cy="1503011"/>
        </p:xfrm>
        <a:graphic>
          <a:graphicData uri="http://schemas.openxmlformats.org/drawingml/2006/table">
            <a:tbl>
              <a:tblPr firstRow="1">
                <a:tableStyleId>{21E4AEA4-8DFA-4A89-87EB-49C32662AFE0}</a:tableStyleId>
              </a:tblPr>
              <a:tblGrid>
                <a:gridCol w="2020402">
                  <a:extLst>
                    <a:ext uri="{9D8B030D-6E8A-4147-A177-3AD203B41FA5}">
                      <a16:colId xmlns:a16="http://schemas.microsoft.com/office/drawing/2014/main" val="20000"/>
                    </a:ext>
                  </a:extLst>
                </a:gridCol>
                <a:gridCol w="657791">
                  <a:extLst>
                    <a:ext uri="{9D8B030D-6E8A-4147-A177-3AD203B41FA5}">
                      <a16:colId xmlns:a16="http://schemas.microsoft.com/office/drawing/2014/main" val="20001"/>
                    </a:ext>
                  </a:extLst>
                </a:gridCol>
                <a:gridCol w="657791">
                  <a:extLst>
                    <a:ext uri="{9D8B030D-6E8A-4147-A177-3AD203B41FA5}">
                      <a16:colId xmlns:a16="http://schemas.microsoft.com/office/drawing/2014/main" val="20002"/>
                    </a:ext>
                  </a:extLst>
                </a:gridCol>
                <a:gridCol w="658426">
                  <a:extLst>
                    <a:ext uri="{9D8B030D-6E8A-4147-A177-3AD203B41FA5}">
                      <a16:colId xmlns:a16="http://schemas.microsoft.com/office/drawing/2014/main" val="20003"/>
                    </a:ext>
                  </a:extLst>
                </a:gridCol>
                <a:gridCol w="658426">
                  <a:extLst>
                    <a:ext uri="{9D8B030D-6E8A-4147-A177-3AD203B41FA5}">
                      <a16:colId xmlns:a16="http://schemas.microsoft.com/office/drawing/2014/main" val="20004"/>
                    </a:ext>
                  </a:extLst>
                </a:gridCol>
                <a:gridCol w="658426">
                  <a:extLst>
                    <a:ext uri="{9D8B030D-6E8A-4147-A177-3AD203B41FA5}">
                      <a16:colId xmlns:a16="http://schemas.microsoft.com/office/drawing/2014/main" val="20005"/>
                    </a:ext>
                  </a:extLst>
                </a:gridCol>
                <a:gridCol w="648902">
                  <a:extLst>
                    <a:ext uri="{9D8B030D-6E8A-4147-A177-3AD203B41FA5}">
                      <a16:colId xmlns:a16="http://schemas.microsoft.com/office/drawing/2014/main" val="20006"/>
                    </a:ext>
                  </a:extLst>
                </a:gridCol>
                <a:gridCol w="638743">
                  <a:extLst>
                    <a:ext uri="{9D8B030D-6E8A-4147-A177-3AD203B41FA5}">
                      <a16:colId xmlns:a16="http://schemas.microsoft.com/office/drawing/2014/main" val="20007"/>
                    </a:ext>
                  </a:extLst>
                </a:gridCol>
                <a:gridCol w="629854">
                  <a:extLst>
                    <a:ext uri="{9D8B030D-6E8A-4147-A177-3AD203B41FA5}">
                      <a16:colId xmlns:a16="http://schemas.microsoft.com/office/drawing/2014/main" val="20008"/>
                    </a:ext>
                  </a:extLst>
                </a:gridCol>
              </a:tblGrid>
              <a:tr h="432066">
                <a:tc rowSpan="2">
                  <a:txBody>
                    <a:bodyPr/>
                    <a:lstStyle/>
                    <a:p>
                      <a:pPr marL="0" marR="0" algn="ctr">
                        <a:spcBef>
                          <a:spcPts val="0"/>
                        </a:spcBef>
                        <a:spcAft>
                          <a:spcPts val="0"/>
                        </a:spcAft>
                      </a:pPr>
                      <a:r>
                        <a:rPr lang="en-US" sz="1800" dirty="0">
                          <a:effectLst/>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8">
                  <a:txBody>
                    <a:bodyPr/>
                    <a:lstStyle/>
                    <a:p>
                      <a:pPr marL="0" marR="0" algn="ctr">
                        <a:spcBef>
                          <a:spcPts val="0"/>
                        </a:spcBef>
                        <a:spcAft>
                          <a:spcPts val="0"/>
                        </a:spcAft>
                      </a:pPr>
                      <a:r>
                        <a:rPr lang="en-US" sz="1800" dirty="0">
                          <a:effectLst/>
                        </a:rPr>
                        <a:t>Financial Year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2066">
                <a:tc vMerge="1">
                  <a:txBody>
                    <a:bodyPr/>
                    <a:lstStyle/>
                    <a:p>
                      <a:endParaRPr lang="en-US"/>
                    </a:p>
                  </a:txBody>
                  <a:tcPr/>
                </a:tc>
                <a:tc>
                  <a:txBody>
                    <a:bodyPr/>
                    <a:lstStyle/>
                    <a:p>
                      <a:pPr marL="0" marR="0" algn="ctr">
                        <a:spcBef>
                          <a:spcPts val="0"/>
                        </a:spcBef>
                        <a:spcAft>
                          <a:spcPts val="0"/>
                        </a:spcAft>
                      </a:pPr>
                      <a:r>
                        <a:rPr lang="en-US" sz="1800" b="1" dirty="0">
                          <a:effectLst/>
                        </a:rPr>
                        <a:t>2013</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1" dirty="0">
                          <a:effectLst/>
                        </a:rPr>
                        <a:t>2014</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1" dirty="0">
                          <a:effectLst/>
                        </a:rPr>
                        <a:t>2015</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1" dirty="0">
                          <a:effectLst/>
                        </a:rPr>
                        <a:t>2016</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1" dirty="0">
                          <a:effectLst/>
                        </a:rPr>
                        <a:t>2017</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1" dirty="0">
                          <a:effectLst/>
                        </a:rPr>
                        <a:t>2018</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1" dirty="0">
                          <a:effectLst/>
                        </a:rPr>
                        <a:t>2019</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1" dirty="0">
                          <a:effectLst/>
                        </a:rPr>
                        <a:t>2020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38879">
                <a:tc>
                  <a:txBody>
                    <a:bodyPr/>
                    <a:lstStyle/>
                    <a:p>
                      <a:pPr marL="0" marR="0">
                        <a:spcBef>
                          <a:spcPts val="0"/>
                        </a:spcBef>
                        <a:spcAft>
                          <a:spcPts val="0"/>
                        </a:spcAft>
                      </a:pPr>
                      <a:r>
                        <a:rPr lang="en-US" sz="1800" b="1" dirty="0">
                          <a:effectLst/>
                        </a:rPr>
                        <a:t>Public Investment (% of GDP)</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3.9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4.3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4.6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4.68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4.76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4.84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4.92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5.00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31068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Forecasting Development Expenditure (DE)</a:t>
            </a:r>
            <a:endParaRPr lang="en-US" b="1" dirty="0"/>
          </a:p>
        </p:txBody>
      </p:sp>
      <p:sp>
        <p:nvSpPr>
          <p:cNvPr id="3" name="Content Placeholder 2"/>
          <p:cNvSpPr>
            <a:spLocks noGrp="1"/>
          </p:cNvSpPr>
          <p:nvPr>
            <p:ph idx="1"/>
          </p:nvPr>
        </p:nvSpPr>
        <p:spPr/>
        <p:txBody>
          <a:bodyPr/>
          <a:lstStyle/>
          <a:p>
            <a:pPr marL="0" indent="0">
              <a:buNone/>
            </a:pPr>
            <a:r>
              <a:rPr lang="en-GB" dirty="0"/>
              <a:t>Under the above assumption, we show (in the following two slides) that the forecast </a:t>
            </a:r>
            <a:r>
              <a:rPr lang="en-US" dirty="0"/>
              <a:t>for nominal DE for </a:t>
            </a:r>
            <a:r>
              <a:rPr lang="en-GB" dirty="0"/>
              <a:t>each year can be obtained by multiplying the following three terms:</a:t>
            </a:r>
          </a:p>
          <a:p>
            <a:endParaRPr lang="en-US" dirty="0"/>
          </a:p>
          <a:p>
            <a:pPr marL="971550" lvl="1" indent="-514350">
              <a:buFont typeface="+mj-lt"/>
              <a:buAutoNum type="arabicPeriod"/>
            </a:pPr>
            <a:r>
              <a:rPr lang="en-US" dirty="0"/>
              <a:t>Ratio of development expenditure in period t (as percentage of GDP) to development expenditure in period t-1 (as percentage of GDP)</a:t>
            </a:r>
          </a:p>
          <a:p>
            <a:pPr marL="971550" lvl="1" indent="-514350">
              <a:buFont typeface="+mj-lt"/>
              <a:buAutoNum type="arabicPeriod"/>
            </a:pPr>
            <a:r>
              <a:rPr lang="en-US" dirty="0"/>
              <a:t>Level of development expenditure calculated for period t-1</a:t>
            </a:r>
          </a:p>
          <a:p>
            <a:pPr marL="971550" lvl="1" indent="-514350">
              <a:buFont typeface="+mj-lt"/>
              <a:buAutoNum type="arabicPeriod"/>
            </a:pPr>
            <a:r>
              <a:rPr lang="en-US" dirty="0"/>
              <a:t>Nominal GDP growth factor or (1 + real GDP growth rate) × (1 + GDP deflator).</a:t>
            </a:r>
          </a:p>
          <a:p>
            <a:pPr marL="0" indent="0">
              <a:buNone/>
            </a:pPr>
            <a:endParaRPr lang="en-US" dirty="0"/>
          </a:p>
        </p:txBody>
      </p:sp>
    </p:spTree>
    <p:extLst>
      <p:ext uri="{BB962C8B-B14F-4D97-AF65-F5344CB8AC3E}">
        <p14:creationId xmlns:p14="http://schemas.microsoft.com/office/powerpoint/2010/main" val="1550348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Forecasting Development Expenditure (DE)</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GB" sz="2400" dirty="0"/>
              <a:t>From the assumptions in slide #20, it follows that the target level of development expenditure in Punjab in 2014 at 2014 prices (DE</a:t>
            </a:r>
            <a:r>
              <a:rPr lang="en-GB" sz="2400" baseline="-25000" dirty="0"/>
              <a:t>2014; 2014 prices</a:t>
            </a:r>
            <a:r>
              <a:rPr lang="en-GB" sz="2400" dirty="0"/>
              <a:t>) as a ratio of GDP in 2014 at 2014 prices (GDP</a:t>
            </a:r>
            <a:r>
              <a:rPr lang="en-GB" sz="2400" baseline="-25000" dirty="0"/>
              <a:t>2014; 2014 prices</a:t>
            </a:r>
            <a:r>
              <a:rPr lang="en-GB" sz="2400" dirty="0"/>
              <a:t>) is:</a:t>
            </a:r>
          </a:p>
          <a:p>
            <a:pPr marL="0" indent="0">
              <a:buNone/>
            </a:pPr>
            <a:r>
              <a:rPr lang="en-GB" sz="2400" dirty="0"/>
              <a:t> </a:t>
            </a:r>
            <a:endParaRPr lang="en-US" sz="2400" dirty="0"/>
          </a:p>
          <a:p>
            <a:pPr marL="0" indent="0">
              <a:buNone/>
            </a:pPr>
            <a:r>
              <a:rPr lang="en-GB" sz="2400" dirty="0"/>
              <a:t>DE</a:t>
            </a:r>
            <a:r>
              <a:rPr lang="en-GB" sz="2400" baseline="-25000" dirty="0"/>
              <a:t>2014; 2014 prices</a:t>
            </a:r>
            <a:r>
              <a:rPr lang="en-GB" sz="2400" dirty="0"/>
              <a:t>/GDP</a:t>
            </a:r>
            <a:r>
              <a:rPr lang="en-GB" sz="2400" baseline="-25000" dirty="0"/>
              <a:t>2014; 2014 prices</a:t>
            </a:r>
            <a:r>
              <a:rPr lang="en-GB" sz="2400" dirty="0"/>
              <a:t> = (4.3/3.9) × [(DE</a:t>
            </a:r>
            <a:r>
              <a:rPr lang="en-GB" sz="2400" baseline="-25000" dirty="0"/>
              <a:t>2013; 2013 prices</a:t>
            </a:r>
            <a:r>
              <a:rPr lang="en-GB" sz="2400" dirty="0"/>
              <a:t>/GDP</a:t>
            </a:r>
            <a:r>
              <a:rPr lang="en-GB" sz="2400" baseline="-25000" dirty="0"/>
              <a:t>2013; 2013 prices</a:t>
            </a:r>
            <a:r>
              <a:rPr lang="en-GB" sz="2400" dirty="0"/>
              <a:t>]</a:t>
            </a:r>
          </a:p>
          <a:p>
            <a:pPr marL="0" indent="0">
              <a:buNone/>
            </a:pPr>
            <a:r>
              <a:rPr lang="en-GB" sz="2400" dirty="0"/>
              <a:t>or		</a:t>
            </a:r>
            <a:endParaRPr lang="en-US" sz="2400" dirty="0"/>
          </a:p>
          <a:p>
            <a:pPr marL="0" indent="0">
              <a:buNone/>
            </a:pPr>
            <a:r>
              <a:rPr lang="en-US" sz="2400" dirty="0"/>
              <a:t>DE</a:t>
            </a:r>
            <a:r>
              <a:rPr lang="en-US" sz="2400" baseline="-25000" dirty="0"/>
              <a:t>2014; 2014 prices</a:t>
            </a:r>
            <a:r>
              <a:rPr lang="en-US" sz="2400" dirty="0"/>
              <a:t>/GDP</a:t>
            </a:r>
            <a:r>
              <a:rPr lang="en-US" sz="2400" baseline="-25000" dirty="0"/>
              <a:t>2014; 2014 prices</a:t>
            </a:r>
            <a:r>
              <a:rPr lang="en-US" sz="2400" dirty="0"/>
              <a:t>   = (1.09) × [(DE</a:t>
            </a:r>
            <a:r>
              <a:rPr lang="en-US" sz="2400" baseline="-25000" dirty="0"/>
              <a:t>2013; 2013 prices</a:t>
            </a:r>
            <a:r>
              <a:rPr lang="en-US" sz="2400" dirty="0"/>
              <a:t>/GDP</a:t>
            </a:r>
            <a:r>
              <a:rPr lang="en-US" sz="2400" baseline="-25000" dirty="0"/>
              <a:t>2013; 2013 prices</a:t>
            </a:r>
            <a:r>
              <a:rPr lang="en-US" sz="2400" dirty="0"/>
              <a:t>] 	</a:t>
            </a:r>
            <a:r>
              <a:rPr lang="en-US" sz="2400" dirty="0">
                <a:solidFill>
                  <a:schemeClr val="accent2">
                    <a:lumMod val="75000"/>
                  </a:schemeClr>
                </a:solidFill>
              </a:rPr>
              <a:t>(1)</a:t>
            </a:r>
            <a:r>
              <a:rPr lang="en-US" sz="2400" dirty="0"/>
              <a:t>									</a:t>
            </a:r>
            <a:endParaRPr lang="en-US" sz="2400" dirty="0">
              <a:solidFill>
                <a:schemeClr val="accent2">
                  <a:lumMod val="75000"/>
                </a:schemeClr>
              </a:solidFill>
            </a:endParaRPr>
          </a:p>
          <a:p>
            <a:pPr marL="0" indent="0">
              <a:buNone/>
            </a:pPr>
            <a:r>
              <a:rPr lang="en-US" sz="2400" dirty="0"/>
              <a:t>From </a:t>
            </a:r>
            <a:r>
              <a:rPr lang="en-US" sz="2400" dirty="0">
                <a:solidFill>
                  <a:schemeClr val="accent2">
                    <a:lumMod val="75000"/>
                  </a:schemeClr>
                </a:solidFill>
              </a:rPr>
              <a:t>(1)</a:t>
            </a:r>
            <a:r>
              <a:rPr lang="en-US" sz="2400" dirty="0"/>
              <a:t> the forecast level of development expenditure in Punjab in 2014 (at 2014 prices) can be written as:</a:t>
            </a:r>
          </a:p>
          <a:p>
            <a:pPr marL="0" indent="0">
              <a:buNone/>
            </a:pPr>
            <a:r>
              <a:rPr lang="en-US" sz="2400" dirty="0"/>
              <a:t>DE</a:t>
            </a:r>
            <a:r>
              <a:rPr lang="en-US" sz="2400" baseline="-25000" dirty="0"/>
              <a:t>2014; 2014 prices</a:t>
            </a:r>
            <a:r>
              <a:rPr lang="en-US" sz="2400" dirty="0"/>
              <a:t> = 1.09 × DE</a:t>
            </a:r>
            <a:r>
              <a:rPr lang="en-US" sz="2400" baseline="-25000" dirty="0"/>
              <a:t>2013; 2013 prices</a:t>
            </a:r>
            <a:r>
              <a:rPr lang="en-US" sz="2400" dirty="0"/>
              <a:t> × (GDP</a:t>
            </a:r>
            <a:r>
              <a:rPr lang="en-US" sz="2400" baseline="-25000" dirty="0"/>
              <a:t>2014; 2014 prices</a:t>
            </a:r>
            <a:r>
              <a:rPr lang="en-US" sz="2400" dirty="0"/>
              <a:t> / GDP</a:t>
            </a:r>
            <a:r>
              <a:rPr lang="en-US" sz="2400" baseline="-25000" dirty="0"/>
              <a:t>2013; 2013 prices</a:t>
            </a:r>
            <a:r>
              <a:rPr lang="en-US" sz="2400" dirty="0"/>
              <a:t>) 	</a:t>
            </a:r>
            <a:r>
              <a:rPr lang="en-US" sz="2400" dirty="0">
                <a:solidFill>
                  <a:schemeClr val="accent2">
                    <a:lumMod val="75000"/>
                  </a:schemeClr>
                </a:solidFill>
              </a:rPr>
              <a:t>(2)</a:t>
            </a:r>
            <a:r>
              <a:rPr lang="en-US" sz="2400" dirty="0"/>
              <a:t>	</a:t>
            </a:r>
            <a:r>
              <a:rPr lang="en-US" dirty="0"/>
              <a:t>									</a:t>
            </a:r>
            <a:endParaRPr lang="en-US" dirty="0">
              <a:solidFill>
                <a:schemeClr val="accent2">
                  <a:lumMod val="75000"/>
                </a:schemeClr>
              </a:solidFill>
            </a:endParaRPr>
          </a:p>
        </p:txBody>
      </p:sp>
    </p:spTree>
    <p:extLst>
      <p:ext uri="{BB962C8B-B14F-4D97-AF65-F5344CB8AC3E}">
        <p14:creationId xmlns:p14="http://schemas.microsoft.com/office/powerpoint/2010/main" val="867488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Forecasting Development Expenditure (DE)</a:t>
            </a:r>
            <a:endParaRPr lang="en-US" b="1" dirty="0"/>
          </a:p>
        </p:txBody>
      </p:sp>
      <p:sp>
        <p:nvSpPr>
          <p:cNvPr id="3" name="Content Placeholder 2"/>
          <p:cNvSpPr>
            <a:spLocks noGrp="1"/>
          </p:cNvSpPr>
          <p:nvPr>
            <p:ph idx="1"/>
          </p:nvPr>
        </p:nvSpPr>
        <p:spPr/>
        <p:txBody>
          <a:bodyPr>
            <a:normAutofit lnSpcReduction="10000"/>
          </a:bodyPr>
          <a:lstStyle/>
          <a:p>
            <a:r>
              <a:rPr lang="en-US" dirty="0"/>
              <a:t>Letting g</a:t>
            </a:r>
            <a:r>
              <a:rPr lang="en-US" baseline="-25000" dirty="0"/>
              <a:t>2013-14</a:t>
            </a:r>
            <a:r>
              <a:rPr lang="en-US" dirty="0"/>
              <a:t> be the real GDP growth rate in FY2013/14 over the previous year, and π</a:t>
            </a:r>
            <a:r>
              <a:rPr lang="en-US" baseline="-25000" dirty="0"/>
              <a:t>2013-14</a:t>
            </a:r>
            <a:r>
              <a:rPr lang="en-US" dirty="0"/>
              <a:t> be the rate of inflation (GDP deflator) over the same period, equation </a:t>
            </a:r>
            <a:r>
              <a:rPr lang="en-US" dirty="0">
                <a:solidFill>
                  <a:schemeClr val="accent2">
                    <a:lumMod val="75000"/>
                  </a:schemeClr>
                </a:solidFill>
              </a:rPr>
              <a:t>(2) </a:t>
            </a:r>
            <a:r>
              <a:rPr lang="en-GB" dirty="0"/>
              <a:t>can be expressed as:</a:t>
            </a:r>
            <a:endParaRPr lang="en-US" dirty="0"/>
          </a:p>
          <a:p>
            <a:r>
              <a:rPr lang="en-US" sz="2400" dirty="0"/>
              <a:t>DE</a:t>
            </a:r>
            <a:r>
              <a:rPr lang="en-US" sz="2400" baseline="-25000" dirty="0"/>
              <a:t>2014; 2014 prices</a:t>
            </a:r>
            <a:r>
              <a:rPr lang="en-US" sz="2400" dirty="0"/>
              <a:t> = 1.09 × DE</a:t>
            </a:r>
            <a:r>
              <a:rPr lang="en-US" sz="2400" baseline="-25000" dirty="0"/>
              <a:t>2013; 2013 prices</a:t>
            </a:r>
            <a:r>
              <a:rPr lang="en-US" sz="2400" dirty="0"/>
              <a:t> × (1 + g</a:t>
            </a:r>
            <a:r>
              <a:rPr lang="en-US" sz="2400" baseline="-25000" dirty="0"/>
              <a:t>2013-14</a:t>
            </a:r>
            <a:r>
              <a:rPr lang="en-US" sz="2400" dirty="0"/>
              <a:t>) × (1 + π</a:t>
            </a:r>
            <a:r>
              <a:rPr lang="en-US" sz="2400" baseline="-25000" dirty="0"/>
              <a:t>2013-14</a:t>
            </a:r>
            <a:r>
              <a:rPr lang="en-US" sz="2400" dirty="0"/>
              <a:t>)</a:t>
            </a:r>
            <a:r>
              <a:rPr lang="en-US" dirty="0"/>
              <a:t>	</a:t>
            </a:r>
            <a:r>
              <a:rPr lang="en-US" dirty="0">
                <a:solidFill>
                  <a:schemeClr val="accent2">
                    <a:lumMod val="75000"/>
                  </a:schemeClr>
                </a:solidFill>
              </a:rPr>
              <a:t>(3)</a:t>
            </a:r>
            <a:r>
              <a:rPr lang="en-US" dirty="0"/>
              <a:t>	</a:t>
            </a:r>
            <a:endParaRPr lang="en-US" dirty="0">
              <a:solidFill>
                <a:schemeClr val="accent2">
                  <a:lumMod val="75000"/>
                </a:schemeClr>
              </a:solidFill>
            </a:endParaRPr>
          </a:p>
          <a:p>
            <a:r>
              <a:rPr lang="en-US" dirty="0"/>
              <a:t>By substituting for DE</a:t>
            </a:r>
            <a:r>
              <a:rPr lang="en-US" baseline="-25000" dirty="0"/>
              <a:t>2013; 2013 prices</a:t>
            </a:r>
            <a:r>
              <a:rPr lang="en-US" dirty="0"/>
              <a:t> using the data from the Punjab budget, and by substituting for (1 + g</a:t>
            </a:r>
            <a:r>
              <a:rPr lang="en-US" baseline="-25000" dirty="0"/>
              <a:t>2013-14</a:t>
            </a:r>
            <a:r>
              <a:rPr lang="en-US" dirty="0"/>
              <a:t>) × (1 + π</a:t>
            </a:r>
            <a:r>
              <a:rPr lang="en-US" baseline="-25000" dirty="0"/>
              <a:t>2013-14</a:t>
            </a:r>
            <a:r>
              <a:rPr lang="en-US" dirty="0"/>
              <a:t>) using projections from IMF 7</a:t>
            </a:r>
            <a:r>
              <a:rPr lang="en-US" baseline="30000" dirty="0"/>
              <a:t>th</a:t>
            </a:r>
            <a:r>
              <a:rPr lang="en-US" dirty="0"/>
              <a:t> Review, </a:t>
            </a:r>
            <a:r>
              <a:rPr lang="en-GB" dirty="0"/>
              <a:t>we can obtain development expenditure in Punjab in 2014 at 2014 prices as:</a:t>
            </a:r>
            <a:endParaRPr lang="en-US" dirty="0"/>
          </a:p>
          <a:p>
            <a:r>
              <a:rPr lang="en-US" sz="2400" dirty="0"/>
              <a:t>DE</a:t>
            </a:r>
            <a:r>
              <a:rPr lang="en-US" sz="2400" baseline="-25000" dirty="0"/>
              <a:t>2014; 2014 prices</a:t>
            </a:r>
            <a:r>
              <a:rPr lang="en-US" sz="2400" dirty="0"/>
              <a:t> = 1.09 × 134 × [(1.041) × (1.07)] = Rs163 billion</a:t>
            </a:r>
            <a:r>
              <a:rPr lang="en-US" dirty="0"/>
              <a:t>		</a:t>
            </a:r>
            <a:r>
              <a:rPr lang="en-US" dirty="0">
                <a:solidFill>
                  <a:schemeClr val="accent2">
                    <a:lumMod val="75000"/>
                  </a:schemeClr>
                </a:solidFill>
              </a:rPr>
              <a:t>(4)</a:t>
            </a:r>
          </a:p>
          <a:p>
            <a:r>
              <a:rPr lang="en-US" dirty="0"/>
              <a:t>The RHS is the product of the three terms mentioned in slide # 22.</a:t>
            </a:r>
          </a:p>
        </p:txBody>
      </p:sp>
    </p:spTree>
    <p:extLst>
      <p:ext uri="{BB962C8B-B14F-4D97-AF65-F5344CB8AC3E}">
        <p14:creationId xmlns:p14="http://schemas.microsoft.com/office/powerpoint/2010/main" val="2275502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solidFill>
                  <a:schemeClr val="accent2">
                    <a:lumMod val="75000"/>
                  </a:schemeClr>
                </a:solidFill>
              </a:rPr>
              <a:t>Forecasting Noninterest Current Revenue Expenditure (CRE)</a:t>
            </a:r>
            <a:br>
              <a:rPr lang="en-US" b="1" dirty="0">
                <a:solidFill>
                  <a:schemeClr val="accent2">
                    <a:lumMod val="75000"/>
                  </a:schemeClr>
                </a:solidFill>
              </a:rPr>
            </a:br>
            <a:endParaRPr lang="en-US" b="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We assume that the </a:t>
                </a:r>
                <a:r>
                  <a:rPr lang="en-US" b="1" dirty="0"/>
                  <a:t>non-interest component of CRE </a:t>
                </a:r>
                <a:r>
                  <a:rPr lang="en-US" dirty="0"/>
                  <a:t>would increase at the same real rate at which it grew during the period FY2008/09 to FY2012/13 or 8%. </a:t>
                </a:r>
              </a:p>
              <a:p>
                <a:r>
                  <a:rPr lang="en-US" dirty="0"/>
                  <a:t>The nominal growth factor of CRE is then obtained by multiplying the real growth factor (1.08), by the CPI inflation factor (1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1829018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accent2">
                    <a:lumMod val="75000"/>
                  </a:schemeClr>
                </a:solidFill>
              </a:rPr>
              <a:t>Forecasting Disposal of Non-financial Assets</a:t>
            </a:r>
          </a:p>
        </p:txBody>
      </p:sp>
      <p:sp>
        <p:nvSpPr>
          <p:cNvPr id="3" name="Content Placeholder 2"/>
          <p:cNvSpPr>
            <a:spLocks noGrp="1"/>
          </p:cNvSpPr>
          <p:nvPr>
            <p:ph idx="1"/>
          </p:nvPr>
        </p:nvSpPr>
        <p:spPr/>
        <p:txBody>
          <a:bodyPr/>
          <a:lstStyle/>
          <a:p>
            <a:r>
              <a:rPr lang="en-US" dirty="0"/>
              <a:t>Following GFSM 2014, our definition of revenue does not include proceeds from disposal of non-financial assets and privatization.</a:t>
            </a:r>
          </a:p>
          <a:p>
            <a:r>
              <a:rPr lang="en-US" dirty="0"/>
              <a:t>However, provincial budget documents include such disposal of non-financial assets as part of general revenue receipts (GRR).</a:t>
            </a:r>
          </a:p>
          <a:p>
            <a:r>
              <a:rPr lang="en-US" dirty="0"/>
              <a:t>We take disposal of non-financial assets to be approximately equal to the ‘extraordinary receipts’ in the budget documents.</a:t>
            </a:r>
          </a:p>
          <a:p>
            <a:r>
              <a:rPr lang="en-US" b="1" dirty="0"/>
              <a:t>The disposal of non-financial assets are assumed to remain unchanged in real terms at their base year level of FY2012/13.</a:t>
            </a:r>
          </a:p>
        </p:txBody>
      </p:sp>
    </p:spTree>
    <p:extLst>
      <p:ext uri="{BB962C8B-B14F-4D97-AF65-F5344CB8AC3E}">
        <p14:creationId xmlns:p14="http://schemas.microsoft.com/office/powerpoint/2010/main" val="426562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accent2">
                    <a:lumMod val="75000"/>
                  </a:schemeClr>
                </a:solidFill>
              </a:rPr>
              <a:t>Forecasting Net Policy Lending (NPL)</a:t>
            </a:r>
          </a:p>
        </p:txBody>
      </p:sp>
      <p:sp>
        <p:nvSpPr>
          <p:cNvPr id="3" name="Content Placeholder 2"/>
          <p:cNvSpPr>
            <a:spLocks noGrp="1"/>
          </p:cNvSpPr>
          <p:nvPr>
            <p:ph idx="1"/>
          </p:nvPr>
        </p:nvSpPr>
        <p:spPr/>
        <p:txBody>
          <a:bodyPr/>
          <a:lstStyle/>
          <a:p>
            <a:r>
              <a:rPr lang="en-US" dirty="0"/>
              <a:t>Government policy lending can be “for a variety of reasons, such as fostering new industries, assisting ailing government corporations, or helping particular businesses suffering economic adversity.” (GFSM 2014 P. 78).</a:t>
            </a:r>
          </a:p>
          <a:p>
            <a:r>
              <a:rPr lang="en-US" dirty="0"/>
              <a:t>We treat policy lending as loans that are extended by the provincial government to ‘local governments, financial institutions and autonomous bodies under its purview for meeting their current and development expenditures’. </a:t>
            </a:r>
          </a:p>
          <a:p>
            <a:r>
              <a:rPr lang="en-US" b="1" dirty="0"/>
              <a:t>Policy lending and repayments on policy lending are assumed to grow at the same rate as nominal GDP. </a:t>
            </a:r>
          </a:p>
        </p:txBody>
      </p:sp>
    </p:spTree>
    <p:extLst>
      <p:ext uri="{BB962C8B-B14F-4D97-AF65-F5344CB8AC3E}">
        <p14:creationId xmlns:p14="http://schemas.microsoft.com/office/powerpoint/2010/main" val="2580625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kern="0" dirty="0">
                <a:solidFill>
                  <a:schemeClr val="accent2">
                    <a:lumMod val="75000"/>
                  </a:schemeClr>
                </a:solidFill>
                <a:ea typeface="Times New Roman"/>
                <a:cs typeface="Times New Roman"/>
              </a:rPr>
              <a:t>Forecasting Cash Reserves, Debt,</a:t>
            </a:r>
            <a:br>
              <a:rPr lang="en-US" b="1" dirty="0">
                <a:solidFill>
                  <a:schemeClr val="accent2">
                    <a:lumMod val="75000"/>
                  </a:schemeClr>
                </a:solidFill>
              </a:rPr>
            </a:br>
            <a:r>
              <a:rPr lang="en-US" b="1" dirty="0">
                <a:solidFill>
                  <a:schemeClr val="accent2">
                    <a:lumMod val="75000"/>
                  </a:schemeClr>
                </a:solidFill>
              </a:rPr>
              <a:t>Interest Income and Interest Expense</a:t>
            </a:r>
            <a:endParaRPr lang="en-US" b="1" dirty="0"/>
          </a:p>
        </p:txBody>
      </p:sp>
      <p:sp>
        <p:nvSpPr>
          <p:cNvPr id="3" name="Content Placeholder 2"/>
          <p:cNvSpPr>
            <a:spLocks noGrp="1"/>
          </p:cNvSpPr>
          <p:nvPr>
            <p:ph idx="1"/>
          </p:nvPr>
        </p:nvSpPr>
        <p:spPr/>
        <p:txBody>
          <a:bodyPr>
            <a:normAutofit fontScale="62500" lnSpcReduction="20000"/>
          </a:bodyPr>
          <a:lstStyle/>
          <a:p>
            <a:r>
              <a:rPr lang="en-US" dirty="0"/>
              <a:t>Having obtained forecast values of non-interest revenue receipts, non-interest CRE, disposal of non-financial assets and NPL, we calculate:</a:t>
            </a:r>
          </a:p>
          <a:p>
            <a:pPr lvl="1"/>
            <a:r>
              <a:rPr lang="en-US" b="1" dirty="0"/>
              <a:t>Interest income in Year1 </a:t>
            </a:r>
            <a:r>
              <a:rPr lang="en-US" dirty="0"/>
              <a:t>as:</a:t>
            </a:r>
          </a:p>
          <a:p>
            <a:pPr marL="914400" lvl="2" indent="0">
              <a:buNone/>
            </a:pPr>
            <a:r>
              <a:rPr lang="en-US" dirty="0"/>
              <a:t>Interest income (in Year1) = interest rate on cash reserves (in Year1) × cash reserves (in Year0) </a:t>
            </a:r>
          </a:p>
          <a:p>
            <a:pPr lvl="1"/>
            <a:r>
              <a:rPr lang="en-US" b="1" dirty="0"/>
              <a:t>Current revenue receipts (CRR) (in Year1) as: </a:t>
            </a:r>
          </a:p>
          <a:p>
            <a:pPr marL="914400" lvl="2" indent="0">
              <a:buNone/>
            </a:pPr>
            <a:r>
              <a:rPr lang="en-US" dirty="0"/>
              <a:t>CRR (in Year1) = non-interest revenue receipts (in Year1) + interest income (in Year1)</a:t>
            </a:r>
          </a:p>
          <a:p>
            <a:pPr lvl="1"/>
            <a:r>
              <a:rPr lang="en-US" b="1" dirty="0"/>
              <a:t>General Revenue receipts (GRR) in Year1</a:t>
            </a:r>
          </a:p>
          <a:p>
            <a:pPr marL="914400" lvl="2" indent="0">
              <a:buNone/>
            </a:pPr>
            <a:r>
              <a:rPr lang="en-US" dirty="0"/>
              <a:t>GRR (in Year1) = CRR (in Year1) + disposal of nonfinancial assets (in Year1)</a:t>
            </a:r>
          </a:p>
          <a:p>
            <a:pPr lvl="1"/>
            <a:r>
              <a:rPr lang="en-US" b="1" dirty="0"/>
              <a:t>Interest expense (in Year1) </a:t>
            </a:r>
            <a:r>
              <a:rPr lang="en-US" dirty="0"/>
              <a:t>as:</a:t>
            </a:r>
          </a:p>
          <a:p>
            <a:pPr marL="914400" lvl="2" indent="0">
              <a:buNone/>
            </a:pPr>
            <a:r>
              <a:rPr lang="en-US" dirty="0"/>
              <a:t>Interest expense (in Year1) = interest rate on debt (in Year1) × debt (in Year0) </a:t>
            </a:r>
          </a:p>
          <a:p>
            <a:pPr lvl="1"/>
            <a:r>
              <a:rPr lang="en-US" dirty="0"/>
              <a:t>C</a:t>
            </a:r>
            <a:r>
              <a:rPr lang="en-US" b="1" dirty="0"/>
              <a:t>urrent revenue expenditure (CRE) (in Year1</a:t>
            </a:r>
            <a:r>
              <a:rPr lang="en-US" dirty="0"/>
              <a:t>) as: </a:t>
            </a:r>
          </a:p>
          <a:p>
            <a:pPr marL="914400" lvl="2" indent="0">
              <a:buNone/>
            </a:pPr>
            <a:r>
              <a:rPr lang="en-US" dirty="0"/>
              <a:t>CRE (in Year1) = non-interest CRE (in Year1) + interest expense (in Year1)</a:t>
            </a:r>
          </a:p>
          <a:p>
            <a:pPr lvl="1"/>
            <a:r>
              <a:rPr lang="en-US" b="1" dirty="0"/>
              <a:t>Overall fiscal balance (OFB) in Year1 </a:t>
            </a:r>
            <a:r>
              <a:rPr lang="en-US" dirty="0"/>
              <a:t>as: </a:t>
            </a:r>
          </a:p>
          <a:p>
            <a:pPr marL="914400" lvl="2" indent="0">
              <a:buNone/>
            </a:pPr>
            <a:r>
              <a:rPr lang="en-US" dirty="0"/>
              <a:t>OFB (in Year1) = GRR (in Year1) – DE (in Year1) – CRE (in Year1) – NPL (in Year1) </a:t>
            </a:r>
          </a:p>
          <a:p>
            <a:pPr lvl="1"/>
            <a:r>
              <a:rPr lang="en-US" sz="2600" dirty="0"/>
              <a:t> </a:t>
            </a:r>
            <a:r>
              <a:rPr lang="en-US" sz="2600" b="1" dirty="0"/>
              <a:t>Financing gap (in Year1) </a:t>
            </a:r>
            <a:r>
              <a:rPr lang="en-US" sz="2600" dirty="0"/>
              <a:t>as:</a:t>
            </a:r>
          </a:p>
          <a:p>
            <a:pPr marL="914400" lvl="2" indent="0">
              <a:buNone/>
            </a:pPr>
            <a:r>
              <a:rPr lang="en-US" dirty="0"/>
              <a:t>Financing gap (in Year1) = OFB (in Year1) – debt repayment (in Year1)</a:t>
            </a:r>
          </a:p>
          <a:p>
            <a:pPr lvl="1"/>
            <a:r>
              <a:rPr lang="en-US" sz="2600" b="1" dirty="0"/>
              <a:t>Adjusted financing gap (in Year1) </a:t>
            </a:r>
            <a:r>
              <a:rPr lang="en-US" sz="2600" dirty="0"/>
              <a:t>as: </a:t>
            </a:r>
          </a:p>
          <a:p>
            <a:pPr marL="914400" lvl="2" indent="0">
              <a:buNone/>
            </a:pPr>
            <a:r>
              <a:rPr lang="en-US" dirty="0"/>
              <a:t>Adjusted financing gap (in Year1) = financing gap (in Year1) + minimum level of new foreign loans (in Year1)</a:t>
            </a:r>
          </a:p>
          <a:p>
            <a:pPr marL="914400" lvl="2" indent="0">
              <a:buNone/>
            </a:pPr>
            <a:r>
              <a:rPr lang="en-US" dirty="0"/>
              <a:t> </a:t>
            </a:r>
          </a:p>
          <a:p>
            <a:endParaRPr lang="en-US" dirty="0"/>
          </a:p>
        </p:txBody>
      </p:sp>
    </p:spTree>
    <p:extLst>
      <p:ext uri="{BB962C8B-B14F-4D97-AF65-F5344CB8AC3E}">
        <p14:creationId xmlns:p14="http://schemas.microsoft.com/office/powerpoint/2010/main" val="395917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kern="0" dirty="0">
                <a:solidFill>
                  <a:schemeClr val="accent2">
                    <a:lumMod val="75000"/>
                  </a:schemeClr>
                </a:solidFill>
                <a:ea typeface="Times New Roman"/>
                <a:cs typeface="Times New Roman"/>
              </a:rPr>
              <a:t>Forecasting Cash Reserves, Debt,</a:t>
            </a:r>
            <a:br>
              <a:rPr lang="en-US" b="1" dirty="0">
                <a:solidFill>
                  <a:schemeClr val="accent2">
                    <a:lumMod val="75000"/>
                  </a:schemeClr>
                </a:solidFill>
              </a:rPr>
            </a:br>
            <a:r>
              <a:rPr lang="en-US" b="1" dirty="0">
                <a:solidFill>
                  <a:schemeClr val="accent2">
                    <a:lumMod val="75000"/>
                  </a:schemeClr>
                </a:solidFill>
              </a:rPr>
              <a:t>Interest Income and Interest Expense</a:t>
            </a:r>
            <a:endParaRPr lang="en-US" b="1" dirty="0"/>
          </a:p>
        </p:txBody>
      </p:sp>
      <p:sp>
        <p:nvSpPr>
          <p:cNvPr id="3" name="Content Placeholder 2"/>
          <p:cNvSpPr>
            <a:spLocks noGrp="1"/>
          </p:cNvSpPr>
          <p:nvPr>
            <p:ph idx="1"/>
          </p:nvPr>
        </p:nvSpPr>
        <p:spPr/>
        <p:txBody>
          <a:bodyPr>
            <a:normAutofit/>
          </a:bodyPr>
          <a:lstStyle/>
          <a:p>
            <a:r>
              <a:rPr lang="en-US" sz="3000" dirty="0"/>
              <a:t>If </a:t>
            </a:r>
            <a:r>
              <a:rPr lang="en-US" sz="3000" i="1" dirty="0"/>
              <a:t>adjusted financing gap </a:t>
            </a:r>
            <a:r>
              <a:rPr lang="en-US" sz="3000" dirty="0"/>
              <a:t>is positive it is assumed that it adds to cash reserves.</a:t>
            </a:r>
            <a:endParaRPr lang="en-US" dirty="0"/>
          </a:p>
          <a:p>
            <a:r>
              <a:rPr lang="en-US" sz="3000" dirty="0"/>
              <a:t>If the </a:t>
            </a:r>
            <a:r>
              <a:rPr lang="en-US" sz="3000" i="1" dirty="0"/>
              <a:t>adjusted financing gap </a:t>
            </a:r>
            <a:r>
              <a:rPr lang="en-US" sz="3000" dirty="0"/>
              <a:t>is negative, it is assumed that:</a:t>
            </a:r>
          </a:p>
          <a:p>
            <a:pPr lvl="2"/>
            <a:r>
              <a:rPr lang="en-US" sz="2600" dirty="0"/>
              <a:t>it is first financed by accumulated cash balances</a:t>
            </a:r>
          </a:p>
          <a:p>
            <a:pPr lvl="2"/>
            <a:r>
              <a:rPr lang="en-US" sz="2600" dirty="0"/>
              <a:t>then by foreign debt, till foreign debt reaches an upper bound, and</a:t>
            </a:r>
          </a:p>
          <a:p>
            <a:pPr lvl="2"/>
            <a:r>
              <a:rPr lang="en-US" sz="2600" dirty="0"/>
              <a:t>the balance by domestic debt.</a:t>
            </a:r>
          </a:p>
          <a:p>
            <a:endParaRPr lang="en-US" sz="2900" dirty="0"/>
          </a:p>
          <a:p>
            <a:endParaRPr lang="en-US" dirty="0"/>
          </a:p>
        </p:txBody>
      </p:sp>
    </p:spTree>
    <p:extLst>
      <p:ext uri="{BB962C8B-B14F-4D97-AF65-F5344CB8AC3E}">
        <p14:creationId xmlns:p14="http://schemas.microsoft.com/office/powerpoint/2010/main" val="20609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Constitutional Aspects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Pakistan has a federal constitutional structure. The constitution of Pakistan assigns or establishes:</a:t>
            </a:r>
          </a:p>
          <a:p>
            <a:pPr lvl="1"/>
            <a:r>
              <a:rPr lang="en-US" dirty="0"/>
              <a:t>functional responsibilities to federal and provincial governments</a:t>
            </a:r>
          </a:p>
          <a:p>
            <a:pPr lvl="1"/>
            <a:r>
              <a:rPr lang="en-US" dirty="0"/>
              <a:t>the tax and non-tax revenues that these tiers can raise</a:t>
            </a:r>
          </a:p>
          <a:p>
            <a:pPr lvl="1"/>
            <a:r>
              <a:rPr lang="en-US" dirty="0"/>
              <a:t>institutional mechanisms for revenue sharing between the federal and provincial governments</a:t>
            </a:r>
          </a:p>
          <a:p>
            <a:r>
              <a:rPr lang="en-US" dirty="0"/>
              <a:t>The federal and provincial governments announce their budgets and place their finance bills before their respective assemblies. </a:t>
            </a:r>
          </a:p>
          <a:p>
            <a:r>
              <a:rPr lang="en-US" dirty="0"/>
              <a:t>The finance bills includes revenue-raising measures – generally tax measures to meet government expenditure. </a:t>
            </a:r>
          </a:p>
          <a:p>
            <a:r>
              <a:rPr lang="en-US" dirty="0"/>
              <a:t>The Annual Budget Statement (ABS), which contains budgetary estimates of government revenue and expenditure for the new financial year as well as revised figures for the financial year ending June 30</a:t>
            </a:r>
            <a:r>
              <a:rPr lang="en-US" sz="3100" baseline="30000" dirty="0"/>
              <a:t>th</a:t>
            </a:r>
            <a:r>
              <a:rPr lang="en-US" dirty="0"/>
              <a:t>, is also placed before the respective assemblies as part of the budget. </a:t>
            </a:r>
          </a:p>
          <a:p>
            <a:r>
              <a:rPr lang="en-US" dirty="0"/>
              <a:t>Constitutionally ABS is also part of the finance bill.</a:t>
            </a:r>
          </a:p>
        </p:txBody>
      </p:sp>
    </p:spTree>
    <p:extLst>
      <p:ext uri="{BB962C8B-B14F-4D97-AF65-F5344CB8AC3E}">
        <p14:creationId xmlns:p14="http://schemas.microsoft.com/office/powerpoint/2010/main" val="3921795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kern="0" dirty="0">
                <a:solidFill>
                  <a:schemeClr val="accent2">
                    <a:lumMod val="75000"/>
                  </a:schemeClr>
                </a:solidFill>
                <a:ea typeface="Times New Roman"/>
                <a:cs typeface="Times New Roman"/>
              </a:rPr>
              <a:t>Forecasting Cash Reserves, Debt,</a:t>
            </a:r>
            <a:br>
              <a:rPr lang="en-US" b="1" dirty="0">
                <a:solidFill>
                  <a:schemeClr val="accent2">
                    <a:lumMod val="75000"/>
                  </a:schemeClr>
                </a:solidFill>
              </a:rPr>
            </a:br>
            <a:r>
              <a:rPr lang="en-US" b="1" dirty="0">
                <a:solidFill>
                  <a:schemeClr val="accent2">
                    <a:lumMod val="75000"/>
                  </a:schemeClr>
                </a:solidFill>
              </a:rPr>
              <a:t>Interest Income and Interest Expense</a:t>
            </a:r>
            <a:endParaRPr lang="en-US" b="1" dirty="0"/>
          </a:p>
        </p:txBody>
      </p:sp>
      <p:sp>
        <p:nvSpPr>
          <p:cNvPr id="3" name="Content Placeholder 2"/>
          <p:cNvSpPr>
            <a:spLocks noGrp="1"/>
          </p:cNvSpPr>
          <p:nvPr>
            <p:ph idx="1"/>
          </p:nvPr>
        </p:nvSpPr>
        <p:spPr/>
        <p:txBody>
          <a:bodyPr>
            <a:normAutofit/>
          </a:bodyPr>
          <a:lstStyle/>
          <a:p>
            <a:r>
              <a:rPr lang="en-US" dirty="0"/>
              <a:t>The sequence of financing described above, determines the level of cash reserves, and debt in Year1. (Derived formally in the following slides). </a:t>
            </a:r>
          </a:p>
          <a:p>
            <a:r>
              <a:rPr lang="en-US" dirty="0"/>
              <a:t>Year1 is the new base for the calculation of interest income on cash reserves and interest expense on debt for Year2.</a:t>
            </a:r>
          </a:p>
          <a:p>
            <a:r>
              <a:rPr lang="en-US" dirty="0"/>
              <a:t>Forecasts for Year2 follows the same steps as for Year1.</a:t>
            </a:r>
          </a:p>
          <a:p>
            <a:r>
              <a:rPr lang="en-US" dirty="0"/>
              <a:t>Forecasts for each subsequent years is obtained similarly.</a:t>
            </a:r>
          </a:p>
        </p:txBody>
      </p:sp>
    </p:spTree>
    <p:extLst>
      <p:ext uri="{BB962C8B-B14F-4D97-AF65-F5344CB8AC3E}">
        <p14:creationId xmlns:p14="http://schemas.microsoft.com/office/powerpoint/2010/main" val="2310187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1784"/>
          </a:xfrm>
        </p:spPr>
        <p:txBody>
          <a:bodyPr>
            <a:noAutofit/>
          </a:bodyPr>
          <a:lstStyle/>
          <a:p>
            <a:pPr lvl="0" algn="ctr"/>
            <a:r>
              <a:rPr lang="en-US" sz="4000" b="1" kern="0" dirty="0">
                <a:solidFill>
                  <a:schemeClr val="accent2">
                    <a:lumMod val="75000"/>
                  </a:schemeClr>
                </a:solidFill>
                <a:ea typeface="Times New Roman"/>
                <a:cs typeface="Times New Roman"/>
              </a:rPr>
              <a:t>Determining Cash Reserves, New Foreign Loans and New Domestic Loans</a:t>
            </a:r>
            <a:br>
              <a:rPr lang="en-US" sz="4000" b="1" dirty="0">
                <a:solidFill>
                  <a:schemeClr val="accent2">
                    <a:lumMod val="75000"/>
                  </a:schemeClr>
                </a:solidFill>
              </a:rPr>
            </a:br>
            <a:endParaRPr lang="en-US" sz="40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67543"/>
                <a:ext cx="10515600" cy="4831093"/>
              </a:xfrm>
            </p:spPr>
            <p:txBody>
              <a:bodyPr>
                <a:normAutofit fontScale="62500" lnSpcReduction="20000"/>
              </a:bodyPr>
              <a:lstStyle/>
              <a:p>
                <a:pPr>
                  <a:lnSpc>
                    <a:spcPct val="115000"/>
                  </a:lnSpc>
                  <a:spcBef>
                    <a:spcPts val="0"/>
                  </a:spcBef>
                  <a:spcAft>
                    <a:spcPts val="1000"/>
                  </a:spcAft>
                  <a:defRPr/>
                </a:pPr>
                <a:r>
                  <a:rPr lang="en-US" sz="2900" kern="0" dirty="0">
                    <a:solidFill>
                      <a:prstClr val="black"/>
                    </a:solidFill>
                    <a:ea typeface="Times New Roman"/>
                    <a:cs typeface="Times New Roman"/>
                  </a:rPr>
                  <a:t>We have defined OFB as the difference between GRR and the sum of CRE, DE and NPL : </a:t>
                </a:r>
              </a:p>
              <a:p>
                <a:pPr marL="914400" lvl="2" indent="0">
                  <a:lnSpc>
                    <a:spcPct val="115000"/>
                  </a:lnSpc>
                  <a:spcBef>
                    <a:spcPts val="0"/>
                  </a:spcBef>
                  <a:spcAft>
                    <a:spcPts val="1000"/>
                  </a:spcAft>
                  <a:buNone/>
                  <a:defRPr/>
                </a:pPr>
                <a14:m>
                  <m:oMath xmlns:m="http://schemas.openxmlformats.org/officeDocument/2006/math">
                    <m:sSub>
                      <m:sSubPr>
                        <m:ctrlPr>
                          <a:rPr lang="en-US" sz="2900" i="1" kern="0">
                            <a:solidFill>
                              <a:prstClr val="black"/>
                            </a:solidFill>
                            <a:latin typeface="Cambria Math" panose="02040503050406030204" pitchFamily="18" charset="0"/>
                            <a:ea typeface="Times New Roman"/>
                            <a:cs typeface="Times New Roman"/>
                          </a:rPr>
                        </m:ctrlPr>
                      </m:sSubPr>
                      <m:e>
                        <m:r>
                          <a:rPr lang="en-US" sz="2900" i="1" kern="0">
                            <a:solidFill>
                              <a:prstClr val="black"/>
                            </a:solidFill>
                            <a:latin typeface="Cambria Math" panose="02040503050406030204" pitchFamily="18" charset="0"/>
                            <a:ea typeface="Times New Roman"/>
                            <a:cs typeface="Times New Roman"/>
                          </a:rPr>
                          <m:t>𝑂𝐹𝐵</m:t>
                        </m:r>
                      </m:e>
                      <m:sub>
                        <m:r>
                          <a:rPr lang="en-US" sz="2900" i="1" kern="0">
                            <a:solidFill>
                              <a:prstClr val="black"/>
                            </a:solidFill>
                            <a:latin typeface="Cambria Math" panose="02040503050406030204" pitchFamily="18" charset="0"/>
                            <a:ea typeface="Times New Roman"/>
                            <a:cs typeface="Times New Roman"/>
                          </a:rPr>
                          <m:t>𝑡</m:t>
                        </m:r>
                      </m:sub>
                    </m:sSub>
                    <m:r>
                      <a:rPr lang="en-US" sz="2900" kern="0">
                        <a:solidFill>
                          <a:prstClr val="black"/>
                        </a:solidFill>
                        <a:latin typeface="Cambria Math" panose="02040503050406030204" pitchFamily="18" charset="0"/>
                        <a:ea typeface="Times New Roman"/>
                        <a:cs typeface="Times New Roman"/>
                      </a:rPr>
                      <m:t>=</m:t>
                    </m:r>
                    <m:sSub>
                      <m:sSubPr>
                        <m:ctrlPr>
                          <a:rPr lang="en-US" sz="2900" i="1" kern="0">
                            <a:solidFill>
                              <a:prstClr val="black"/>
                            </a:solidFill>
                            <a:latin typeface="Cambria Math" panose="02040503050406030204" pitchFamily="18" charset="0"/>
                            <a:ea typeface="Times New Roman"/>
                            <a:cs typeface="Times New Roman"/>
                          </a:rPr>
                        </m:ctrlPr>
                      </m:sSubPr>
                      <m:e>
                        <m:r>
                          <a:rPr lang="en-US" sz="2900" i="1" kern="0">
                            <a:solidFill>
                              <a:prstClr val="black"/>
                            </a:solidFill>
                            <a:latin typeface="Cambria Math" panose="02040503050406030204" pitchFamily="18" charset="0"/>
                            <a:ea typeface="Times New Roman"/>
                            <a:cs typeface="Times New Roman"/>
                          </a:rPr>
                          <m:t>𝐺𝑅𝑅</m:t>
                        </m:r>
                      </m:e>
                      <m:sub>
                        <m:r>
                          <a:rPr lang="en-US" sz="2900" i="1" kern="0">
                            <a:solidFill>
                              <a:prstClr val="black"/>
                            </a:solidFill>
                            <a:latin typeface="Cambria Math" panose="02040503050406030204" pitchFamily="18" charset="0"/>
                            <a:ea typeface="Times New Roman"/>
                            <a:cs typeface="Times New Roman"/>
                          </a:rPr>
                          <m:t>𝑡</m:t>
                        </m:r>
                      </m:sub>
                    </m:sSub>
                    <m:r>
                      <a:rPr lang="en-US" sz="2900" kern="0">
                        <a:solidFill>
                          <a:prstClr val="black"/>
                        </a:solidFill>
                        <a:latin typeface="Cambria Math" panose="02040503050406030204" pitchFamily="18" charset="0"/>
                        <a:ea typeface="Times New Roman"/>
                        <a:cs typeface="Times New Roman"/>
                      </a:rPr>
                      <m:t> –</m:t>
                    </m:r>
                    <m:sSub>
                      <m:sSubPr>
                        <m:ctrlPr>
                          <a:rPr lang="en-US" sz="2900" i="1" kern="0">
                            <a:solidFill>
                              <a:prstClr val="black"/>
                            </a:solidFill>
                            <a:latin typeface="Cambria Math" panose="02040503050406030204" pitchFamily="18" charset="0"/>
                            <a:ea typeface="Times New Roman"/>
                            <a:cs typeface="Times New Roman"/>
                          </a:rPr>
                        </m:ctrlPr>
                      </m:sSubPr>
                      <m:e>
                        <m:r>
                          <a:rPr lang="en-US" sz="2900" i="1" kern="0">
                            <a:solidFill>
                              <a:prstClr val="black"/>
                            </a:solidFill>
                            <a:latin typeface="Cambria Math" panose="02040503050406030204" pitchFamily="18" charset="0"/>
                            <a:ea typeface="Times New Roman"/>
                            <a:cs typeface="Times New Roman"/>
                          </a:rPr>
                          <m:t>𝐶𝑅𝐸</m:t>
                        </m:r>
                      </m:e>
                      <m:sub>
                        <m:r>
                          <a:rPr lang="en-US" sz="2900" i="1" kern="0">
                            <a:solidFill>
                              <a:prstClr val="black"/>
                            </a:solidFill>
                            <a:latin typeface="Cambria Math" panose="02040503050406030204" pitchFamily="18" charset="0"/>
                            <a:ea typeface="Times New Roman"/>
                            <a:cs typeface="Times New Roman"/>
                          </a:rPr>
                          <m:t>𝑡</m:t>
                        </m:r>
                      </m:sub>
                    </m:sSub>
                    <m:r>
                      <a:rPr lang="en-US" sz="2900" kern="0">
                        <a:solidFill>
                          <a:prstClr val="black"/>
                        </a:solidFill>
                        <a:latin typeface="Cambria Math" panose="02040503050406030204" pitchFamily="18" charset="0"/>
                        <a:ea typeface="Times New Roman"/>
                        <a:cs typeface="Times New Roman"/>
                      </a:rPr>
                      <m:t> – </m:t>
                    </m:r>
                    <m:sSub>
                      <m:sSubPr>
                        <m:ctrlPr>
                          <a:rPr lang="en-US" sz="2900" i="1" kern="0">
                            <a:solidFill>
                              <a:prstClr val="black"/>
                            </a:solidFill>
                            <a:latin typeface="Cambria Math" panose="02040503050406030204" pitchFamily="18" charset="0"/>
                            <a:ea typeface="Times New Roman"/>
                            <a:cs typeface="Times New Roman"/>
                          </a:rPr>
                        </m:ctrlPr>
                      </m:sSubPr>
                      <m:e>
                        <m:r>
                          <a:rPr lang="en-US" sz="2900" i="1" kern="0">
                            <a:solidFill>
                              <a:prstClr val="black"/>
                            </a:solidFill>
                            <a:latin typeface="Cambria Math" panose="02040503050406030204" pitchFamily="18" charset="0"/>
                            <a:ea typeface="Times New Roman"/>
                            <a:cs typeface="Times New Roman"/>
                          </a:rPr>
                          <m:t>𝐷𝐸</m:t>
                        </m:r>
                      </m:e>
                      <m:sub>
                        <m:r>
                          <a:rPr lang="en-US" sz="2900" i="1" kern="0">
                            <a:solidFill>
                              <a:prstClr val="black"/>
                            </a:solidFill>
                            <a:latin typeface="Cambria Math" panose="02040503050406030204" pitchFamily="18" charset="0"/>
                            <a:ea typeface="Times New Roman"/>
                            <a:cs typeface="Times New Roman"/>
                          </a:rPr>
                          <m:t>𝑡</m:t>
                        </m:r>
                      </m:sub>
                    </m:sSub>
                    <m:r>
                      <a:rPr lang="en-US" sz="2900" kern="0">
                        <a:solidFill>
                          <a:prstClr val="black"/>
                        </a:solidFill>
                        <a:latin typeface="Cambria Math" panose="02040503050406030204" pitchFamily="18" charset="0"/>
                        <a:ea typeface="Times New Roman"/>
                        <a:cs typeface="Times New Roman"/>
                      </a:rPr>
                      <m:t> – </m:t>
                    </m:r>
                    <m:sSub>
                      <m:sSubPr>
                        <m:ctrlPr>
                          <a:rPr lang="en-US" sz="2900" i="1" kern="0">
                            <a:solidFill>
                              <a:prstClr val="black"/>
                            </a:solidFill>
                            <a:latin typeface="Cambria Math" panose="02040503050406030204" pitchFamily="18" charset="0"/>
                            <a:ea typeface="Times New Roman"/>
                            <a:cs typeface="Times New Roman"/>
                          </a:rPr>
                        </m:ctrlPr>
                      </m:sSubPr>
                      <m:e>
                        <m:r>
                          <a:rPr lang="en-US" sz="2900" i="1" kern="0">
                            <a:solidFill>
                              <a:prstClr val="black"/>
                            </a:solidFill>
                            <a:latin typeface="Cambria Math" panose="02040503050406030204" pitchFamily="18" charset="0"/>
                            <a:ea typeface="Times New Roman"/>
                            <a:cs typeface="Times New Roman"/>
                          </a:rPr>
                          <m:t>𝑁𝑃𝐿</m:t>
                        </m:r>
                      </m:e>
                      <m:sub>
                        <m:r>
                          <a:rPr lang="en-US" sz="2900" i="1" kern="0">
                            <a:solidFill>
                              <a:prstClr val="black"/>
                            </a:solidFill>
                            <a:latin typeface="Cambria Math" panose="02040503050406030204" pitchFamily="18" charset="0"/>
                            <a:ea typeface="Times New Roman"/>
                            <a:cs typeface="Times New Roman"/>
                          </a:rPr>
                          <m:t>𝑡</m:t>
                        </m:r>
                      </m:sub>
                    </m:sSub>
                  </m:oMath>
                </a14:m>
                <a:r>
                  <a:rPr lang="en-US" sz="2900" kern="0" dirty="0">
                    <a:solidFill>
                      <a:prstClr val="black"/>
                    </a:solidFill>
                    <a:ea typeface="Times New Roman"/>
                    <a:cs typeface="Times New Roman"/>
                  </a:rPr>
                  <a:t>     					</a:t>
                </a:r>
                <a:r>
                  <a:rPr lang="en-US" sz="2900" kern="0" dirty="0">
                    <a:solidFill>
                      <a:schemeClr val="accent2">
                        <a:lumMod val="75000"/>
                      </a:schemeClr>
                    </a:solidFill>
                    <a:ea typeface="Times New Roman"/>
                    <a:cs typeface="Times New Roman"/>
                  </a:rPr>
                  <a:t>(5)</a:t>
                </a:r>
                <a:endParaRPr lang="en-US" sz="2900" kern="0" dirty="0">
                  <a:solidFill>
                    <a:prstClr val="black"/>
                  </a:solidFill>
                  <a:ea typeface="Times New Roman"/>
                  <a:cs typeface="Times New Roman"/>
                </a:endParaRPr>
              </a:p>
              <a:p>
                <a:pPr>
                  <a:lnSpc>
                    <a:spcPct val="115000"/>
                  </a:lnSpc>
                  <a:spcBef>
                    <a:spcPts val="0"/>
                  </a:spcBef>
                  <a:spcAft>
                    <a:spcPts val="1000"/>
                  </a:spcAft>
                  <a:defRPr/>
                </a:pPr>
                <a:r>
                  <a:rPr lang="en-US" kern="0" dirty="0">
                    <a:solidFill>
                      <a:prstClr val="black"/>
                    </a:solidFill>
                    <a:cs typeface="Times New Roman"/>
                  </a:rPr>
                  <a:t>Define </a:t>
                </a:r>
                <a:r>
                  <a:rPr lang="en-US" kern="0" dirty="0">
                    <a:solidFill>
                      <a:prstClr val="black"/>
                    </a:solidFill>
                    <a:ea typeface="Times New Roman"/>
                    <a:cs typeface="Times New Roman"/>
                  </a:rPr>
                  <a:t>	</a:t>
                </a:r>
                <a14:m>
                  <m:oMath xmlns:m="http://schemas.openxmlformats.org/officeDocument/2006/math">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𝛷</m:t>
                        </m:r>
                      </m:e>
                      <m:sub>
                        <m:r>
                          <a:rPr lang="en-US" i="1" kern="0">
                            <a:solidFill>
                              <a:prstClr val="black"/>
                            </a:solidFill>
                            <a:latin typeface="Cambria Math" panose="02040503050406030204" pitchFamily="18" charset="0"/>
                            <a:ea typeface="Times New Roman"/>
                            <a:cs typeface="Times New Roman"/>
                          </a:rPr>
                          <m:t>𝑡</m:t>
                        </m:r>
                      </m:sub>
                    </m:sSub>
                  </m:oMath>
                </a14:m>
                <a:r>
                  <a:rPr lang="en-US" kern="0" dirty="0">
                    <a:solidFill>
                      <a:prstClr val="black"/>
                    </a:solidFill>
                    <a:ea typeface="Times New Roman"/>
                    <a:cs typeface="Times New Roman"/>
                  </a:rPr>
                  <a:t> as: 	</a:t>
                </a:r>
              </a:p>
              <a:p>
                <a:pPr marL="0" indent="0">
                  <a:lnSpc>
                    <a:spcPct val="115000"/>
                  </a:lnSpc>
                  <a:spcBef>
                    <a:spcPts val="0"/>
                  </a:spcBef>
                  <a:spcAft>
                    <a:spcPts val="1000"/>
                  </a:spcAft>
                  <a:buNone/>
                  <a:defRPr/>
                </a:pPr>
                <a:r>
                  <a:rPr lang="en-US" kern="0" dirty="0">
                    <a:solidFill>
                      <a:prstClr val="black"/>
                    </a:solidFill>
                    <a:ea typeface="Times New Roman"/>
                    <a:cs typeface="Times New Roman"/>
                  </a:rPr>
                  <a:t>	</a:t>
                </a:r>
                <a14:m>
                  <m:oMath xmlns:m="http://schemas.openxmlformats.org/officeDocument/2006/math">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𝛷</m:t>
                        </m:r>
                      </m:e>
                      <m:sub>
                        <m:r>
                          <a:rPr lang="en-US" i="1" kern="0">
                            <a:solidFill>
                              <a:prstClr val="black"/>
                            </a:solidFill>
                            <a:latin typeface="Cambria Math" panose="02040503050406030204" pitchFamily="18" charset="0"/>
                            <a:ea typeface="Times New Roman"/>
                            <a:cs typeface="Times New Roman"/>
                          </a:rPr>
                          <m:t>𝑡</m:t>
                        </m:r>
                      </m:sub>
                    </m:sSub>
                    <m:r>
                      <a:rPr lang="en-US" i="1" kern="0">
                        <a:solidFill>
                          <a:prstClr val="black"/>
                        </a:solidFill>
                        <a:latin typeface="Cambria Math" panose="02040503050406030204" pitchFamily="18" charset="0"/>
                        <a:ea typeface="Times New Roman"/>
                        <a:cs typeface="Times New Roman"/>
                      </a:rPr>
                      <m:t>=</m:t>
                    </m:r>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𝑂𝐹𝐵</m:t>
                        </m:r>
                      </m:e>
                      <m:sub>
                        <m:r>
                          <a:rPr lang="en-US" i="1" kern="0">
                            <a:solidFill>
                              <a:prstClr val="black"/>
                            </a:solidFill>
                            <a:latin typeface="Cambria Math" panose="02040503050406030204" pitchFamily="18" charset="0"/>
                            <a:ea typeface="Times New Roman"/>
                            <a:cs typeface="Times New Roman"/>
                          </a:rPr>
                          <m:t>𝑡</m:t>
                        </m:r>
                      </m:sub>
                    </m:sSub>
                    <m:r>
                      <a:rPr lang="en-US" i="1" kern="0">
                        <a:solidFill>
                          <a:prstClr val="black"/>
                        </a:solidFill>
                        <a:latin typeface="Cambria Math" panose="02040503050406030204" pitchFamily="18" charset="0"/>
                        <a:ea typeface="Times New Roman"/>
                        <a:cs typeface="Times New Roman"/>
                      </a:rPr>
                      <m:t>−</m:t>
                    </m:r>
                    <m:sSub>
                      <m:sSubPr>
                        <m:ctrlPr>
                          <a:rPr lang="en-US" i="1" kern="0">
                            <a:solidFill>
                              <a:prstClr val="black"/>
                            </a:solidFill>
                            <a:latin typeface="Cambria Math" panose="02040503050406030204" pitchFamily="18" charset="0"/>
                            <a:ea typeface="Times New Roman"/>
                            <a:cs typeface="Times New Roman"/>
                          </a:rPr>
                        </m:ctrlPr>
                      </m:sSubPr>
                      <m:e>
                        <m:d>
                          <m:dPr>
                            <m:ctrlPr>
                              <a:rPr lang="en-US" i="1" kern="0">
                                <a:solidFill>
                                  <a:prstClr val="black"/>
                                </a:solidFill>
                                <a:latin typeface="Cambria Math" panose="02040503050406030204" pitchFamily="18" charset="0"/>
                                <a:ea typeface="Times New Roman"/>
                                <a:cs typeface="Times New Roman"/>
                              </a:rPr>
                            </m:ctrlPr>
                          </m:dPr>
                          <m:e>
                            <m:r>
                              <a:rPr lang="en-US" i="1" kern="0">
                                <a:solidFill>
                                  <a:prstClr val="black"/>
                                </a:solidFill>
                                <a:latin typeface="Cambria Math" panose="02040503050406030204" pitchFamily="18" charset="0"/>
                                <a:ea typeface="Times New Roman"/>
                                <a:cs typeface="Times New Roman"/>
                              </a:rPr>
                              <m:t>𝑑𝑜𝑚𝑒𝑠𝑡𝑖𝑐</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𝑑𝑒𝑏𝑡</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𝑟𝑒𝑝𝑎𝑦𝑚𝑒𝑛𝑡</m:t>
                            </m:r>
                          </m:e>
                        </m:d>
                      </m:e>
                      <m:sub>
                        <m:r>
                          <a:rPr lang="en-US" i="1" kern="0">
                            <a:solidFill>
                              <a:prstClr val="black"/>
                            </a:solidFill>
                            <a:latin typeface="Cambria Math" panose="02040503050406030204" pitchFamily="18" charset="0"/>
                            <a:ea typeface="Times New Roman"/>
                            <a:cs typeface="Times New Roman"/>
                          </a:rPr>
                          <m:t>𝑡</m:t>
                        </m:r>
                      </m:sub>
                    </m:sSub>
                    <m:r>
                      <a:rPr lang="en-US" i="1" kern="0">
                        <a:solidFill>
                          <a:prstClr val="black"/>
                        </a:solidFill>
                        <a:latin typeface="Cambria Math" panose="02040503050406030204" pitchFamily="18" charset="0"/>
                        <a:ea typeface="Times New Roman"/>
                        <a:cs typeface="Times New Roman"/>
                      </a:rPr>
                      <m:t>−</m:t>
                    </m:r>
                    <m:sSub>
                      <m:sSubPr>
                        <m:ctrlPr>
                          <a:rPr lang="en-US" i="1" kern="0">
                            <a:solidFill>
                              <a:prstClr val="black"/>
                            </a:solidFill>
                            <a:latin typeface="Cambria Math" panose="02040503050406030204" pitchFamily="18" charset="0"/>
                            <a:ea typeface="Times New Roman"/>
                            <a:cs typeface="Times New Roman"/>
                          </a:rPr>
                        </m:ctrlPr>
                      </m:sSubPr>
                      <m:e>
                        <m:d>
                          <m:dPr>
                            <m:ctrlPr>
                              <a:rPr lang="en-US" i="1" kern="0">
                                <a:solidFill>
                                  <a:prstClr val="black"/>
                                </a:solidFill>
                                <a:latin typeface="Cambria Math" panose="02040503050406030204" pitchFamily="18" charset="0"/>
                                <a:ea typeface="Times New Roman"/>
                                <a:cs typeface="Times New Roman"/>
                              </a:rPr>
                            </m:ctrlPr>
                          </m:dPr>
                          <m:e>
                            <m:r>
                              <a:rPr lang="en-US" i="1" kern="0">
                                <a:solidFill>
                                  <a:prstClr val="black"/>
                                </a:solidFill>
                                <a:latin typeface="Cambria Math" panose="02040503050406030204" pitchFamily="18" charset="0"/>
                                <a:ea typeface="Times New Roman"/>
                                <a:cs typeface="Times New Roman"/>
                              </a:rPr>
                              <m:t>𝑓𝑜𝑟𝑒𝑖𝑔𝑛</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𝑑𝑒𝑏𝑡</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𝑟𝑒𝑝𝑎𝑦𝑚𝑒𝑛𝑡</m:t>
                            </m:r>
                          </m:e>
                        </m:d>
                      </m:e>
                      <m:sub>
                        <m:r>
                          <a:rPr lang="en-US" i="1" kern="0">
                            <a:solidFill>
                              <a:prstClr val="black"/>
                            </a:solidFill>
                            <a:latin typeface="Cambria Math" panose="02040503050406030204" pitchFamily="18" charset="0"/>
                            <a:ea typeface="Times New Roman"/>
                            <a:cs typeface="Times New Roman"/>
                          </a:rPr>
                          <m:t>𝑡</m:t>
                        </m:r>
                      </m:sub>
                    </m:sSub>
                  </m:oMath>
                </a14:m>
                <a:r>
                  <a:rPr lang="en-US" kern="0" dirty="0">
                    <a:solidFill>
                      <a:prstClr val="black"/>
                    </a:solidFill>
                    <a:ea typeface="Times New Roman"/>
                    <a:cs typeface="Times New Roman"/>
                  </a:rPr>
                  <a:t> 	</a:t>
                </a:r>
                <a:r>
                  <a:rPr lang="en-US" kern="0" dirty="0">
                    <a:solidFill>
                      <a:schemeClr val="accent2">
                        <a:lumMod val="75000"/>
                      </a:schemeClr>
                    </a:solidFill>
                    <a:ea typeface="Times New Roman"/>
                    <a:cs typeface="Times New Roman"/>
                  </a:rPr>
                  <a:t>(6) </a:t>
                </a:r>
                <a:r>
                  <a:rPr lang="en-US" kern="0" dirty="0">
                    <a:solidFill>
                      <a:prstClr val="black"/>
                    </a:solidFill>
                    <a:ea typeface="Times New Roman"/>
                    <a:cs typeface="Times New Roman"/>
                  </a:rPr>
                  <a:t>							</a:t>
                </a:r>
                <a:endParaRPr lang="en-US" kern="0" dirty="0">
                  <a:solidFill>
                    <a:schemeClr val="accent2">
                      <a:lumMod val="75000"/>
                    </a:schemeClr>
                  </a:solidFill>
                  <a:ea typeface="Times New Roman"/>
                  <a:cs typeface="Times New Roman"/>
                </a:endParaRPr>
              </a:p>
              <a:p>
                <a:pPr marL="457200" lvl="1" indent="0">
                  <a:lnSpc>
                    <a:spcPct val="115000"/>
                  </a:lnSpc>
                  <a:spcBef>
                    <a:spcPts val="0"/>
                  </a:spcBef>
                  <a:spcAft>
                    <a:spcPts val="1000"/>
                  </a:spcAft>
                  <a:buNone/>
                  <a:defRPr/>
                </a:pPr>
                <a14:m>
                  <m:oMath xmlns:m="http://schemas.openxmlformats.org/officeDocument/2006/math">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𝛷</m:t>
                        </m:r>
                      </m:e>
                      <m:sub>
                        <m:r>
                          <a:rPr lang="en-US" i="1" kern="0">
                            <a:solidFill>
                              <a:prstClr val="black"/>
                            </a:solidFill>
                            <a:latin typeface="Cambria Math" panose="02040503050406030204" pitchFamily="18" charset="0"/>
                            <a:ea typeface="Times New Roman"/>
                            <a:cs typeface="Times New Roman"/>
                          </a:rPr>
                          <m:t>𝑡</m:t>
                        </m:r>
                      </m:sub>
                    </m:sSub>
                  </m:oMath>
                </a14:m>
                <a:r>
                  <a:rPr lang="en-US" kern="0" dirty="0">
                    <a:solidFill>
                      <a:prstClr val="black"/>
                    </a:solidFill>
                    <a:ea typeface="Times New Roman"/>
                    <a:cs typeface="Times New Roman"/>
                  </a:rPr>
                  <a:t> is the financing gap, which is determined if values of the RHS variables in </a:t>
                </a:r>
                <a:r>
                  <a:rPr lang="en-US" kern="0" dirty="0">
                    <a:solidFill>
                      <a:schemeClr val="accent2">
                        <a:lumMod val="75000"/>
                      </a:schemeClr>
                    </a:solidFill>
                    <a:ea typeface="Times New Roman"/>
                    <a:cs typeface="Times New Roman"/>
                  </a:rPr>
                  <a:t>(6)</a:t>
                </a:r>
                <a:r>
                  <a:rPr lang="en-US" kern="0" dirty="0">
                    <a:solidFill>
                      <a:prstClr val="black"/>
                    </a:solidFill>
                    <a:ea typeface="Times New Roman"/>
                    <a:cs typeface="Times New Roman"/>
                  </a:rPr>
                  <a:t> were known. </a:t>
                </a:r>
              </a:p>
              <a:p>
                <a:pPr>
                  <a:lnSpc>
                    <a:spcPct val="115000"/>
                  </a:lnSpc>
                  <a:spcBef>
                    <a:spcPts val="0"/>
                  </a:spcBef>
                  <a:spcAft>
                    <a:spcPts val="1000"/>
                  </a:spcAft>
                  <a:defRPr/>
                </a:pPr>
                <a:r>
                  <a:rPr lang="en-US" kern="0" dirty="0">
                    <a:solidFill>
                      <a:prstClr val="black"/>
                    </a:solidFill>
                    <a:ea typeface="Times New Roman"/>
                    <a:cs typeface="Times New Roman"/>
                  </a:rPr>
                  <a:t>As mentioned earlier, OFB for Year1 can be determined from </a:t>
                </a:r>
                <a:r>
                  <a:rPr lang="en-US" kern="0" dirty="0">
                    <a:solidFill>
                      <a:schemeClr val="accent2">
                        <a:lumMod val="75000"/>
                      </a:schemeClr>
                    </a:solidFill>
                    <a:ea typeface="Times New Roman"/>
                    <a:cs typeface="Times New Roman"/>
                  </a:rPr>
                  <a:t>(5)</a:t>
                </a:r>
                <a:r>
                  <a:rPr lang="en-US" kern="0" dirty="0">
                    <a:solidFill>
                      <a:prstClr val="black"/>
                    </a:solidFill>
                    <a:ea typeface="Times New Roman"/>
                    <a:cs typeface="Times New Roman"/>
                  </a:rPr>
                  <a:t> but to determine values for subsequent year, we will have to determine values for cash reserves and domestic and foreign debt. To determine the other variables on the RHS of </a:t>
                </a:r>
                <a:r>
                  <a:rPr lang="en-US" kern="0" dirty="0">
                    <a:solidFill>
                      <a:schemeClr val="accent2">
                        <a:lumMod val="75000"/>
                      </a:schemeClr>
                    </a:solidFill>
                    <a:ea typeface="Times New Roman"/>
                    <a:cs typeface="Times New Roman"/>
                  </a:rPr>
                  <a:t>(6) </a:t>
                </a:r>
                <a:r>
                  <a:rPr lang="en-US" kern="0" dirty="0">
                    <a:ea typeface="Times New Roman"/>
                    <a:cs typeface="Times New Roman"/>
                  </a:rPr>
                  <a:t>(domestic and foreign debt repayment)</a:t>
                </a:r>
                <a:r>
                  <a:rPr lang="en-US" kern="0" dirty="0">
                    <a:solidFill>
                      <a:prstClr val="black"/>
                    </a:solidFill>
                    <a:ea typeface="Times New Roman"/>
                    <a:cs typeface="Times New Roman"/>
                  </a:rPr>
                  <a:t>, we make the following assumptions:  </a:t>
                </a:r>
              </a:p>
              <a:p>
                <a:pPr marL="800100" lvl="1" indent="-342900">
                  <a:lnSpc>
                    <a:spcPct val="115000"/>
                  </a:lnSpc>
                  <a:spcBef>
                    <a:spcPts val="0"/>
                  </a:spcBef>
                  <a:buFont typeface="+mj-lt"/>
                  <a:buAutoNum type="romanLcPeriod"/>
                  <a:defRPr/>
                </a:pPr>
                <a:r>
                  <a:rPr lang="en-US" kern="0" dirty="0">
                    <a:solidFill>
                      <a:prstClr val="black"/>
                    </a:solidFill>
                    <a:ea typeface="Times New Roman"/>
                    <a:cs typeface="Times New Roman"/>
                  </a:rPr>
                  <a:t>There is no premature domestic debt retirement and the only domestic debt that the government must retire is the debt that it is obligated to retire under the terms of the contract. Further, the annual domestic nominal debt retirement will either be the same as in FY2012/13 (Rs18 billion) or the nominal debt outstanding, whichever is less. </a:t>
                </a:r>
              </a:p>
              <a:p>
                <a:pPr marL="800100" lvl="1" indent="-342900">
                  <a:lnSpc>
                    <a:spcPct val="115000"/>
                  </a:lnSpc>
                  <a:spcBef>
                    <a:spcPts val="0"/>
                  </a:spcBef>
                  <a:spcAft>
                    <a:spcPts val="1000"/>
                  </a:spcAft>
                  <a:buFont typeface="+mj-lt"/>
                  <a:buAutoNum type="romanLcPeriod"/>
                  <a:defRPr/>
                </a:pPr>
                <a:r>
                  <a:rPr lang="en-US" kern="0" dirty="0">
                    <a:solidFill>
                      <a:prstClr val="black"/>
                    </a:solidFill>
                    <a:ea typeface="Times New Roman"/>
                    <a:cs typeface="Times New Roman"/>
                  </a:rPr>
                  <a:t>Foreign debt retirement in each of the forecast periods will be unchanged in dollar terms from the FY2012/13 level. (The foreign debt repayment in the base year in rupee terms was Rs12.6 billion).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67543"/>
                <a:ext cx="10515600" cy="4831093"/>
              </a:xfrm>
              <a:blipFill rotWithShape="0">
                <a:blip r:embed="rId2"/>
                <a:stretch>
                  <a:fillRect l="-406" t="-883"/>
                </a:stretch>
              </a:blipFill>
            </p:spPr>
            <p:txBody>
              <a:bodyPr/>
              <a:lstStyle/>
              <a:p>
                <a:r>
                  <a:rPr lang="en-US">
                    <a:noFill/>
                  </a:rPr>
                  <a:t> </a:t>
                </a:r>
              </a:p>
            </p:txBody>
          </p:sp>
        </mc:Fallback>
      </mc:AlternateContent>
    </p:spTree>
    <p:extLst>
      <p:ext uri="{BB962C8B-B14F-4D97-AF65-F5344CB8AC3E}">
        <p14:creationId xmlns:p14="http://schemas.microsoft.com/office/powerpoint/2010/main" val="2319760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kern="0" dirty="0">
                <a:solidFill>
                  <a:schemeClr val="accent2">
                    <a:lumMod val="75000"/>
                  </a:schemeClr>
                </a:solidFill>
                <a:ea typeface="Times New Roman"/>
                <a:cs typeface="Times New Roman"/>
              </a:rPr>
              <a:t>Determining Cash Reserves, New Foreign Loans and New Domestic Loans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nSpc>
                    <a:spcPct val="115000"/>
                  </a:lnSpc>
                  <a:spcBef>
                    <a:spcPts val="0"/>
                  </a:spcBef>
                  <a:spcAft>
                    <a:spcPts val="1000"/>
                  </a:spcAft>
                  <a:defRPr/>
                </a:pPr>
                <a:r>
                  <a:rPr lang="en-US" kern="0" dirty="0">
                    <a:solidFill>
                      <a:prstClr val="black"/>
                    </a:solidFill>
                    <a:ea typeface="Times New Roman"/>
                    <a:cs typeface="Times New Roman"/>
                  </a:rPr>
                  <a:t>The financing gap </a:t>
                </a:r>
                <a14:m>
                  <m:oMath xmlns:m="http://schemas.openxmlformats.org/officeDocument/2006/math">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𝛷</m:t>
                        </m:r>
                      </m:e>
                      <m:sub>
                        <m:r>
                          <a:rPr lang="en-US" i="1" kern="0">
                            <a:solidFill>
                              <a:prstClr val="black"/>
                            </a:solidFill>
                            <a:latin typeface="Cambria Math" panose="02040503050406030204" pitchFamily="18" charset="0"/>
                            <a:ea typeface="Times New Roman"/>
                            <a:cs typeface="Times New Roman"/>
                          </a:rPr>
                          <m:t>𝑡</m:t>
                        </m:r>
                      </m:sub>
                    </m:sSub>
                  </m:oMath>
                </a14:m>
                <a:r>
                  <a:rPr lang="en-US" kern="0" dirty="0">
                    <a:solidFill>
                      <a:prstClr val="black"/>
                    </a:solidFill>
                    <a:ea typeface="Times New Roman"/>
                    <a:cs typeface="Times New Roman"/>
                  </a:rPr>
                  <a:t> in </a:t>
                </a:r>
                <a:r>
                  <a:rPr lang="en-US" kern="0" dirty="0">
                    <a:solidFill>
                      <a:schemeClr val="accent2">
                        <a:lumMod val="75000"/>
                      </a:schemeClr>
                    </a:solidFill>
                    <a:ea typeface="Times New Roman"/>
                    <a:cs typeface="Times New Roman"/>
                  </a:rPr>
                  <a:t>(6)</a:t>
                </a:r>
                <a:r>
                  <a:rPr lang="en-US" kern="0" dirty="0">
                    <a:solidFill>
                      <a:prstClr val="black"/>
                    </a:solidFill>
                    <a:ea typeface="Times New Roman"/>
                    <a:cs typeface="Times New Roman"/>
                  </a:rPr>
                  <a:t> is modified by taking into account, what we term the </a:t>
                </a:r>
                <a:r>
                  <a:rPr lang="en-US" i="1" kern="0" dirty="0">
                    <a:solidFill>
                      <a:prstClr val="black"/>
                    </a:solidFill>
                    <a:ea typeface="Times New Roman"/>
                    <a:cs typeface="Times New Roman"/>
                  </a:rPr>
                  <a:t>default level of new foreign loans</a:t>
                </a:r>
                <a:r>
                  <a:rPr lang="en-US" kern="0" dirty="0">
                    <a:solidFill>
                      <a:prstClr val="black"/>
                    </a:solidFill>
                    <a:ea typeface="Times New Roman"/>
                    <a:cs typeface="Times New Roman"/>
                  </a:rPr>
                  <a:t>. </a:t>
                </a:r>
              </a:p>
              <a:p>
                <a:pPr>
                  <a:lnSpc>
                    <a:spcPct val="115000"/>
                  </a:lnSpc>
                  <a:spcBef>
                    <a:spcPts val="0"/>
                  </a:spcBef>
                  <a:spcAft>
                    <a:spcPts val="1000"/>
                  </a:spcAft>
                  <a:defRPr/>
                </a:pPr>
                <a:r>
                  <a:rPr lang="en-US" kern="0" dirty="0">
                    <a:solidFill>
                      <a:prstClr val="black"/>
                    </a:solidFill>
                    <a:ea typeface="Times New Roman"/>
                    <a:cs typeface="Times New Roman"/>
                  </a:rPr>
                  <a:t>We assume that there is a minimum level of new foreign loans that the government undertakes each year to take advantage of concessionary foreign lending. </a:t>
                </a:r>
              </a:p>
              <a:p>
                <a:pPr>
                  <a:lnSpc>
                    <a:spcPct val="115000"/>
                  </a:lnSpc>
                  <a:spcBef>
                    <a:spcPts val="0"/>
                  </a:spcBef>
                  <a:spcAft>
                    <a:spcPts val="1000"/>
                  </a:spcAft>
                  <a:defRPr/>
                </a:pPr>
                <a:r>
                  <a:rPr lang="en-US" kern="0" dirty="0">
                    <a:solidFill>
                      <a:prstClr val="black"/>
                    </a:solidFill>
                    <a:ea typeface="Times New Roman"/>
                    <a:cs typeface="Times New Roman"/>
                  </a:rPr>
                  <a:t>Domestic loans, on the other hand, are expensive and the government will turn to these when other sources of financing have been exhausted (see below). </a:t>
                </a:r>
              </a:p>
              <a:p>
                <a:pPr>
                  <a:lnSpc>
                    <a:spcPct val="115000"/>
                  </a:lnSpc>
                  <a:spcBef>
                    <a:spcPts val="0"/>
                  </a:spcBef>
                  <a:spcAft>
                    <a:spcPts val="1000"/>
                  </a:spcAft>
                  <a:defRPr/>
                </a:pPr>
                <a:r>
                  <a:rPr lang="en-US" kern="0" dirty="0">
                    <a:solidFill>
                      <a:prstClr val="black"/>
                    </a:solidFill>
                    <a:ea typeface="Times New Roman"/>
                    <a:cs typeface="Times New Roman"/>
                  </a:rPr>
                  <a:t>The default level of new foreign loans are assumed to remain unchanged, in dollar terms, from their base year value.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1120"/>
                </a:stretch>
              </a:blipFill>
            </p:spPr>
            <p:txBody>
              <a:bodyPr/>
              <a:lstStyle/>
              <a:p>
                <a:r>
                  <a:rPr lang="en-US">
                    <a:noFill/>
                  </a:rPr>
                  <a:t> </a:t>
                </a:r>
              </a:p>
            </p:txBody>
          </p:sp>
        </mc:Fallback>
      </mc:AlternateContent>
    </p:spTree>
    <p:extLst>
      <p:ext uri="{BB962C8B-B14F-4D97-AF65-F5344CB8AC3E}">
        <p14:creationId xmlns:p14="http://schemas.microsoft.com/office/powerpoint/2010/main" val="1886623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kern="0" dirty="0">
                <a:solidFill>
                  <a:schemeClr val="accent2">
                    <a:lumMod val="75000"/>
                  </a:schemeClr>
                </a:solidFill>
                <a:ea typeface="Times New Roman"/>
                <a:cs typeface="Times New Roman"/>
              </a:rPr>
              <a:t>Determining Cash Reserves, New Foreign Loans and New Domestic Loans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a:lnSpc>
                    <a:spcPct val="115000"/>
                  </a:lnSpc>
                  <a:spcBef>
                    <a:spcPts val="0"/>
                  </a:spcBef>
                  <a:spcAft>
                    <a:spcPts val="1000"/>
                  </a:spcAft>
                  <a:defRPr/>
                </a:pPr>
                <a:r>
                  <a:rPr lang="en-US" kern="0" dirty="0">
                    <a:solidFill>
                      <a:prstClr val="black"/>
                    </a:solidFill>
                    <a:ea typeface="Times New Roman"/>
                    <a:cs typeface="Times New Roman"/>
                  </a:rPr>
                  <a:t>Let </a:t>
                </a:r>
                <a:r>
                  <a:rPr lang="en-US" i="1" kern="0" dirty="0">
                    <a:solidFill>
                      <a:prstClr val="black"/>
                    </a:solidFill>
                    <a:ea typeface="Times New Roman"/>
                    <a:cs typeface="Times New Roman"/>
                  </a:rPr>
                  <a:t>ϴ</a:t>
                </a:r>
                <a:r>
                  <a:rPr lang="en-US" kern="0" baseline="-25000" dirty="0">
                    <a:solidFill>
                      <a:prstClr val="black"/>
                    </a:solidFill>
                    <a:ea typeface="Times New Roman"/>
                    <a:cs typeface="Times New Roman"/>
                  </a:rPr>
                  <a:t>t</a:t>
                </a:r>
                <a:r>
                  <a:rPr lang="en-US" kern="0" dirty="0">
                    <a:solidFill>
                      <a:prstClr val="black"/>
                    </a:solidFill>
                    <a:ea typeface="Times New Roman"/>
                    <a:cs typeface="Times New Roman"/>
                  </a:rPr>
                  <a:t> be the financing gap after taking into account the default level of foreign loans:</a:t>
                </a:r>
              </a:p>
              <a:p>
                <a:pPr marL="457200" lvl="1" indent="0">
                  <a:lnSpc>
                    <a:spcPct val="115000"/>
                  </a:lnSpc>
                  <a:spcBef>
                    <a:spcPts val="0"/>
                  </a:spcBef>
                  <a:spcAft>
                    <a:spcPts val="1000"/>
                  </a:spcAft>
                  <a:buNone/>
                  <a:defRPr/>
                </a:pPr>
                <a14:m>
                  <m:oMath xmlns:m="http://schemas.openxmlformats.org/officeDocument/2006/math">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𝛳</m:t>
                        </m:r>
                      </m:e>
                      <m:sub>
                        <m:r>
                          <a:rPr lang="en-US" i="1" kern="0">
                            <a:solidFill>
                              <a:prstClr val="black"/>
                            </a:solidFill>
                            <a:latin typeface="Cambria Math" panose="02040503050406030204" pitchFamily="18" charset="0"/>
                            <a:ea typeface="Times New Roman"/>
                            <a:cs typeface="Times New Roman"/>
                          </a:rPr>
                          <m:t>𝑡</m:t>
                        </m:r>
                      </m:sub>
                    </m:sSub>
                    <m:r>
                      <a:rPr lang="en-US" i="1" kern="0">
                        <a:solidFill>
                          <a:prstClr val="black"/>
                        </a:solidFill>
                        <a:latin typeface="Cambria Math" panose="02040503050406030204" pitchFamily="18" charset="0"/>
                        <a:ea typeface="Times New Roman"/>
                        <a:cs typeface="Times New Roman"/>
                      </a:rPr>
                      <m:t>=</m:t>
                    </m:r>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𝑂𝐹𝐵</m:t>
                        </m:r>
                      </m:e>
                      <m:sub>
                        <m:r>
                          <a:rPr lang="en-US" i="1" kern="0">
                            <a:solidFill>
                              <a:prstClr val="black"/>
                            </a:solidFill>
                            <a:latin typeface="Cambria Math" panose="02040503050406030204" pitchFamily="18" charset="0"/>
                            <a:ea typeface="Times New Roman"/>
                            <a:cs typeface="Times New Roman"/>
                          </a:rPr>
                          <m:t>𝑡</m:t>
                        </m:r>
                      </m:sub>
                    </m:sSub>
                    <m:r>
                      <a:rPr lang="en-US" i="1" kern="0">
                        <a:solidFill>
                          <a:prstClr val="black"/>
                        </a:solidFill>
                        <a:latin typeface="Cambria Math" panose="02040503050406030204" pitchFamily="18" charset="0"/>
                        <a:ea typeface="Times New Roman"/>
                        <a:cs typeface="Times New Roman"/>
                      </a:rPr>
                      <m:t>−</m:t>
                    </m:r>
                    <m:sSub>
                      <m:sSubPr>
                        <m:ctrlPr>
                          <a:rPr lang="en-US" i="1" kern="0">
                            <a:solidFill>
                              <a:prstClr val="black"/>
                            </a:solidFill>
                            <a:latin typeface="Cambria Math" panose="02040503050406030204" pitchFamily="18" charset="0"/>
                            <a:ea typeface="Times New Roman"/>
                            <a:cs typeface="Times New Roman"/>
                          </a:rPr>
                        </m:ctrlPr>
                      </m:sSubPr>
                      <m:e>
                        <m:d>
                          <m:dPr>
                            <m:ctrlPr>
                              <a:rPr lang="en-US" i="1" kern="0">
                                <a:solidFill>
                                  <a:prstClr val="black"/>
                                </a:solidFill>
                                <a:latin typeface="Cambria Math" panose="02040503050406030204" pitchFamily="18" charset="0"/>
                                <a:ea typeface="Times New Roman"/>
                                <a:cs typeface="Times New Roman"/>
                              </a:rPr>
                            </m:ctrlPr>
                          </m:dPr>
                          <m:e>
                            <m:r>
                              <a:rPr lang="en-US" i="1" kern="0">
                                <a:solidFill>
                                  <a:prstClr val="black"/>
                                </a:solidFill>
                                <a:latin typeface="Cambria Math" panose="02040503050406030204" pitchFamily="18" charset="0"/>
                                <a:ea typeface="Times New Roman"/>
                                <a:cs typeface="Times New Roman"/>
                              </a:rPr>
                              <m:t>𝑑𝑜𝑚𝑒𝑠𝑡𝑖𝑐</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𝑑𝑒𝑏𝑡</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𝑟𝑒𝑝𝑎𝑦𝑚𝑒𝑛𝑡</m:t>
                            </m:r>
                          </m:e>
                        </m:d>
                      </m:e>
                      <m:sub>
                        <m:r>
                          <a:rPr lang="en-US" i="1" kern="0">
                            <a:solidFill>
                              <a:prstClr val="black"/>
                            </a:solidFill>
                            <a:latin typeface="Cambria Math" panose="02040503050406030204" pitchFamily="18" charset="0"/>
                            <a:ea typeface="Times New Roman"/>
                            <a:cs typeface="Times New Roman"/>
                          </a:rPr>
                          <m:t>𝑡</m:t>
                        </m:r>
                      </m:sub>
                    </m:sSub>
                    <m:r>
                      <a:rPr lang="en-US" i="1" kern="0">
                        <a:solidFill>
                          <a:prstClr val="black"/>
                        </a:solidFill>
                        <a:latin typeface="Cambria Math" panose="02040503050406030204" pitchFamily="18" charset="0"/>
                        <a:ea typeface="Times New Roman"/>
                        <a:cs typeface="Times New Roman"/>
                      </a:rPr>
                      <m:t>−</m:t>
                    </m:r>
                    <m:sSub>
                      <m:sSubPr>
                        <m:ctrlPr>
                          <a:rPr lang="en-US" i="1" kern="0">
                            <a:solidFill>
                              <a:prstClr val="black"/>
                            </a:solidFill>
                            <a:latin typeface="Cambria Math" panose="02040503050406030204" pitchFamily="18" charset="0"/>
                            <a:ea typeface="Times New Roman"/>
                            <a:cs typeface="Times New Roman"/>
                          </a:rPr>
                        </m:ctrlPr>
                      </m:sSubPr>
                      <m:e>
                        <m:d>
                          <m:dPr>
                            <m:ctrlPr>
                              <a:rPr lang="en-US" i="1" kern="0">
                                <a:solidFill>
                                  <a:prstClr val="black"/>
                                </a:solidFill>
                                <a:latin typeface="Cambria Math" panose="02040503050406030204" pitchFamily="18" charset="0"/>
                                <a:ea typeface="Times New Roman"/>
                                <a:cs typeface="Times New Roman"/>
                              </a:rPr>
                            </m:ctrlPr>
                          </m:dPr>
                          <m:e>
                            <m:r>
                              <a:rPr lang="en-US" i="1" kern="0">
                                <a:solidFill>
                                  <a:prstClr val="black"/>
                                </a:solidFill>
                                <a:latin typeface="Cambria Math" panose="02040503050406030204" pitchFamily="18" charset="0"/>
                                <a:ea typeface="Times New Roman"/>
                                <a:cs typeface="Times New Roman"/>
                              </a:rPr>
                              <m:t>𝑓𝑜𝑟𝑒𝑖𝑔𝑛</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𝑑𝑒𝑏𝑡</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𝑟𝑒𝑝𝑎𝑦𝑚𝑒𝑛𝑡</m:t>
                            </m:r>
                          </m:e>
                        </m:d>
                      </m:e>
                      <m:sub>
                        <m:r>
                          <a:rPr lang="en-US" i="1" kern="0">
                            <a:solidFill>
                              <a:prstClr val="black"/>
                            </a:solidFill>
                            <a:latin typeface="Cambria Math" panose="02040503050406030204" pitchFamily="18" charset="0"/>
                            <a:ea typeface="Times New Roman"/>
                            <a:cs typeface="Times New Roman"/>
                          </a:rPr>
                          <m:t>𝑡</m:t>
                        </m:r>
                      </m:sub>
                    </m:sSub>
                    <m:r>
                      <a:rPr lang="en-US" i="1" kern="0">
                        <a:solidFill>
                          <a:prstClr val="black"/>
                        </a:solidFill>
                        <a:latin typeface="Cambria Math" panose="02040503050406030204" pitchFamily="18" charset="0"/>
                        <a:ea typeface="Times New Roman"/>
                        <a:cs typeface="Times New Roman"/>
                      </a:rPr>
                      <m:t>+</m:t>
                    </m:r>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m:t>
                        </m:r>
                        <m:r>
                          <a:rPr lang="en-US" i="1" kern="0">
                            <a:solidFill>
                              <a:prstClr val="black"/>
                            </a:solidFill>
                            <a:latin typeface="Cambria Math" panose="02040503050406030204" pitchFamily="18" charset="0"/>
                            <a:ea typeface="Times New Roman"/>
                            <a:cs typeface="Times New Roman"/>
                          </a:rPr>
                          <m:t>𝑑𝑒𝑓𝑎𝑢𝑙𝑡</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𝑙𝑒𝑣𝑒𝑙</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𝑜𝑓</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𝑛𝑒𝑤</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𝑓𝑜𝑟𝑒𝑖𝑔𝑛</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𝑙𝑜𝑎𝑛𝑠</m:t>
                        </m:r>
                        <m:r>
                          <a:rPr lang="en-US" i="1" kern="0">
                            <a:solidFill>
                              <a:prstClr val="black"/>
                            </a:solidFill>
                            <a:latin typeface="Cambria Math" panose="02040503050406030204" pitchFamily="18" charset="0"/>
                            <a:ea typeface="Times New Roman"/>
                            <a:cs typeface="Times New Roman"/>
                          </a:rPr>
                          <m:t>)</m:t>
                        </m:r>
                      </m:e>
                      <m:sub>
                        <m:r>
                          <a:rPr lang="en-US" i="1" kern="0">
                            <a:solidFill>
                              <a:prstClr val="black"/>
                            </a:solidFill>
                            <a:latin typeface="Cambria Math" panose="02040503050406030204" pitchFamily="18" charset="0"/>
                            <a:ea typeface="Times New Roman"/>
                            <a:cs typeface="Times New Roman"/>
                          </a:rPr>
                          <m:t>𝑡</m:t>
                        </m:r>
                      </m:sub>
                    </m:sSub>
                  </m:oMath>
                </a14:m>
                <a:r>
                  <a:rPr lang="en-US" kern="0" dirty="0">
                    <a:solidFill>
                      <a:prstClr val="black"/>
                    </a:solidFill>
                    <a:ea typeface="Times New Roman"/>
                    <a:cs typeface="Times New Roman"/>
                  </a:rPr>
                  <a:t> 					</a:t>
                </a:r>
                <a:r>
                  <a:rPr lang="en-US" kern="0" dirty="0">
                    <a:solidFill>
                      <a:schemeClr val="accent2">
                        <a:lumMod val="75000"/>
                      </a:schemeClr>
                    </a:solidFill>
                    <a:ea typeface="Times New Roman"/>
                    <a:cs typeface="Times New Roman"/>
                  </a:rPr>
                  <a:t>(7)</a:t>
                </a:r>
              </a:p>
              <a:p>
                <a:pPr>
                  <a:lnSpc>
                    <a:spcPct val="115000"/>
                  </a:lnSpc>
                  <a:spcBef>
                    <a:spcPts val="0"/>
                  </a:spcBef>
                  <a:spcAft>
                    <a:spcPts val="1000"/>
                  </a:spcAft>
                  <a:defRPr/>
                </a:pPr>
                <a:r>
                  <a:rPr lang="en-US" kern="0" dirty="0">
                    <a:solidFill>
                      <a:prstClr val="black"/>
                    </a:solidFill>
                    <a:ea typeface="Times New Roman"/>
                    <a:cs typeface="Times New Roman"/>
                  </a:rPr>
                  <a:t>If the RHS in </a:t>
                </a:r>
                <a:r>
                  <a:rPr lang="en-US" kern="0" dirty="0">
                    <a:solidFill>
                      <a:schemeClr val="accent2">
                        <a:lumMod val="75000"/>
                      </a:schemeClr>
                    </a:solidFill>
                    <a:ea typeface="Times New Roman"/>
                    <a:cs typeface="Times New Roman"/>
                  </a:rPr>
                  <a:t>(7)</a:t>
                </a:r>
                <a:r>
                  <a:rPr lang="en-US" kern="0" dirty="0">
                    <a:solidFill>
                      <a:prstClr val="black"/>
                    </a:solidFill>
                    <a:ea typeface="Times New Roman"/>
                    <a:cs typeface="Times New Roman"/>
                  </a:rPr>
                  <a:t> is positive, it is treated as net addition to cash reserves. If it is negative, it can be financed by:  </a:t>
                </a:r>
              </a:p>
              <a:p>
                <a:pPr marL="800100" lvl="1" indent="-342900">
                  <a:lnSpc>
                    <a:spcPct val="115000"/>
                  </a:lnSpc>
                  <a:spcBef>
                    <a:spcPts val="0"/>
                  </a:spcBef>
                  <a:buFont typeface="+mj-lt"/>
                  <a:buAutoNum type="romanLcPeriod"/>
                  <a:defRPr/>
                </a:pPr>
                <a:r>
                  <a:rPr lang="en-US" kern="0" dirty="0">
                    <a:solidFill>
                      <a:prstClr val="black"/>
                    </a:solidFill>
                    <a:ea typeface="Times New Roman"/>
                    <a:cs typeface="Times New Roman"/>
                  </a:rPr>
                  <a:t>accumulated cash reserves </a:t>
                </a:r>
              </a:p>
              <a:p>
                <a:pPr marL="800100" lvl="1" indent="-342900">
                  <a:lnSpc>
                    <a:spcPct val="115000"/>
                  </a:lnSpc>
                  <a:spcBef>
                    <a:spcPts val="0"/>
                  </a:spcBef>
                  <a:buFont typeface="+mj-lt"/>
                  <a:buAutoNum type="romanLcPeriod"/>
                  <a:defRPr/>
                </a:pPr>
                <a:r>
                  <a:rPr lang="en-US" kern="0" dirty="0">
                    <a:solidFill>
                      <a:prstClr val="black"/>
                    </a:solidFill>
                    <a:ea typeface="Times New Roman"/>
                    <a:cs typeface="Times New Roman"/>
                  </a:rPr>
                  <a:t>new foreign loans (over and above the default level)</a:t>
                </a:r>
              </a:p>
              <a:p>
                <a:pPr marL="800100" lvl="1" indent="-342900">
                  <a:lnSpc>
                    <a:spcPct val="115000"/>
                  </a:lnSpc>
                  <a:spcBef>
                    <a:spcPts val="0"/>
                  </a:spcBef>
                  <a:spcAft>
                    <a:spcPts val="1000"/>
                  </a:spcAft>
                  <a:buFont typeface="+mj-lt"/>
                  <a:buAutoNum type="romanLcPeriod"/>
                  <a:defRPr/>
                </a:pPr>
                <a:r>
                  <a:rPr lang="en-US" kern="0" dirty="0">
                    <a:solidFill>
                      <a:prstClr val="black"/>
                    </a:solidFill>
                    <a:ea typeface="Times New Roman"/>
                    <a:cs typeface="Times New Roman"/>
                  </a:rPr>
                  <a:t>new domestic loans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420" r="-1681"/>
                </a:stretch>
              </a:blipFill>
            </p:spPr>
            <p:txBody>
              <a:bodyPr/>
              <a:lstStyle/>
              <a:p>
                <a:r>
                  <a:rPr lang="en-US">
                    <a:noFill/>
                  </a:rPr>
                  <a:t> </a:t>
                </a:r>
              </a:p>
            </p:txBody>
          </p:sp>
        </mc:Fallback>
      </mc:AlternateContent>
    </p:spTree>
    <p:extLst>
      <p:ext uri="{BB962C8B-B14F-4D97-AF65-F5344CB8AC3E}">
        <p14:creationId xmlns:p14="http://schemas.microsoft.com/office/powerpoint/2010/main" val="412827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kern="0" dirty="0">
                <a:solidFill>
                  <a:schemeClr val="accent2">
                    <a:lumMod val="75000"/>
                  </a:schemeClr>
                </a:solidFill>
                <a:ea typeface="Times New Roman"/>
                <a:cs typeface="Times New Roman"/>
              </a:rPr>
              <a:t>Determining Cash Reserves, New Foreign Loans and New Domestic Loans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kern="0" dirty="0">
                    <a:solidFill>
                      <a:prstClr val="black"/>
                    </a:solidFill>
                    <a:ea typeface="Times New Roman"/>
                    <a:cs typeface="Times New Roman"/>
                  </a:rPr>
                  <a:t>In our model, if </a:t>
                </a:r>
                <a14:m>
                  <m:oMath xmlns:m="http://schemas.openxmlformats.org/officeDocument/2006/math">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𝛳</m:t>
                        </m:r>
                      </m:e>
                      <m:sub>
                        <m:r>
                          <a:rPr lang="en-US" i="1" kern="0">
                            <a:solidFill>
                              <a:prstClr val="black"/>
                            </a:solidFill>
                            <a:latin typeface="Cambria Math" panose="02040503050406030204" pitchFamily="18" charset="0"/>
                            <a:ea typeface="Times New Roman"/>
                            <a:cs typeface="Times New Roman"/>
                          </a:rPr>
                          <m:t>𝑡</m:t>
                        </m:r>
                      </m:sub>
                    </m:sSub>
                  </m:oMath>
                </a14:m>
                <a:r>
                  <a:rPr lang="en-US" kern="0" dirty="0">
                    <a:solidFill>
                      <a:prstClr val="black"/>
                    </a:solidFill>
                    <a:ea typeface="Times New Roman"/>
                    <a:cs typeface="Times New Roman"/>
                  </a:rPr>
                  <a:t> is negative, the gap is first met by running down cash reserves. </a:t>
                </a:r>
              </a:p>
              <a:p>
                <a:r>
                  <a:rPr lang="en-US" kern="0" dirty="0">
                    <a:solidFill>
                      <a:prstClr val="black"/>
                    </a:solidFill>
                    <a:ea typeface="Times New Roman"/>
                    <a:cs typeface="Times New Roman"/>
                  </a:rPr>
                  <a:t>Once these are exhausted the government turns to foreign loans that would now exceed the default level. </a:t>
                </a:r>
              </a:p>
              <a:p>
                <a:r>
                  <a:rPr lang="en-US" kern="0" dirty="0">
                    <a:solidFill>
                      <a:prstClr val="black"/>
                    </a:solidFill>
                    <a:ea typeface="Times New Roman"/>
                    <a:cs typeface="Times New Roman"/>
                  </a:rPr>
                  <a:t>New foreign loans also have an upper bound </a:t>
                </a:r>
                <a:r>
                  <a:rPr lang="en-US" kern="0" dirty="0" err="1">
                    <a:solidFill>
                      <a:prstClr val="black"/>
                    </a:solidFill>
                    <a:ea typeface="Times New Roman"/>
                    <a:cs typeface="Times New Roman"/>
                  </a:rPr>
                  <a:t>Γ</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 </a:t>
                </a:r>
              </a:p>
              <a:p>
                <a:r>
                  <a:rPr lang="en-US" kern="0" dirty="0">
                    <a:solidFill>
                      <a:prstClr val="black"/>
                    </a:solidFill>
                    <a:ea typeface="Times New Roman"/>
                    <a:cs typeface="Times New Roman"/>
                  </a:rPr>
                  <a:t>Once the upper bound </a:t>
                </a:r>
                <a:r>
                  <a:rPr lang="en-US" kern="0" dirty="0" err="1">
                    <a:solidFill>
                      <a:prstClr val="black"/>
                    </a:solidFill>
                    <a:ea typeface="Times New Roman"/>
                    <a:cs typeface="Times New Roman"/>
                  </a:rPr>
                  <a:t>Γ</a:t>
                </a:r>
                <a:r>
                  <a:rPr lang="en-US" kern="0" baseline="-25000" dirty="0" err="1">
                    <a:solidFill>
                      <a:prstClr val="black"/>
                    </a:solidFill>
                  </a:rPr>
                  <a:t>t</a:t>
                </a:r>
                <a:r>
                  <a:rPr lang="en-US" kern="0" dirty="0">
                    <a:solidFill>
                      <a:prstClr val="black"/>
                    </a:solidFill>
                    <a:ea typeface="Times New Roman"/>
                    <a:cs typeface="Times New Roman"/>
                  </a:rPr>
                  <a:t> is reached, the relatively more expensive domestic loans kick in and the balance is met from domestic borrowing.</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275"/>
                </a:stretch>
              </a:blipFill>
            </p:spPr>
            <p:txBody>
              <a:bodyPr/>
              <a:lstStyle/>
              <a:p>
                <a:r>
                  <a:rPr lang="en-US">
                    <a:noFill/>
                  </a:rPr>
                  <a:t> </a:t>
                </a:r>
              </a:p>
            </p:txBody>
          </p:sp>
        </mc:Fallback>
      </mc:AlternateContent>
    </p:spTree>
    <p:extLst>
      <p:ext uri="{BB962C8B-B14F-4D97-AF65-F5344CB8AC3E}">
        <p14:creationId xmlns:p14="http://schemas.microsoft.com/office/powerpoint/2010/main" val="413146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kern="0" dirty="0">
                <a:solidFill>
                  <a:schemeClr val="accent2">
                    <a:lumMod val="75000"/>
                  </a:schemeClr>
                </a:solidFill>
                <a:ea typeface="Times New Roman"/>
                <a:cs typeface="Times New Roman"/>
              </a:rPr>
              <a:t>Determining Cash Reserves, New Foreign Loans and New Domestic Loans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lnSpc>
                    <a:spcPct val="115000"/>
                  </a:lnSpc>
                  <a:spcBef>
                    <a:spcPts val="0"/>
                  </a:spcBef>
                  <a:spcAft>
                    <a:spcPts val="1000"/>
                  </a:spcAft>
                  <a:defRPr/>
                </a:pPr>
                <a:r>
                  <a:rPr lang="en-US" kern="0" dirty="0">
                    <a:solidFill>
                      <a:prstClr val="black"/>
                    </a:solidFill>
                    <a:ea typeface="Times New Roman"/>
                    <a:cs typeface="Times New Roman"/>
                  </a:rPr>
                  <a:t>Now adding accumulated cash reserves from the past to the adjusted financing gap, ϴ</a:t>
                </a:r>
                <a:r>
                  <a:rPr lang="en-US" kern="0" baseline="-25000" dirty="0">
                    <a:solidFill>
                      <a:prstClr val="black"/>
                    </a:solidFill>
                    <a:ea typeface="Times New Roman"/>
                    <a:cs typeface="Times New Roman"/>
                  </a:rPr>
                  <a:t>t</a:t>
                </a:r>
                <a:r>
                  <a:rPr lang="en-US" kern="0" dirty="0">
                    <a:solidFill>
                      <a:prstClr val="black"/>
                    </a:solidFill>
                    <a:ea typeface="Times New Roman"/>
                    <a:cs typeface="Times New Roman"/>
                  </a:rPr>
                  <a:t>, we obtain Ω</a:t>
                </a:r>
                <a:r>
                  <a:rPr lang="en-US" kern="0" baseline="-25000" dirty="0">
                    <a:solidFill>
                      <a:prstClr val="black"/>
                    </a:solidFill>
                    <a:ea typeface="Times New Roman"/>
                    <a:cs typeface="Times New Roman"/>
                  </a:rPr>
                  <a:t>t</a:t>
                </a:r>
                <a:r>
                  <a:rPr lang="en-US" kern="0" dirty="0">
                    <a:solidFill>
                      <a:prstClr val="black"/>
                    </a:solidFill>
                    <a:ea typeface="Times New Roman"/>
                    <a:cs typeface="Times New Roman"/>
                  </a:rPr>
                  <a:t>:</a:t>
                </a:r>
              </a:p>
              <a:p>
                <a:pPr marL="0" lvl="0" indent="0" algn="just">
                  <a:lnSpc>
                    <a:spcPct val="115000"/>
                  </a:lnSpc>
                  <a:spcBef>
                    <a:spcPts val="0"/>
                  </a:spcBef>
                  <a:buNone/>
                  <a:defRPr/>
                </a:pPr>
                <a:r>
                  <a:rPr lang="en-US" kern="0" dirty="0">
                    <a:solidFill>
                      <a:prstClr val="black"/>
                    </a:solidFill>
                    <a:ea typeface="Times New Roman"/>
                    <a:cs typeface="Times New Roman"/>
                  </a:rPr>
                  <a:t>	</a:t>
                </a:r>
                <a14:m>
                  <m:oMath xmlns:m="http://schemas.openxmlformats.org/officeDocument/2006/math">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Ω</m:t>
                        </m:r>
                      </m:e>
                      <m:sub>
                        <m:r>
                          <a:rPr lang="en-US" i="1" kern="0">
                            <a:solidFill>
                              <a:prstClr val="black"/>
                            </a:solidFill>
                            <a:latin typeface="Cambria Math" panose="02040503050406030204" pitchFamily="18" charset="0"/>
                            <a:ea typeface="Times New Roman"/>
                            <a:cs typeface="Times New Roman"/>
                          </a:rPr>
                          <m:t>𝑡</m:t>
                        </m:r>
                      </m:sub>
                    </m:sSub>
                    <m:r>
                      <a:rPr lang="en-US" i="1" kern="0">
                        <a:solidFill>
                          <a:prstClr val="black"/>
                        </a:solidFill>
                        <a:latin typeface="Cambria Math" panose="02040503050406030204" pitchFamily="18" charset="0"/>
                        <a:ea typeface="Times New Roman"/>
                        <a:cs typeface="Times New Roman"/>
                      </a:rPr>
                      <m:t>=</m:t>
                    </m:r>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𝐶𝑅</m:t>
                        </m:r>
                      </m:e>
                      <m:sub>
                        <m:r>
                          <a:rPr lang="en-US" i="1" kern="0">
                            <a:solidFill>
                              <a:prstClr val="black"/>
                            </a:solidFill>
                            <a:latin typeface="Cambria Math" panose="02040503050406030204" pitchFamily="18" charset="0"/>
                            <a:ea typeface="Times New Roman"/>
                            <a:cs typeface="Times New Roman"/>
                          </a:rPr>
                          <m:t>𝑡</m:t>
                        </m:r>
                        <m:r>
                          <a:rPr lang="en-US" i="1" kern="0">
                            <a:solidFill>
                              <a:prstClr val="black"/>
                            </a:solidFill>
                            <a:latin typeface="Cambria Math" panose="02040503050406030204" pitchFamily="18" charset="0"/>
                            <a:ea typeface="Times New Roman"/>
                            <a:cs typeface="Times New Roman"/>
                          </a:rPr>
                          <m:t>−1</m:t>
                        </m:r>
                      </m:sub>
                    </m:sSub>
                    <m:r>
                      <a:rPr lang="en-US" i="1" kern="0">
                        <a:solidFill>
                          <a:prstClr val="black"/>
                        </a:solidFill>
                        <a:latin typeface="Cambria Math" panose="02040503050406030204" pitchFamily="18" charset="0"/>
                        <a:ea typeface="Times New Roman"/>
                        <a:cs typeface="Times New Roman"/>
                      </a:rPr>
                      <m:t>+</m:t>
                    </m:r>
                    <m:sSub>
                      <m:sSubPr>
                        <m:ctrlPr>
                          <a:rPr lang="en-US" i="1" kern="0">
                            <a:solidFill>
                              <a:prstClr val="black"/>
                            </a:solidFill>
                            <a:latin typeface="Cambria Math" panose="02040503050406030204" pitchFamily="18" charset="0"/>
                            <a:ea typeface="Times New Roman"/>
                            <a:cs typeface="Cambria"/>
                          </a:rPr>
                        </m:ctrlPr>
                      </m:sSubPr>
                      <m:e>
                        <m:r>
                          <a:rPr lang="en-US" i="1" kern="0">
                            <a:solidFill>
                              <a:prstClr val="black"/>
                            </a:solidFill>
                            <a:latin typeface="Cambria Math" panose="02040503050406030204" pitchFamily="18" charset="0"/>
                            <a:ea typeface="Times New Roman"/>
                            <a:cs typeface="Cambria"/>
                          </a:rPr>
                          <m:t>𝛳</m:t>
                        </m:r>
                      </m:e>
                      <m:sub>
                        <m:r>
                          <a:rPr lang="en-US" i="1" kern="0">
                            <a:solidFill>
                              <a:prstClr val="black"/>
                            </a:solidFill>
                            <a:latin typeface="Cambria Math" panose="02040503050406030204" pitchFamily="18" charset="0"/>
                            <a:ea typeface="Times New Roman"/>
                            <a:cs typeface="Cambria"/>
                          </a:rPr>
                          <m:t>𝑡</m:t>
                        </m:r>
                      </m:sub>
                    </m:sSub>
                  </m:oMath>
                </a14:m>
                <a:r>
                  <a:rPr lang="en-US" kern="0" dirty="0">
                    <a:solidFill>
                      <a:prstClr val="black"/>
                    </a:solidFill>
                    <a:ea typeface="Times New Roman"/>
                    <a:cs typeface="Times New Roman"/>
                  </a:rPr>
                  <a:t> 							</a:t>
                </a:r>
                <a:r>
                  <a:rPr lang="en-US" kern="0" dirty="0">
                    <a:solidFill>
                      <a:schemeClr val="accent2">
                        <a:lumMod val="75000"/>
                      </a:schemeClr>
                    </a:solidFill>
                    <a:ea typeface="Times New Roman"/>
                    <a:cs typeface="Times New Roman"/>
                  </a:rPr>
                  <a:t>(8)</a:t>
                </a:r>
              </a:p>
              <a:p>
                <a:pPr marL="0" lvl="0" indent="0" algn="just">
                  <a:lnSpc>
                    <a:spcPct val="115000"/>
                  </a:lnSpc>
                  <a:spcBef>
                    <a:spcPts val="0"/>
                  </a:spcBef>
                  <a:buNone/>
                  <a:defRPr/>
                </a:pPr>
                <a:r>
                  <a:rPr lang="en-US" kern="0" dirty="0">
                    <a:solidFill>
                      <a:prstClr val="black"/>
                    </a:solidFill>
                    <a:ea typeface="Times New Roman"/>
                    <a:cs typeface="Times New Roman"/>
                  </a:rPr>
                  <a:t> </a:t>
                </a:r>
              </a:p>
              <a:p>
                <a:pPr algn="just">
                  <a:lnSpc>
                    <a:spcPct val="115000"/>
                  </a:lnSpc>
                  <a:spcBef>
                    <a:spcPts val="0"/>
                  </a:spcBef>
                  <a:defRPr/>
                </a:pPr>
                <a:r>
                  <a:rPr lang="en-US" kern="0" dirty="0">
                    <a:solidFill>
                      <a:prstClr val="black"/>
                    </a:solidFill>
                    <a:ea typeface="Times New Roman"/>
                    <a:cs typeface="Times New Roman"/>
                  </a:rPr>
                  <a:t>Cash reserves are restricted to be non-negative, so that </a:t>
                </a:r>
                <a:r>
                  <a:rPr lang="en-US" kern="0" dirty="0" err="1">
                    <a:solidFill>
                      <a:prstClr val="black"/>
                    </a:solidFill>
                    <a:ea typeface="Times New Roman"/>
                    <a:cs typeface="Times New Roman"/>
                  </a:rPr>
                  <a:t>CR</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 equal Ω</a:t>
                </a:r>
                <a:r>
                  <a:rPr lang="en-US" kern="0" baseline="-25000" dirty="0">
                    <a:solidFill>
                      <a:prstClr val="black"/>
                    </a:solidFill>
                    <a:ea typeface="Times New Roman"/>
                    <a:cs typeface="Times New Roman"/>
                  </a:rPr>
                  <a:t>t</a:t>
                </a:r>
                <a:r>
                  <a:rPr lang="en-US" kern="0" dirty="0">
                    <a:solidFill>
                      <a:prstClr val="black"/>
                    </a:solidFill>
                    <a:ea typeface="Times New Roman"/>
                    <a:cs typeface="Times New Roman"/>
                  </a:rPr>
                  <a:t> if Ω</a:t>
                </a:r>
                <a:r>
                  <a:rPr lang="en-US" kern="0" baseline="-25000" dirty="0">
                    <a:solidFill>
                      <a:prstClr val="black"/>
                    </a:solidFill>
                    <a:ea typeface="Times New Roman"/>
                    <a:cs typeface="Times New Roman"/>
                  </a:rPr>
                  <a:t>t</a:t>
                </a:r>
                <a:r>
                  <a:rPr lang="en-US" kern="0" dirty="0">
                    <a:solidFill>
                      <a:prstClr val="black"/>
                    </a:solidFill>
                    <a:ea typeface="Times New Roman"/>
                    <a:cs typeface="Times New Roman"/>
                  </a:rPr>
                  <a:t> is non-negative and zero otherwise:</a:t>
                </a:r>
              </a:p>
              <a:p>
                <a:pPr marL="0" lvl="0" indent="0" algn="just">
                  <a:lnSpc>
                    <a:spcPct val="115000"/>
                  </a:lnSpc>
                  <a:spcBef>
                    <a:spcPts val="0"/>
                  </a:spcBef>
                  <a:buNone/>
                  <a:defRPr/>
                </a:pPr>
                <a:endParaRPr lang="en-US" kern="0" dirty="0">
                  <a:solidFill>
                    <a:prstClr val="black"/>
                  </a:solidFill>
                  <a:ea typeface="Times New Roman"/>
                  <a:cs typeface="Times New Roman"/>
                </a:endParaRPr>
              </a:p>
              <a:p>
                <a:pPr marL="0" lvl="0" indent="0" algn="just">
                  <a:lnSpc>
                    <a:spcPct val="115000"/>
                  </a:lnSpc>
                  <a:spcBef>
                    <a:spcPts val="0"/>
                  </a:spcBef>
                  <a:buNone/>
                  <a:defRPr/>
                </a:pPr>
                <a:r>
                  <a:rPr lang="en-US" kern="0" dirty="0">
                    <a:solidFill>
                      <a:prstClr val="black"/>
                    </a:solidFill>
                    <a:cs typeface="Times New Roman" panose="02020603050405020304" pitchFamily="18" charset="0"/>
                  </a:rPr>
                  <a:t>	</a:t>
                </a:r>
                <a:r>
                  <a:rPr lang="en-US" kern="0" dirty="0" err="1">
                    <a:solidFill>
                      <a:prstClr val="black"/>
                    </a:solidFill>
                    <a:cs typeface="Times New Roman" panose="02020603050405020304" pitchFamily="18" charset="0"/>
                  </a:rPr>
                  <a:t>CR</a:t>
                </a:r>
                <a:r>
                  <a:rPr lang="en-US" kern="0" baseline="-25000" dirty="0" err="1">
                    <a:solidFill>
                      <a:prstClr val="black"/>
                    </a:solidFill>
                    <a:cs typeface="Times New Roman" panose="02020603050405020304" pitchFamily="18" charset="0"/>
                  </a:rPr>
                  <a:t>t</a:t>
                </a:r>
                <a:r>
                  <a:rPr lang="en-US" kern="0" dirty="0">
                    <a:solidFill>
                      <a:prstClr val="black"/>
                    </a:solidFill>
                    <a:ea typeface="Times New Roman"/>
                    <a:cs typeface="Times New Roman" panose="02020603050405020304" pitchFamily="18" charset="0"/>
                  </a:rPr>
                  <a:t>  = </a:t>
                </a:r>
                <a14:m>
                  <m:oMath xmlns:m="http://schemas.openxmlformats.org/officeDocument/2006/math">
                    <m:sSub>
                      <m:sSubPr>
                        <m:ctrlPr>
                          <a:rPr lang="en-US" i="1" kern="0">
                            <a:solidFill>
                              <a:prstClr val="black"/>
                            </a:solidFill>
                            <a:latin typeface="Cambria Math" panose="02040503050406030204" pitchFamily="18" charset="0"/>
                          </a:rPr>
                        </m:ctrlPr>
                      </m:sSubPr>
                      <m:e>
                        <m:r>
                          <a:rPr lang="en-US" i="1" kern="0">
                            <a:solidFill>
                              <a:prstClr val="black"/>
                            </a:solidFill>
                            <a:latin typeface="Cambria Math" panose="02040503050406030204" pitchFamily="18" charset="0"/>
                          </a:rPr>
                          <m:t>Ω</m:t>
                        </m:r>
                      </m:e>
                      <m:sub>
                        <m:r>
                          <a:rPr lang="en-US" i="1" kern="0">
                            <a:solidFill>
                              <a:prstClr val="black"/>
                            </a:solidFill>
                            <a:latin typeface="Cambria Math" panose="02040503050406030204" pitchFamily="18" charset="0"/>
                          </a:rPr>
                          <m:t>𝑡</m:t>
                        </m:r>
                      </m:sub>
                    </m:sSub>
                  </m:oMath>
                </a14:m>
                <a:r>
                  <a:rPr lang="en-US" kern="0" dirty="0">
                    <a:solidFill>
                      <a:prstClr val="black"/>
                    </a:solidFill>
                    <a:ea typeface="Times New Roman"/>
                    <a:cs typeface="Times New Roman" panose="02020603050405020304" pitchFamily="18" charset="0"/>
                  </a:rPr>
                  <a:t> if </a:t>
                </a:r>
                <a14:m>
                  <m:oMath xmlns:m="http://schemas.openxmlformats.org/officeDocument/2006/math">
                    <m:sSub>
                      <m:sSubPr>
                        <m:ctrlPr>
                          <a:rPr lang="en-US" i="1" kern="0">
                            <a:solidFill>
                              <a:prstClr val="black"/>
                            </a:solidFill>
                            <a:latin typeface="Cambria Math" panose="02040503050406030204" pitchFamily="18" charset="0"/>
                          </a:rPr>
                        </m:ctrlPr>
                      </m:sSubPr>
                      <m:e>
                        <m:r>
                          <a:rPr lang="en-US" i="1" kern="0">
                            <a:solidFill>
                              <a:prstClr val="black"/>
                            </a:solidFill>
                            <a:latin typeface="Cambria Math" panose="02040503050406030204" pitchFamily="18" charset="0"/>
                          </a:rPr>
                          <m:t>Ω</m:t>
                        </m:r>
                      </m:e>
                      <m:sub>
                        <m:r>
                          <a:rPr lang="en-US" i="1" kern="0">
                            <a:solidFill>
                              <a:prstClr val="black"/>
                            </a:solidFill>
                            <a:latin typeface="Cambria Math" panose="02040503050406030204" pitchFamily="18" charset="0"/>
                          </a:rPr>
                          <m:t>𝑡</m:t>
                        </m:r>
                        <m:r>
                          <a:rPr lang="en-US" i="1" kern="0">
                            <a:solidFill>
                              <a:prstClr val="black"/>
                            </a:solidFill>
                            <a:latin typeface="Cambria Math" panose="02040503050406030204" pitchFamily="18" charset="0"/>
                          </a:rPr>
                          <m:t> </m:t>
                        </m:r>
                      </m:sub>
                    </m:sSub>
                    <m:r>
                      <a:rPr lang="en-US" i="1" kern="0">
                        <a:solidFill>
                          <a:prstClr val="black"/>
                        </a:solidFill>
                        <a:latin typeface="Cambria Math" panose="02040503050406030204" pitchFamily="18" charset="0"/>
                      </a:rPr>
                      <m:t>≥0</m:t>
                    </m:r>
                  </m:oMath>
                </a14:m>
                <a:r>
                  <a:rPr lang="en-US" kern="0" dirty="0">
                    <a:solidFill>
                      <a:prstClr val="black"/>
                    </a:solidFill>
                    <a:ea typeface="Times New Roman"/>
                    <a:cs typeface="Times New Roman" panose="02020603050405020304" pitchFamily="18" charset="0"/>
                  </a:rPr>
                  <a:t>;  </a:t>
                </a:r>
                <a:r>
                  <a:rPr lang="en-US" kern="0" dirty="0" err="1">
                    <a:solidFill>
                      <a:prstClr val="black"/>
                    </a:solidFill>
                    <a:cs typeface="Times New Roman" panose="02020603050405020304" pitchFamily="18" charset="0"/>
                  </a:rPr>
                  <a:t>CR</a:t>
                </a:r>
                <a:r>
                  <a:rPr lang="en-US" kern="0" baseline="-25000" dirty="0" err="1">
                    <a:solidFill>
                      <a:prstClr val="black"/>
                    </a:solidFill>
                    <a:cs typeface="Times New Roman" panose="02020603050405020304" pitchFamily="18" charset="0"/>
                  </a:rPr>
                  <a:t>t</a:t>
                </a:r>
                <a:r>
                  <a:rPr lang="en-US" kern="0" dirty="0">
                    <a:solidFill>
                      <a:prstClr val="black"/>
                    </a:solidFill>
                    <a:cs typeface="Times New Roman" panose="02020603050405020304" pitchFamily="18" charset="0"/>
                  </a:rPr>
                  <a:t>  = </a:t>
                </a:r>
                <a14:m>
                  <m:oMath xmlns:m="http://schemas.openxmlformats.org/officeDocument/2006/math">
                    <m:r>
                      <a:rPr lang="en-US" i="1" kern="0">
                        <a:solidFill>
                          <a:prstClr val="black"/>
                        </a:solidFill>
                        <a:latin typeface="Cambria Math" panose="02040503050406030204" pitchFamily="18" charset="0"/>
                      </a:rPr>
                      <m:t>0</m:t>
                    </m:r>
                  </m:oMath>
                </a14:m>
                <a:r>
                  <a:rPr lang="en-US" kern="0" dirty="0">
                    <a:solidFill>
                      <a:prstClr val="black"/>
                    </a:solidFill>
                    <a:cs typeface="Times New Roman" panose="02020603050405020304" pitchFamily="18" charset="0"/>
                  </a:rPr>
                  <a:t> if </a:t>
                </a:r>
                <a14:m>
                  <m:oMath xmlns:m="http://schemas.openxmlformats.org/officeDocument/2006/math">
                    <m:sSub>
                      <m:sSubPr>
                        <m:ctrlPr>
                          <a:rPr lang="en-US" i="1" kern="0">
                            <a:solidFill>
                              <a:prstClr val="black"/>
                            </a:solidFill>
                            <a:latin typeface="Cambria Math" panose="02040503050406030204" pitchFamily="18" charset="0"/>
                          </a:rPr>
                        </m:ctrlPr>
                      </m:sSubPr>
                      <m:e>
                        <m:r>
                          <a:rPr lang="en-US" i="1" kern="0">
                            <a:solidFill>
                              <a:prstClr val="black"/>
                            </a:solidFill>
                            <a:latin typeface="Cambria Math" panose="02040503050406030204" pitchFamily="18" charset="0"/>
                          </a:rPr>
                          <m:t>Ω</m:t>
                        </m:r>
                      </m:e>
                      <m:sub>
                        <m:r>
                          <a:rPr lang="en-US" i="1" kern="0">
                            <a:solidFill>
                              <a:prstClr val="black"/>
                            </a:solidFill>
                            <a:latin typeface="Cambria Math" panose="02040503050406030204" pitchFamily="18" charset="0"/>
                          </a:rPr>
                          <m:t>𝑡</m:t>
                        </m:r>
                        <m:r>
                          <a:rPr lang="en-US" i="1" kern="0">
                            <a:solidFill>
                              <a:prstClr val="black"/>
                            </a:solidFill>
                            <a:latin typeface="Cambria Math" panose="02040503050406030204" pitchFamily="18" charset="0"/>
                          </a:rPr>
                          <m:t> </m:t>
                        </m:r>
                      </m:sub>
                    </m:sSub>
                    <m:r>
                      <a:rPr lang="en-US" i="1" kern="0">
                        <a:solidFill>
                          <a:prstClr val="black"/>
                        </a:solidFill>
                        <a:latin typeface="Cambria Math" panose="02040503050406030204" pitchFamily="18" charset="0"/>
                      </a:rPr>
                      <m:t>&lt;0</m:t>
                    </m:r>
                  </m:oMath>
                </a14:m>
                <a:r>
                  <a:rPr lang="en-US" kern="0" dirty="0">
                    <a:solidFill>
                      <a:prstClr val="black"/>
                    </a:solidFill>
                    <a:ea typeface="Times New Roman"/>
                    <a:cs typeface="Times New Roman" panose="02020603050405020304" pitchFamily="18" charset="0"/>
                  </a:rPr>
                  <a:t>				</a:t>
                </a:r>
                <a:r>
                  <a:rPr lang="en-US" kern="0" dirty="0">
                    <a:solidFill>
                      <a:schemeClr val="accent2">
                        <a:lumMod val="75000"/>
                      </a:schemeClr>
                    </a:solidFill>
                    <a:ea typeface="Times New Roman"/>
                    <a:cs typeface="Times New Roman" panose="02020603050405020304" pitchFamily="18" charset="0"/>
                  </a:rPr>
                  <a:t>(9)</a:t>
                </a:r>
              </a:p>
              <a:p>
                <a:pPr marL="0" lvl="0" indent="0" algn="just">
                  <a:lnSpc>
                    <a:spcPct val="115000"/>
                  </a:lnSpc>
                  <a:spcBef>
                    <a:spcPts val="0"/>
                  </a:spcBef>
                  <a:buNone/>
                  <a:defRPr/>
                </a:pPr>
                <a:r>
                  <a:rPr lang="en-US" kern="0" dirty="0">
                    <a:solidFill>
                      <a:prstClr val="black"/>
                    </a:solidFill>
                    <a:ea typeface="Times New Roman"/>
                    <a:cs typeface="Times New Roman"/>
                  </a:rPr>
                  <a:t> </a:t>
                </a:r>
              </a:p>
              <a:p>
                <a:pPr algn="just">
                  <a:lnSpc>
                    <a:spcPct val="115000"/>
                  </a:lnSpc>
                  <a:spcBef>
                    <a:spcPts val="0"/>
                  </a:spcBef>
                  <a:spcAft>
                    <a:spcPts val="1000"/>
                  </a:spcAft>
                  <a:defRPr/>
                </a:pPr>
                <a:r>
                  <a:rPr lang="en-US" kern="0" dirty="0">
                    <a:solidFill>
                      <a:prstClr val="black"/>
                    </a:solidFill>
                    <a:ea typeface="Times New Roman"/>
                    <a:cs typeface="Times New Roman"/>
                  </a:rPr>
                  <a:t>Once all cash reserves are exhausted (</a:t>
                </a:r>
                <a14:m>
                  <m:oMath xmlns:m="http://schemas.openxmlformats.org/officeDocument/2006/math">
                    <m:sSub>
                      <m:sSubPr>
                        <m:ctrlPr>
                          <a:rPr lang="en-US" i="1" kern="0">
                            <a:solidFill>
                              <a:prstClr val="black"/>
                            </a:solidFill>
                            <a:latin typeface="Cambria Math" panose="02040503050406030204" pitchFamily="18" charset="0"/>
                          </a:rPr>
                        </m:ctrlPr>
                      </m:sSubPr>
                      <m:e>
                        <m:r>
                          <a:rPr lang="en-US" i="1" kern="0">
                            <a:solidFill>
                              <a:prstClr val="black"/>
                            </a:solidFill>
                            <a:latin typeface="Cambria Math" panose="02040503050406030204" pitchFamily="18" charset="0"/>
                          </a:rPr>
                          <m:t>Ω</m:t>
                        </m:r>
                      </m:e>
                      <m:sub>
                        <m:r>
                          <a:rPr lang="en-US" i="1" kern="0">
                            <a:solidFill>
                              <a:prstClr val="black"/>
                            </a:solidFill>
                            <a:latin typeface="Cambria Math" panose="02040503050406030204" pitchFamily="18" charset="0"/>
                          </a:rPr>
                          <m:t>𝑡</m:t>
                        </m:r>
                        <m:r>
                          <a:rPr lang="en-US" i="1" kern="0">
                            <a:solidFill>
                              <a:prstClr val="black"/>
                            </a:solidFill>
                            <a:latin typeface="Cambria Math" panose="02040503050406030204" pitchFamily="18" charset="0"/>
                          </a:rPr>
                          <m:t> </m:t>
                        </m:r>
                      </m:sub>
                    </m:sSub>
                    <m:r>
                      <a:rPr lang="en-US" i="1" kern="0">
                        <a:solidFill>
                          <a:prstClr val="black"/>
                        </a:solidFill>
                        <a:latin typeface="Cambria Math" panose="02040503050406030204" pitchFamily="18" charset="0"/>
                      </a:rPr>
                      <m:t>&lt;0</m:t>
                    </m:r>
                    <m:r>
                      <a:rPr lang="en-US" b="0" i="1" kern="0" smtClean="0">
                        <a:solidFill>
                          <a:prstClr val="black"/>
                        </a:solidFill>
                        <a:latin typeface="Cambria Math" panose="02040503050406030204" pitchFamily="18" charset="0"/>
                      </a:rPr>
                      <m:t>)</m:t>
                    </m:r>
                  </m:oMath>
                </a14:m>
                <a:r>
                  <a:rPr lang="en-US" kern="0" dirty="0">
                    <a:solidFill>
                      <a:prstClr val="black"/>
                    </a:solidFill>
                    <a:ea typeface="Times New Roman"/>
                    <a:cs typeface="Times New Roman"/>
                  </a:rPr>
                  <a:t>, the government turns to additional foreign loans that would now exceed the default level.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1541" r="-870"/>
                </a:stretch>
              </a:blipFill>
            </p:spPr>
            <p:txBody>
              <a:bodyPr/>
              <a:lstStyle/>
              <a:p>
                <a:r>
                  <a:rPr lang="en-US">
                    <a:noFill/>
                  </a:rPr>
                  <a:t> </a:t>
                </a:r>
              </a:p>
            </p:txBody>
          </p:sp>
        </mc:Fallback>
      </mc:AlternateContent>
    </p:spTree>
    <p:extLst>
      <p:ext uri="{BB962C8B-B14F-4D97-AF65-F5344CB8AC3E}">
        <p14:creationId xmlns:p14="http://schemas.microsoft.com/office/powerpoint/2010/main" val="3730505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kern="0" dirty="0">
                <a:solidFill>
                  <a:schemeClr val="accent2">
                    <a:lumMod val="75000"/>
                  </a:schemeClr>
                </a:solidFill>
                <a:ea typeface="Times New Roman"/>
                <a:cs typeface="Times New Roman"/>
              </a:rPr>
              <a:t>Determining Cash Reserves, New Foreign Loans and New Domestic Loans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algn="just">
                  <a:lnSpc>
                    <a:spcPct val="115000"/>
                  </a:lnSpc>
                  <a:spcBef>
                    <a:spcPts val="0"/>
                  </a:spcBef>
                  <a:spcAft>
                    <a:spcPts val="1000"/>
                  </a:spcAft>
                  <a:defRPr/>
                </a:pPr>
                <a:r>
                  <a:rPr lang="en-US" kern="0" dirty="0">
                    <a:solidFill>
                      <a:prstClr val="black"/>
                    </a:solidFill>
                    <a:ea typeface="Times New Roman"/>
                    <a:cs typeface="Times New Roman"/>
                  </a:rPr>
                  <a:t>New foreign loans also have an upper bound </a:t>
                </a:r>
                <a:r>
                  <a:rPr lang="en-US" kern="0" dirty="0" err="1">
                    <a:solidFill>
                      <a:prstClr val="black"/>
                    </a:solidFill>
                    <a:ea typeface="Times New Roman"/>
                    <a:cs typeface="Times New Roman"/>
                  </a:rPr>
                  <a:t>Γ</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 </a:t>
                </a:r>
              </a:p>
              <a:p>
                <a:pPr algn="just">
                  <a:lnSpc>
                    <a:spcPct val="115000"/>
                  </a:lnSpc>
                  <a:spcBef>
                    <a:spcPts val="0"/>
                  </a:spcBef>
                  <a:spcAft>
                    <a:spcPts val="1000"/>
                  </a:spcAft>
                  <a:defRPr/>
                </a:pPr>
                <a:r>
                  <a:rPr lang="en-US" kern="0" dirty="0">
                    <a:solidFill>
                      <a:prstClr val="black"/>
                    </a:solidFill>
                    <a:ea typeface="Times New Roman"/>
                    <a:cs typeface="Times New Roman"/>
                  </a:rPr>
                  <a:t>New foreign loans (</a:t>
                </a:r>
                <a:r>
                  <a:rPr lang="en-US" kern="0" dirty="0" err="1">
                    <a:solidFill>
                      <a:prstClr val="black"/>
                    </a:solidFill>
                    <a:ea typeface="Times New Roman"/>
                    <a:cs typeface="Times New Roman"/>
                  </a:rPr>
                  <a:t>Ψ</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 when they exceed the default level but do not exceed the upper bound </a:t>
                </a:r>
                <a:r>
                  <a:rPr lang="en-US" kern="0" dirty="0" err="1">
                    <a:solidFill>
                      <a:prstClr val="black"/>
                    </a:solidFill>
                    <a:ea typeface="Times New Roman"/>
                    <a:cs typeface="Times New Roman"/>
                  </a:rPr>
                  <a:t>Γ</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 take the following form: </a:t>
                </a:r>
              </a:p>
              <a:p>
                <a:pPr marL="457200" lvl="1" indent="0">
                  <a:lnSpc>
                    <a:spcPct val="115000"/>
                  </a:lnSpc>
                  <a:spcBef>
                    <a:spcPts val="0"/>
                  </a:spcBef>
                  <a:spcAft>
                    <a:spcPts val="1000"/>
                  </a:spcAft>
                  <a:buNone/>
                  <a:defRPr/>
                </a:pPr>
                <a14:m>
                  <m:oMath xmlns:m="http://schemas.openxmlformats.org/officeDocument/2006/math">
                    <m:sSub>
                      <m:sSubPr>
                        <m:ctrlPr>
                          <a:rPr lang="en-US" i="1" kern="0">
                            <a:solidFill>
                              <a:prstClr val="black"/>
                            </a:solidFill>
                            <a:latin typeface="Cambria Math" panose="02040503050406030204" pitchFamily="18" charset="0"/>
                            <a:ea typeface="Times New Roman"/>
                            <a:cs typeface="Times New Roman"/>
                          </a:rPr>
                        </m:ctrlPr>
                      </m:sSubPr>
                      <m:e>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𝛹</m:t>
                            </m:r>
                          </m:e>
                          <m:sub>
                            <m:r>
                              <a:rPr lang="en-US" i="1" kern="0">
                                <a:solidFill>
                                  <a:prstClr val="black"/>
                                </a:solidFill>
                                <a:latin typeface="Cambria Math" panose="02040503050406030204" pitchFamily="18" charset="0"/>
                                <a:ea typeface="Times New Roman"/>
                                <a:cs typeface="Times New Roman"/>
                              </a:rPr>
                              <m:t>𝑡</m:t>
                            </m:r>
                          </m:sub>
                        </m:sSub>
                        <m:r>
                          <a:rPr lang="en-US" i="1" kern="0">
                            <a:solidFill>
                              <a:prstClr val="black"/>
                            </a:solidFill>
                            <a:latin typeface="Cambria Math" panose="02040503050406030204" pitchFamily="18" charset="0"/>
                            <a:ea typeface="Times New Roman"/>
                            <a:cs typeface="Times New Roman"/>
                          </a:rPr>
                          <m:t>=</m:t>
                        </m:r>
                        <m:d>
                          <m:dPr>
                            <m:ctrlPr>
                              <a:rPr lang="en-US" i="1" kern="0">
                                <a:solidFill>
                                  <a:prstClr val="black"/>
                                </a:solidFill>
                                <a:latin typeface="Cambria Math" panose="02040503050406030204" pitchFamily="18" charset="0"/>
                                <a:ea typeface="Times New Roman"/>
                                <a:cs typeface="Times New Roman"/>
                              </a:rPr>
                            </m:ctrlPr>
                          </m:dPr>
                          <m:e>
                            <m:r>
                              <a:rPr lang="en-US" i="1" kern="0">
                                <a:solidFill>
                                  <a:prstClr val="black"/>
                                </a:solidFill>
                                <a:latin typeface="Cambria Math" panose="02040503050406030204" pitchFamily="18" charset="0"/>
                                <a:ea typeface="Times New Roman"/>
                                <a:cs typeface="Times New Roman"/>
                              </a:rPr>
                              <m:t>𝑑𝑜𝑚𝑒𝑠𝑡𝑖𝑐</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𝑑𝑒𝑏𝑡</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𝑟𝑒𝑝𝑎𝑦𝑚𝑒𝑛𝑡</m:t>
                            </m:r>
                          </m:e>
                        </m:d>
                      </m:e>
                      <m:sub>
                        <m:r>
                          <a:rPr lang="en-US" i="1" kern="0">
                            <a:solidFill>
                              <a:prstClr val="black"/>
                            </a:solidFill>
                            <a:latin typeface="Cambria Math" panose="02040503050406030204" pitchFamily="18" charset="0"/>
                            <a:ea typeface="Times New Roman"/>
                            <a:cs typeface="Times New Roman"/>
                          </a:rPr>
                          <m:t>𝑡</m:t>
                        </m:r>
                      </m:sub>
                    </m:sSub>
                    <m:r>
                      <a:rPr lang="en-US" i="1" kern="0">
                        <a:solidFill>
                          <a:prstClr val="black"/>
                        </a:solidFill>
                        <a:latin typeface="Cambria Math" panose="02040503050406030204" pitchFamily="18" charset="0"/>
                        <a:ea typeface="Times New Roman"/>
                        <a:cs typeface="Times New Roman"/>
                      </a:rPr>
                      <m:t>+</m:t>
                    </m:r>
                    <m:sSub>
                      <m:sSubPr>
                        <m:ctrlPr>
                          <a:rPr lang="en-US" i="1" kern="0">
                            <a:solidFill>
                              <a:prstClr val="black"/>
                            </a:solidFill>
                            <a:latin typeface="Cambria Math" panose="02040503050406030204" pitchFamily="18" charset="0"/>
                            <a:ea typeface="Times New Roman"/>
                            <a:cs typeface="Times New Roman"/>
                          </a:rPr>
                        </m:ctrlPr>
                      </m:sSubPr>
                      <m:e>
                        <m:d>
                          <m:dPr>
                            <m:ctrlPr>
                              <a:rPr lang="en-US" i="1" kern="0">
                                <a:solidFill>
                                  <a:prstClr val="black"/>
                                </a:solidFill>
                                <a:latin typeface="Cambria Math" panose="02040503050406030204" pitchFamily="18" charset="0"/>
                                <a:ea typeface="Times New Roman"/>
                                <a:cs typeface="Times New Roman"/>
                              </a:rPr>
                            </m:ctrlPr>
                          </m:dPr>
                          <m:e>
                            <m:r>
                              <a:rPr lang="en-US" i="1" kern="0">
                                <a:solidFill>
                                  <a:prstClr val="black"/>
                                </a:solidFill>
                                <a:latin typeface="Cambria Math" panose="02040503050406030204" pitchFamily="18" charset="0"/>
                                <a:ea typeface="Times New Roman"/>
                                <a:cs typeface="Times New Roman"/>
                              </a:rPr>
                              <m:t>𝑓𝑜𝑟𝑒𝑖𝑔𝑛</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𝑑𝑒𝑏𝑡</m:t>
                            </m:r>
                            <m:r>
                              <a:rPr lang="en-US" i="1" kern="0">
                                <a:solidFill>
                                  <a:prstClr val="black"/>
                                </a:solidFill>
                                <a:latin typeface="Cambria Math" panose="02040503050406030204" pitchFamily="18" charset="0"/>
                                <a:ea typeface="Times New Roman"/>
                                <a:cs typeface="Times New Roman"/>
                              </a:rPr>
                              <m:t> </m:t>
                            </m:r>
                            <m:r>
                              <a:rPr lang="en-US" i="1" kern="0">
                                <a:solidFill>
                                  <a:prstClr val="black"/>
                                </a:solidFill>
                                <a:latin typeface="Cambria Math" panose="02040503050406030204" pitchFamily="18" charset="0"/>
                                <a:ea typeface="Times New Roman"/>
                                <a:cs typeface="Times New Roman"/>
                              </a:rPr>
                              <m:t>𝑟𝑒𝑝𝑎𝑦𝑚𝑒𝑛𝑡</m:t>
                            </m:r>
                          </m:e>
                        </m:d>
                      </m:e>
                      <m:sub>
                        <m:r>
                          <a:rPr lang="en-US" i="1" kern="0">
                            <a:solidFill>
                              <a:prstClr val="black"/>
                            </a:solidFill>
                            <a:latin typeface="Cambria Math" panose="02040503050406030204" pitchFamily="18" charset="0"/>
                            <a:ea typeface="Times New Roman"/>
                            <a:cs typeface="Times New Roman"/>
                          </a:rPr>
                          <m:t>𝑡</m:t>
                        </m:r>
                      </m:sub>
                    </m:sSub>
                    <m:r>
                      <a:rPr lang="en-US" i="1" kern="0">
                        <a:solidFill>
                          <a:prstClr val="black"/>
                        </a:solidFill>
                        <a:latin typeface="Cambria Math" panose="02040503050406030204" pitchFamily="18" charset="0"/>
                        <a:ea typeface="Times New Roman"/>
                        <a:cs typeface="Times New Roman"/>
                      </a:rPr>
                      <m:t>−</m:t>
                    </m:r>
                    <m:d>
                      <m:dPr>
                        <m:ctrlPr>
                          <a:rPr lang="en-US" i="1" kern="0">
                            <a:solidFill>
                              <a:prstClr val="black"/>
                            </a:solidFill>
                            <a:latin typeface="Cambria Math" panose="02040503050406030204" pitchFamily="18" charset="0"/>
                            <a:ea typeface="Times New Roman"/>
                            <a:cs typeface="Times New Roman"/>
                          </a:rPr>
                        </m:ctrlPr>
                      </m:dPr>
                      <m:e>
                        <m:sSub>
                          <m:sSubPr>
                            <m:ctrlPr>
                              <a:rPr lang="en-US" i="1" kern="0">
                                <a:solidFill>
                                  <a:prstClr val="black"/>
                                </a:solidFill>
                                <a:latin typeface="Cambria Math" panose="02040503050406030204" pitchFamily="18" charset="0"/>
                                <a:ea typeface="Times New Roman"/>
                                <a:cs typeface="Times New Roman"/>
                              </a:rPr>
                            </m:ctrlPr>
                          </m:sSubPr>
                          <m:e>
                            <m:sSub>
                              <m:sSubPr>
                                <m:ctrlPr>
                                  <a:rPr lang="en-US" i="1" kern="0">
                                    <a:solidFill>
                                      <a:prstClr val="black"/>
                                    </a:solidFill>
                                    <a:latin typeface="Cambria Math" panose="02040503050406030204" pitchFamily="18" charset="0"/>
                                    <a:ea typeface="Times New Roman"/>
                                    <a:cs typeface="Times New Roman"/>
                                  </a:rPr>
                                </m:ctrlPr>
                              </m:sSubPr>
                              <m:e>
                                <m:r>
                                  <a:rPr lang="en-US" i="1" kern="0">
                                    <a:solidFill>
                                      <a:prstClr val="black"/>
                                    </a:solidFill>
                                    <a:latin typeface="Cambria Math" panose="02040503050406030204" pitchFamily="18" charset="0"/>
                                    <a:ea typeface="Times New Roman"/>
                                    <a:cs typeface="Times New Roman"/>
                                  </a:rPr>
                                  <m:t>𝐶𝑅</m:t>
                                </m:r>
                              </m:e>
                              <m:sub>
                                <m:r>
                                  <a:rPr lang="en-US" i="1" kern="0">
                                    <a:solidFill>
                                      <a:prstClr val="black"/>
                                    </a:solidFill>
                                    <a:latin typeface="Cambria Math" panose="02040503050406030204" pitchFamily="18" charset="0"/>
                                    <a:ea typeface="Times New Roman"/>
                                    <a:cs typeface="Times New Roman"/>
                                  </a:rPr>
                                  <m:t>𝑡</m:t>
                                </m:r>
                                <m:r>
                                  <a:rPr lang="en-US" i="1" kern="0">
                                    <a:solidFill>
                                      <a:prstClr val="black"/>
                                    </a:solidFill>
                                    <a:latin typeface="Cambria Math" panose="02040503050406030204" pitchFamily="18" charset="0"/>
                                    <a:ea typeface="Times New Roman"/>
                                    <a:cs typeface="Times New Roman"/>
                                  </a:rPr>
                                  <m:t>−1</m:t>
                                </m:r>
                              </m:sub>
                            </m:sSub>
                            <m:r>
                              <a:rPr lang="en-US" i="1" kern="0">
                                <a:solidFill>
                                  <a:prstClr val="black"/>
                                </a:solidFill>
                                <a:latin typeface="Cambria Math" panose="02040503050406030204" pitchFamily="18" charset="0"/>
                                <a:ea typeface="Times New Roman"/>
                                <a:cs typeface="Times New Roman"/>
                              </a:rPr>
                              <m:t>+</m:t>
                            </m:r>
                            <m:r>
                              <a:rPr lang="en-US" i="1" kern="0">
                                <a:solidFill>
                                  <a:prstClr val="black"/>
                                </a:solidFill>
                                <a:latin typeface="Cambria Math" panose="02040503050406030204" pitchFamily="18" charset="0"/>
                                <a:ea typeface="Times New Roman"/>
                                <a:cs typeface="Times New Roman"/>
                              </a:rPr>
                              <m:t>𝑂𝐹𝐵</m:t>
                            </m:r>
                          </m:e>
                          <m:sub>
                            <m:r>
                              <a:rPr lang="en-US" i="1" kern="0">
                                <a:solidFill>
                                  <a:prstClr val="black"/>
                                </a:solidFill>
                                <a:latin typeface="Cambria Math" panose="02040503050406030204" pitchFamily="18" charset="0"/>
                                <a:ea typeface="Times New Roman"/>
                                <a:cs typeface="Times New Roman"/>
                              </a:rPr>
                              <m:t>𝑡</m:t>
                            </m:r>
                          </m:sub>
                        </m:sSub>
                      </m:e>
                    </m:d>
                  </m:oMath>
                </a14:m>
                <a:r>
                  <a:rPr lang="en-US" kern="0" dirty="0">
                    <a:solidFill>
                      <a:prstClr val="black"/>
                    </a:solidFill>
                    <a:ea typeface="Times New Roman"/>
                    <a:cs typeface="Times New Roman"/>
                  </a:rPr>
                  <a:t> 								</a:t>
                </a:r>
                <a:r>
                  <a:rPr lang="en-US" kern="0" dirty="0">
                    <a:solidFill>
                      <a:schemeClr val="accent2">
                        <a:lumMod val="75000"/>
                      </a:schemeClr>
                    </a:solidFill>
                    <a:ea typeface="Times New Roman"/>
                    <a:cs typeface="Times New Roman"/>
                  </a:rPr>
                  <a:t>(10)</a:t>
                </a:r>
              </a:p>
              <a:p>
                <a:pPr>
                  <a:lnSpc>
                    <a:spcPct val="115000"/>
                  </a:lnSpc>
                  <a:spcBef>
                    <a:spcPts val="0"/>
                  </a:spcBef>
                  <a:spcAft>
                    <a:spcPts val="1000"/>
                  </a:spcAft>
                  <a:defRPr/>
                </a:pPr>
                <a:r>
                  <a:rPr lang="en-US" kern="0" dirty="0">
                    <a:solidFill>
                      <a:prstClr val="black"/>
                    </a:solidFill>
                    <a:ea typeface="Times New Roman"/>
                    <a:cs typeface="Times New Roman"/>
                  </a:rPr>
                  <a:t>Once the upper bound </a:t>
                </a:r>
                <a:r>
                  <a:rPr lang="en-US" kern="0" dirty="0" err="1">
                    <a:solidFill>
                      <a:prstClr val="black"/>
                    </a:solidFill>
                    <a:ea typeface="Times New Roman"/>
                    <a:cs typeface="Times New Roman"/>
                  </a:rPr>
                  <a:t>Γ</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 is reached, the relatively more expensive domestic loans kick in and the balance is met from domestic borrowing. </a:t>
                </a:r>
              </a:p>
              <a:p>
                <a:pPr>
                  <a:lnSpc>
                    <a:spcPct val="115000"/>
                  </a:lnSpc>
                  <a:spcBef>
                    <a:spcPts val="0"/>
                  </a:spcBef>
                  <a:spcAft>
                    <a:spcPts val="1000"/>
                  </a:spcAft>
                  <a:defRPr/>
                </a:pPr>
                <a:r>
                  <a:rPr lang="en-US" kern="0" dirty="0">
                    <a:solidFill>
                      <a:prstClr val="black"/>
                    </a:solidFill>
                    <a:ea typeface="Times New Roman"/>
                    <a:cs typeface="Times New Roman"/>
                  </a:rPr>
                  <a:t>New domestic loans then equals </a:t>
                </a:r>
                <a:r>
                  <a:rPr lang="en-US" kern="0" dirty="0" err="1">
                    <a:solidFill>
                      <a:prstClr val="black"/>
                    </a:solidFill>
                    <a:ea typeface="Times New Roman"/>
                    <a:cs typeface="Times New Roman"/>
                  </a:rPr>
                  <a:t>Ψ</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 – </a:t>
                </a:r>
                <a:r>
                  <a:rPr lang="en-US" kern="0" dirty="0" err="1">
                    <a:solidFill>
                      <a:prstClr val="black"/>
                    </a:solidFill>
                    <a:ea typeface="Times New Roman"/>
                    <a:cs typeface="Times New Roman"/>
                  </a:rPr>
                  <a:t>Γ</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420" r="-986"/>
                </a:stretch>
              </a:blipFill>
            </p:spPr>
            <p:txBody>
              <a:bodyPr/>
              <a:lstStyle/>
              <a:p>
                <a:r>
                  <a:rPr lang="en-US">
                    <a:noFill/>
                  </a:rPr>
                  <a:t> </a:t>
                </a:r>
              </a:p>
            </p:txBody>
          </p:sp>
        </mc:Fallback>
      </mc:AlternateContent>
    </p:spTree>
    <p:extLst>
      <p:ext uri="{BB962C8B-B14F-4D97-AF65-F5344CB8AC3E}">
        <p14:creationId xmlns:p14="http://schemas.microsoft.com/office/powerpoint/2010/main" val="1809199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kern="0" dirty="0">
                <a:solidFill>
                  <a:schemeClr val="accent2">
                    <a:lumMod val="75000"/>
                  </a:schemeClr>
                </a:solidFill>
                <a:ea typeface="Times New Roman"/>
                <a:cs typeface="Times New Roman"/>
              </a:rPr>
              <a:t>Foreign Debt</a:t>
            </a:r>
            <a:br>
              <a:rPr lang="en-US" b="1" kern="0" dirty="0">
                <a:solidFill>
                  <a:schemeClr val="accent2">
                    <a:lumMod val="75000"/>
                  </a:schemeClr>
                </a:solidFill>
                <a:latin typeface="Times New Roman"/>
                <a:ea typeface="Times New Roman"/>
                <a:cs typeface="Times New Roman"/>
              </a:rPr>
            </a:br>
            <a:endParaRPr lang="en-US" dirty="0"/>
          </a:p>
        </p:txBody>
      </p:sp>
      <p:sp>
        <p:nvSpPr>
          <p:cNvPr id="3" name="Content Placeholder 2"/>
          <p:cNvSpPr>
            <a:spLocks noGrp="1"/>
          </p:cNvSpPr>
          <p:nvPr>
            <p:ph idx="1"/>
          </p:nvPr>
        </p:nvSpPr>
        <p:spPr>
          <a:xfrm>
            <a:off x="838200" y="1401556"/>
            <a:ext cx="10515600" cy="4351338"/>
          </a:xfrm>
        </p:spPr>
        <p:txBody>
          <a:bodyPr>
            <a:normAutofit fontScale="85000" lnSpcReduction="20000"/>
          </a:bodyPr>
          <a:lstStyle/>
          <a:p>
            <a:pPr>
              <a:lnSpc>
                <a:spcPct val="115000"/>
              </a:lnSpc>
              <a:spcBef>
                <a:spcPts val="0"/>
              </a:spcBef>
              <a:spcAft>
                <a:spcPts val="1000"/>
              </a:spcAft>
              <a:defRPr/>
            </a:pPr>
            <a:r>
              <a:rPr lang="en-US" kern="0" dirty="0">
                <a:solidFill>
                  <a:prstClr val="black"/>
                </a:solidFill>
                <a:ea typeface="Times New Roman"/>
                <a:cs typeface="Times New Roman"/>
              </a:rPr>
              <a:t>Foreign debt in each period is the sum of foreign debt in the previous period minus obligatory debt repayment in the current period plus new foreign loans. </a:t>
            </a:r>
          </a:p>
          <a:p>
            <a:pPr>
              <a:lnSpc>
                <a:spcPct val="115000"/>
              </a:lnSpc>
              <a:spcBef>
                <a:spcPts val="0"/>
              </a:spcBef>
              <a:spcAft>
                <a:spcPts val="1000"/>
              </a:spcAft>
              <a:defRPr/>
            </a:pPr>
            <a:r>
              <a:rPr lang="en-US" kern="0" dirty="0">
                <a:solidFill>
                  <a:prstClr val="black"/>
                </a:solidFill>
                <a:ea typeface="Times New Roman"/>
                <a:cs typeface="Times New Roman"/>
              </a:rPr>
              <a:t>As mentioned above, obligatory foreign debt repayment is assumed to equal the base year level of debt repayment in dollar terms. These are converted into rupee terms by multiplying by (1 + exchange rate depreciation). </a:t>
            </a:r>
          </a:p>
          <a:p>
            <a:pPr>
              <a:lnSpc>
                <a:spcPct val="115000"/>
              </a:lnSpc>
              <a:spcBef>
                <a:spcPts val="0"/>
              </a:spcBef>
              <a:spcAft>
                <a:spcPts val="1000"/>
              </a:spcAft>
              <a:defRPr/>
            </a:pPr>
            <a:r>
              <a:rPr lang="en-US" kern="0" dirty="0">
                <a:solidFill>
                  <a:prstClr val="black"/>
                </a:solidFill>
                <a:ea typeface="Times New Roman"/>
                <a:cs typeface="Times New Roman"/>
              </a:rPr>
              <a:t>The exchange rate is expected to depreciate by the difference between the domestic and foreign inflation rates. The former is obtained from IMF 7</a:t>
            </a:r>
            <a:r>
              <a:rPr lang="en-US" kern="0" baseline="30000" dirty="0">
                <a:solidFill>
                  <a:prstClr val="black"/>
                </a:solidFill>
                <a:ea typeface="Times New Roman"/>
                <a:cs typeface="Times New Roman"/>
              </a:rPr>
              <a:t>th</a:t>
            </a:r>
            <a:r>
              <a:rPr lang="en-US" kern="0" dirty="0">
                <a:solidFill>
                  <a:prstClr val="black"/>
                </a:solidFill>
                <a:ea typeface="Times New Roman"/>
                <a:cs typeface="Times New Roman"/>
              </a:rPr>
              <a:t> review and the latter is assumed to equal 2%. </a:t>
            </a:r>
          </a:p>
          <a:p>
            <a:pPr>
              <a:lnSpc>
                <a:spcPct val="115000"/>
              </a:lnSpc>
              <a:spcBef>
                <a:spcPts val="0"/>
              </a:spcBef>
              <a:spcAft>
                <a:spcPts val="1000"/>
              </a:spcAft>
              <a:defRPr/>
            </a:pPr>
            <a:r>
              <a:rPr lang="en-US" kern="0" dirty="0">
                <a:solidFill>
                  <a:prstClr val="black"/>
                </a:solidFill>
                <a:ea typeface="Times New Roman"/>
                <a:cs typeface="Times New Roman"/>
              </a:rPr>
              <a:t>New foreign loans are either the ‘default’ level or equal </a:t>
            </a:r>
            <a:r>
              <a:rPr lang="en-US" kern="0" dirty="0" err="1">
                <a:solidFill>
                  <a:prstClr val="black"/>
                </a:solidFill>
                <a:ea typeface="Times New Roman"/>
                <a:cs typeface="Times New Roman"/>
              </a:rPr>
              <a:t>Ψ</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 or equal the upper bound (</a:t>
            </a:r>
            <a:r>
              <a:rPr lang="en-US" kern="0" dirty="0" err="1">
                <a:solidFill>
                  <a:prstClr val="black"/>
                </a:solidFill>
                <a:ea typeface="Times New Roman"/>
                <a:cs typeface="Times New Roman"/>
              </a:rPr>
              <a:t>Γ</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 – the latter to be specified by the user/policy maker.</a:t>
            </a:r>
          </a:p>
          <a:p>
            <a:endParaRPr lang="en-US" dirty="0"/>
          </a:p>
        </p:txBody>
      </p:sp>
    </p:spTree>
    <p:extLst>
      <p:ext uri="{BB962C8B-B14F-4D97-AF65-F5344CB8AC3E}">
        <p14:creationId xmlns:p14="http://schemas.microsoft.com/office/powerpoint/2010/main" val="3381863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71450" lvl="0" indent="-171450" algn="ctr">
              <a:lnSpc>
                <a:spcPct val="115000"/>
              </a:lnSpc>
              <a:spcBef>
                <a:spcPts val="0"/>
              </a:spcBef>
              <a:spcAft>
                <a:spcPts val="1000"/>
              </a:spcAft>
              <a:defRPr/>
            </a:pPr>
            <a:r>
              <a:rPr lang="en-US" b="1" kern="0" dirty="0">
                <a:solidFill>
                  <a:schemeClr val="accent2">
                    <a:lumMod val="75000"/>
                  </a:schemeClr>
                </a:solidFill>
                <a:ea typeface="Times New Roman"/>
                <a:cs typeface="Times New Roman"/>
              </a:rPr>
              <a:t>Domestic Debt</a:t>
            </a:r>
          </a:p>
        </p:txBody>
      </p:sp>
      <p:sp>
        <p:nvSpPr>
          <p:cNvPr id="3" name="Content Placeholder 2"/>
          <p:cNvSpPr>
            <a:spLocks noGrp="1"/>
          </p:cNvSpPr>
          <p:nvPr>
            <p:ph idx="1"/>
          </p:nvPr>
        </p:nvSpPr>
        <p:spPr/>
        <p:txBody>
          <a:bodyPr/>
          <a:lstStyle/>
          <a:p>
            <a:pPr>
              <a:lnSpc>
                <a:spcPct val="115000"/>
              </a:lnSpc>
              <a:spcBef>
                <a:spcPts val="0"/>
              </a:spcBef>
              <a:spcAft>
                <a:spcPts val="1000"/>
              </a:spcAft>
              <a:defRPr/>
            </a:pPr>
            <a:r>
              <a:rPr lang="en-US" kern="0" dirty="0">
                <a:solidFill>
                  <a:prstClr val="black"/>
                </a:solidFill>
                <a:ea typeface="Times New Roman"/>
                <a:cs typeface="Times New Roman"/>
              </a:rPr>
              <a:t>Domestic debt in each period is similarly the sum of domestic debt in the previous period, minus obligatory debt repayment in the current period plus new domestic loans. </a:t>
            </a:r>
          </a:p>
          <a:p>
            <a:pPr>
              <a:lnSpc>
                <a:spcPct val="115000"/>
              </a:lnSpc>
              <a:spcBef>
                <a:spcPts val="0"/>
              </a:spcBef>
              <a:spcAft>
                <a:spcPts val="1000"/>
              </a:spcAft>
              <a:defRPr/>
            </a:pPr>
            <a:r>
              <a:rPr lang="en-US" kern="0" dirty="0">
                <a:solidFill>
                  <a:prstClr val="black"/>
                </a:solidFill>
                <a:ea typeface="Times New Roman"/>
                <a:cs typeface="Times New Roman"/>
              </a:rPr>
              <a:t>Obligatory domestic debt repayment is assumed to equal either the base-year level of debt repayment or the outstanding debt, </a:t>
            </a:r>
            <a:r>
              <a:rPr lang="en-US" kern="0" dirty="0">
                <a:ea typeface="Times New Roman"/>
                <a:cs typeface="Times New Roman"/>
              </a:rPr>
              <a:t>whichever is less</a:t>
            </a:r>
            <a:r>
              <a:rPr lang="en-US" kern="0" dirty="0">
                <a:solidFill>
                  <a:prstClr val="black"/>
                </a:solidFill>
                <a:ea typeface="Times New Roman"/>
                <a:cs typeface="Times New Roman"/>
              </a:rPr>
              <a:t>. </a:t>
            </a:r>
          </a:p>
          <a:p>
            <a:pPr>
              <a:lnSpc>
                <a:spcPct val="115000"/>
              </a:lnSpc>
              <a:spcBef>
                <a:spcPts val="0"/>
              </a:spcBef>
              <a:spcAft>
                <a:spcPts val="1000"/>
              </a:spcAft>
              <a:defRPr/>
            </a:pPr>
            <a:r>
              <a:rPr lang="en-US" kern="0" dirty="0">
                <a:solidFill>
                  <a:prstClr val="black"/>
                </a:solidFill>
                <a:ea typeface="Times New Roman"/>
                <a:cs typeface="Times New Roman"/>
              </a:rPr>
              <a:t>New domestic loans are either zero or equal </a:t>
            </a:r>
            <a:r>
              <a:rPr lang="en-US" kern="0" dirty="0" err="1">
                <a:solidFill>
                  <a:prstClr val="black"/>
                </a:solidFill>
                <a:ea typeface="Times New Roman"/>
                <a:cs typeface="Times New Roman"/>
              </a:rPr>
              <a:t>Ψ</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 – </a:t>
            </a:r>
            <a:r>
              <a:rPr lang="en-US" kern="0" dirty="0" err="1">
                <a:solidFill>
                  <a:prstClr val="black"/>
                </a:solidFill>
                <a:ea typeface="Times New Roman"/>
                <a:cs typeface="Times New Roman"/>
              </a:rPr>
              <a:t>Γ</a:t>
            </a:r>
            <a:r>
              <a:rPr lang="en-US" kern="0" baseline="-25000" dirty="0" err="1">
                <a:solidFill>
                  <a:prstClr val="black"/>
                </a:solidFill>
                <a:ea typeface="Times New Roman"/>
                <a:cs typeface="Times New Roman"/>
              </a:rPr>
              <a:t>t</a:t>
            </a:r>
            <a:r>
              <a:rPr lang="en-US" kern="0" dirty="0">
                <a:solidFill>
                  <a:prstClr val="black"/>
                </a:solidFill>
                <a:ea typeface="Times New Roman"/>
                <a:cs typeface="Times New Roman"/>
              </a:rPr>
              <a:t>.</a:t>
            </a:r>
          </a:p>
          <a:p>
            <a:endParaRPr lang="en-US" dirty="0"/>
          </a:p>
        </p:txBody>
      </p:sp>
    </p:spTree>
    <p:extLst>
      <p:ext uri="{BB962C8B-B14F-4D97-AF65-F5344CB8AC3E}">
        <p14:creationId xmlns:p14="http://schemas.microsoft.com/office/powerpoint/2010/main" val="3523416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kern="0" dirty="0">
                <a:solidFill>
                  <a:schemeClr val="accent2">
                    <a:lumMod val="75000"/>
                  </a:schemeClr>
                </a:solidFill>
                <a:ea typeface="Times New Roman"/>
                <a:cs typeface="Times New Roman"/>
              </a:rPr>
              <a:t>Concluding Comments</a:t>
            </a:r>
            <a:br>
              <a:rPr lang="en-US" b="1" kern="0" dirty="0">
                <a:solidFill>
                  <a:schemeClr val="accent2">
                    <a:lumMod val="75000"/>
                  </a:schemeClr>
                </a:solidFill>
                <a:latin typeface="Times New Roman"/>
                <a:ea typeface="Times New Roman"/>
                <a:cs typeface="Times New Roman"/>
              </a:rPr>
            </a:br>
            <a:endParaRPr lang="en-US" dirty="0"/>
          </a:p>
        </p:txBody>
      </p:sp>
      <p:sp>
        <p:nvSpPr>
          <p:cNvPr id="3" name="Content Placeholder 2"/>
          <p:cNvSpPr>
            <a:spLocks noGrp="1"/>
          </p:cNvSpPr>
          <p:nvPr>
            <p:ph idx="1"/>
          </p:nvPr>
        </p:nvSpPr>
        <p:spPr>
          <a:xfrm>
            <a:off x="838200" y="1310236"/>
            <a:ext cx="10515600" cy="4351338"/>
          </a:xfrm>
        </p:spPr>
        <p:txBody>
          <a:bodyPr>
            <a:normAutofit fontScale="77500" lnSpcReduction="20000"/>
          </a:bodyPr>
          <a:lstStyle/>
          <a:p>
            <a:pPr>
              <a:lnSpc>
                <a:spcPct val="115000"/>
              </a:lnSpc>
              <a:spcBef>
                <a:spcPts val="0"/>
              </a:spcBef>
              <a:spcAft>
                <a:spcPts val="1000"/>
              </a:spcAft>
              <a:defRPr/>
            </a:pPr>
            <a:r>
              <a:rPr lang="en-US" kern="0" dirty="0">
                <a:solidFill>
                  <a:prstClr val="black"/>
                </a:solidFill>
                <a:ea typeface="Times New Roman"/>
                <a:cs typeface="Times New Roman"/>
              </a:rPr>
              <a:t>To recap:</a:t>
            </a:r>
          </a:p>
          <a:p>
            <a:pPr lvl="1">
              <a:lnSpc>
                <a:spcPct val="115000"/>
              </a:lnSpc>
              <a:spcBef>
                <a:spcPts val="0"/>
              </a:spcBef>
              <a:spcAft>
                <a:spcPts val="1000"/>
              </a:spcAft>
              <a:defRPr/>
            </a:pPr>
            <a:r>
              <a:rPr lang="en-US" kern="0" dirty="0">
                <a:solidFill>
                  <a:prstClr val="black"/>
                </a:solidFill>
                <a:ea typeface="Times New Roman"/>
                <a:cs typeface="Times New Roman"/>
              </a:rPr>
              <a:t>Given base year values for cash reserves, foreign debt and domestic debt, OFB for Year1 can be obtained </a:t>
            </a:r>
            <a:r>
              <a:rPr lang="en-US" kern="0" dirty="0">
                <a:ea typeface="Times New Roman"/>
                <a:cs typeface="Times New Roman"/>
              </a:rPr>
              <a:t>from </a:t>
            </a:r>
            <a:r>
              <a:rPr lang="en-US" kern="0" dirty="0">
                <a:solidFill>
                  <a:schemeClr val="accent2"/>
                </a:solidFill>
                <a:ea typeface="Times New Roman"/>
                <a:cs typeface="Times New Roman"/>
              </a:rPr>
              <a:t>(5)</a:t>
            </a:r>
            <a:r>
              <a:rPr lang="en-US" kern="0" dirty="0">
                <a:ea typeface="Times New Roman"/>
                <a:cs typeface="Times New Roman"/>
              </a:rPr>
              <a:t>;</a:t>
            </a:r>
          </a:p>
          <a:p>
            <a:pPr lvl="1">
              <a:lnSpc>
                <a:spcPct val="115000"/>
              </a:lnSpc>
              <a:spcBef>
                <a:spcPts val="0"/>
              </a:spcBef>
              <a:spcAft>
                <a:spcPts val="1000"/>
              </a:spcAft>
              <a:defRPr/>
            </a:pPr>
            <a:r>
              <a:rPr lang="en-US" kern="0" dirty="0">
                <a:solidFill>
                  <a:prstClr val="black"/>
                </a:solidFill>
                <a:ea typeface="Times New Roman"/>
                <a:cs typeface="Times New Roman"/>
              </a:rPr>
              <a:t>Given OFB for Year1, values for cash reserves, domestic debt and foreign debt in Year1  can be obtained from the assumptions on how the financing gap is met and sequencing of financing; </a:t>
            </a:r>
          </a:p>
          <a:p>
            <a:pPr lvl="1">
              <a:lnSpc>
                <a:spcPct val="115000"/>
              </a:lnSpc>
              <a:spcBef>
                <a:spcPts val="0"/>
              </a:spcBef>
              <a:spcAft>
                <a:spcPts val="1000"/>
              </a:spcAft>
              <a:defRPr/>
            </a:pPr>
            <a:r>
              <a:rPr lang="en-US" kern="0" dirty="0">
                <a:solidFill>
                  <a:prstClr val="black"/>
                </a:solidFill>
                <a:ea typeface="Times New Roman"/>
                <a:cs typeface="Times New Roman"/>
              </a:rPr>
              <a:t>These values in turn help determine OFB in Year2, which in turn determines cash reserves and debt in Year2;</a:t>
            </a:r>
          </a:p>
          <a:p>
            <a:pPr lvl="1">
              <a:lnSpc>
                <a:spcPct val="115000"/>
              </a:lnSpc>
              <a:spcBef>
                <a:spcPts val="0"/>
              </a:spcBef>
              <a:spcAft>
                <a:spcPts val="1000"/>
              </a:spcAft>
              <a:defRPr/>
            </a:pPr>
            <a:r>
              <a:rPr lang="en-US" kern="0" dirty="0">
                <a:solidFill>
                  <a:prstClr val="black"/>
                </a:solidFill>
                <a:ea typeface="Times New Roman"/>
                <a:cs typeface="Times New Roman"/>
              </a:rPr>
              <a:t>Thus, starting from base-year values of cash reserves, and domestic and foreign debt, we can determine OFB, cash reserves and debt in each subsequent year.</a:t>
            </a:r>
          </a:p>
          <a:p>
            <a:pPr>
              <a:lnSpc>
                <a:spcPct val="115000"/>
              </a:lnSpc>
              <a:spcBef>
                <a:spcPts val="0"/>
              </a:spcBef>
              <a:spcAft>
                <a:spcPts val="1000"/>
              </a:spcAft>
              <a:defRPr/>
            </a:pPr>
            <a:r>
              <a:rPr lang="en-US" kern="0" dirty="0">
                <a:solidFill>
                  <a:prstClr val="black"/>
                </a:solidFill>
                <a:ea typeface="Times New Roman"/>
                <a:cs typeface="Times New Roman"/>
              </a:rPr>
              <a:t>To get greater insight into the provincial budget, </a:t>
            </a:r>
            <a:r>
              <a:rPr lang="en-US" b="1" kern="0" dirty="0">
                <a:solidFill>
                  <a:prstClr val="black"/>
                </a:solidFill>
                <a:ea typeface="Times New Roman"/>
                <a:cs typeface="Times New Roman"/>
              </a:rPr>
              <a:t>an excel-based tool </a:t>
            </a:r>
            <a:r>
              <a:rPr lang="en-US" kern="0" dirty="0">
                <a:solidFill>
                  <a:prstClr val="black"/>
                </a:solidFill>
                <a:ea typeface="Times New Roman"/>
                <a:cs typeface="Times New Roman"/>
              </a:rPr>
              <a:t>has been developed (see references) that allows users to change the various assumptions made in the model and see their impact on revenue, spending, deficit and debt.</a:t>
            </a:r>
          </a:p>
          <a:p>
            <a:endParaRPr lang="en-US" dirty="0"/>
          </a:p>
        </p:txBody>
      </p:sp>
    </p:spTree>
    <p:extLst>
      <p:ext uri="{BB962C8B-B14F-4D97-AF65-F5344CB8AC3E}">
        <p14:creationId xmlns:p14="http://schemas.microsoft.com/office/powerpoint/2010/main" val="170630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Constitutional Aspects</a:t>
            </a:r>
            <a:endParaRPr lang="en-US" dirty="0"/>
          </a:p>
        </p:txBody>
      </p:sp>
      <p:sp>
        <p:nvSpPr>
          <p:cNvPr id="3" name="Content Placeholder 2"/>
          <p:cNvSpPr>
            <a:spLocks noGrp="1"/>
          </p:cNvSpPr>
          <p:nvPr>
            <p:ph idx="1"/>
          </p:nvPr>
        </p:nvSpPr>
        <p:spPr/>
        <p:txBody>
          <a:bodyPr>
            <a:normAutofit fontScale="92500" lnSpcReduction="10000"/>
          </a:bodyPr>
          <a:lstStyle/>
          <a:p>
            <a:r>
              <a:rPr lang="en-GB" dirty="0"/>
              <a:t>After the revenue measures have been debated and voted upon, and after discussion and/or voting on the expenditures given in ABS, the finance bill goes for approval to the president (or governor in the case of provincial budget). </a:t>
            </a:r>
          </a:p>
          <a:p>
            <a:r>
              <a:rPr lang="en-GB" dirty="0"/>
              <a:t>After approval from president/governor, the finance bill  becomes law, and gives legal authority to the respective governments to raise revenues and carry out expenditure.  </a:t>
            </a:r>
          </a:p>
          <a:p>
            <a:r>
              <a:rPr lang="en-GB" dirty="0"/>
              <a:t>The national/provincial assembly can reject a revenue proposal but cannot issue a revenue proposal on its own. </a:t>
            </a:r>
          </a:p>
          <a:p>
            <a:r>
              <a:rPr lang="en-GB" dirty="0"/>
              <a:t>Similarly, an assembly is entitled to approve only cut motions on the expenditure side, i.e. to reduce expenditure but not increase any expenditure. </a:t>
            </a:r>
            <a:endParaRPr lang="en-US" dirty="0"/>
          </a:p>
          <a:p>
            <a:endParaRPr lang="en-US" dirty="0"/>
          </a:p>
          <a:p>
            <a:endParaRPr lang="en-US" dirty="0"/>
          </a:p>
        </p:txBody>
      </p:sp>
    </p:spTree>
    <p:extLst>
      <p:ext uri="{BB962C8B-B14F-4D97-AF65-F5344CB8AC3E}">
        <p14:creationId xmlns:p14="http://schemas.microsoft.com/office/powerpoint/2010/main" val="1143707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kern="0" dirty="0">
                <a:solidFill>
                  <a:schemeClr val="accent2">
                    <a:lumMod val="75000"/>
                  </a:schemeClr>
                </a:solidFill>
                <a:ea typeface="Times New Roman"/>
                <a:cs typeface="Times New Roman"/>
              </a:rPr>
              <a:t>References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a:t>Fatima, Umbreen. “Forecasting Tool for Punjab Revenue and Spending”. Available at:  </a:t>
            </a:r>
            <a:r>
              <a:rPr lang="en-US" dirty="0">
                <a:hlinkClick r:id="rId2"/>
              </a:rPr>
              <a:t>http://ideaspak.org/people/item/277-forecasting-government-revenue-and-expenditure/</a:t>
            </a:r>
            <a:endParaRPr lang="en-US" dirty="0"/>
          </a:p>
          <a:p>
            <a:pPr marL="0" indent="0">
              <a:buNone/>
            </a:pPr>
            <a:r>
              <a:rPr lang="en-US" dirty="0"/>
              <a:t>Nasim, Anjum. "A Forecasting Model of Punjab Revenue and Spending". </a:t>
            </a:r>
            <a:r>
              <a:rPr lang="en-US" i="1" dirty="0"/>
              <a:t>IDEAS Working Paper</a:t>
            </a:r>
            <a:r>
              <a:rPr lang="en-US" dirty="0"/>
              <a:t> No. 02-16 (July 2016). Available at: </a:t>
            </a:r>
            <a:r>
              <a:rPr lang="en-US" dirty="0">
                <a:hlinkClick r:id="rId3"/>
              </a:rPr>
              <a:t>http://ideaspak.org/images/Publications/Fiscal-Federalism/Forecasting-Punjab-Revenue-and-Spending.pdf</a:t>
            </a:r>
            <a:endParaRPr lang="en-US" dirty="0"/>
          </a:p>
          <a:p>
            <a:pPr marL="0" indent="0">
              <a:buNone/>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8797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Constitutional Aspects</a:t>
            </a:r>
            <a:endParaRPr lang="en-US" dirty="0"/>
          </a:p>
        </p:txBody>
      </p:sp>
      <p:sp>
        <p:nvSpPr>
          <p:cNvPr id="3" name="Content Placeholder 2"/>
          <p:cNvSpPr>
            <a:spLocks noGrp="1"/>
          </p:cNvSpPr>
          <p:nvPr>
            <p:ph idx="1"/>
          </p:nvPr>
        </p:nvSpPr>
        <p:spPr/>
        <p:txBody>
          <a:bodyPr/>
          <a:lstStyle/>
          <a:p>
            <a:r>
              <a:rPr lang="en-US" dirty="0"/>
              <a:t>The governments can also change expenditure programs and priorities midstream and can depart from the expenditures approved by the legislative assemblies.</a:t>
            </a:r>
          </a:p>
          <a:p>
            <a:r>
              <a:rPr lang="en-US" dirty="0"/>
              <a:t>It is then required to place before the (relevant) assembly a supplementary budget statement, setting out the revised expenditures during the financial year. </a:t>
            </a:r>
          </a:p>
          <a:p>
            <a:r>
              <a:rPr lang="en-US" dirty="0"/>
              <a:t>The assemblies then deal with the supplementary or excess expenditure in the same manner as they deal with expenditure categories in the annual budget statement.</a:t>
            </a:r>
          </a:p>
          <a:p>
            <a:endParaRPr lang="en-US" dirty="0"/>
          </a:p>
        </p:txBody>
      </p:sp>
    </p:spTree>
    <p:extLst>
      <p:ext uri="{BB962C8B-B14F-4D97-AF65-F5344CB8AC3E}">
        <p14:creationId xmlns:p14="http://schemas.microsoft.com/office/powerpoint/2010/main" val="332136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Punjab Budget Presentation: An overview</a:t>
            </a:r>
            <a:endParaRPr lang="en-US" dirty="0"/>
          </a:p>
        </p:txBody>
      </p:sp>
      <p:sp>
        <p:nvSpPr>
          <p:cNvPr id="3" name="Content Placeholder 2"/>
          <p:cNvSpPr>
            <a:spLocks noGrp="1"/>
          </p:cNvSpPr>
          <p:nvPr>
            <p:ph idx="1"/>
          </p:nvPr>
        </p:nvSpPr>
        <p:spPr/>
        <p:txBody>
          <a:bodyPr/>
          <a:lstStyle/>
          <a:p>
            <a:r>
              <a:rPr lang="en-US" dirty="0"/>
              <a:t>The Punjab government publishes a White Paper on the budget that accompanies other budget documents. </a:t>
            </a:r>
          </a:p>
          <a:p>
            <a:r>
              <a:rPr lang="en-US" dirty="0"/>
              <a:t>The White Paper first presents ‘General Abstract of Revenues and Expenditures’ along the lines of Table 1 (see next slide).</a:t>
            </a:r>
          </a:p>
          <a:p>
            <a:endParaRPr lang="en-US" dirty="0"/>
          </a:p>
        </p:txBody>
      </p:sp>
    </p:spTree>
    <p:extLst>
      <p:ext uri="{BB962C8B-B14F-4D97-AF65-F5344CB8AC3E}">
        <p14:creationId xmlns:p14="http://schemas.microsoft.com/office/powerpoint/2010/main" val="217195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sz="3600" b="1" dirty="0">
                <a:solidFill>
                  <a:schemeClr val="accent2">
                    <a:lumMod val="75000"/>
                  </a:schemeClr>
                </a:solidFill>
              </a:rPr>
              <a:t>Table 1: General Abstract of Receipts and Expenditures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3973493"/>
              </p:ext>
            </p:extLst>
          </p:nvPr>
        </p:nvGraphicFramePr>
        <p:xfrm>
          <a:off x="1468191" y="1094704"/>
          <a:ext cx="9581882" cy="5543163"/>
        </p:xfrm>
        <a:graphic>
          <a:graphicData uri="http://schemas.openxmlformats.org/drawingml/2006/table">
            <a:tbl>
              <a:tblPr firstRow="1">
                <a:tableStyleId>{21E4AEA4-8DFA-4A89-87EB-49C32662AFE0}</a:tableStyleId>
              </a:tblPr>
              <a:tblGrid>
                <a:gridCol w="4790941">
                  <a:extLst>
                    <a:ext uri="{9D8B030D-6E8A-4147-A177-3AD203B41FA5}">
                      <a16:colId xmlns:a16="http://schemas.microsoft.com/office/drawing/2014/main" val="20000"/>
                    </a:ext>
                  </a:extLst>
                </a:gridCol>
                <a:gridCol w="4790941">
                  <a:extLst>
                    <a:ext uri="{9D8B030D-6E8A-4147-A177-3AD203B41FA5}">
                      <a16:colId xmlns:a16="http://schemas.microsoft.com/office/drawing/2014/main" val="20001"/>
                    </a:ext>
                  </a:extLst>
                </a:gridCol>
              </a:tblGrid>
              <a:tr h="208554">
                <a:tc>
                  <a:txBody>
                    <a:bodyPr/>
                    <a:lstStyle/>
                    <a:p>
                      <a:pPr marL="0" marR="0" algn="ctr">
                        <a:spcBef>
                          <a:spcPts val="0"/>
                        </a:spcBef>
                        <a:spcAft>
                          <a:spcPts val="0"/>
                        </a:spcAft>
                      </a:pPr>
                      <a:r>
                        <a:rPr lang="en-US" sz="1400" dirty="0">
                          <a:effectLst/>
                        </a:rPr>
                        <a:t>Receipts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Expenditures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83" marR="61383" marT="0" marB="0"/>
                </a:tc>
                <a:extLst>
                  <a:ext uri="{0D108BD9-81ED-4DB2-BD59-A6C34878D82A}">
                    <a16:rowId xmlns:a16="http://schemas.microsoft.com/office/drawing/2014/main" val="10000"/>
                  </a:ext>
                </a:extLst>
              </a:tr>
              <a:tr h="2413930">
                <a:tc>
                  <a:txBody>
                    <a:bodyPr/>
                    <a:lstStyle/>
                    <a:p>
                      <a:pPr marL="0" marR="0">
                        <a:spcBef>
                          <a:spcPts val="0"/>
                        </a:spcBef>
                        <a:spcAft>
                          <a:spcPts val="0"/>
                        </a:spcAft>
                      </a:pPr>
                      <a:r>
                        <a:rPr lang="en-US" sz="1400" b="1" dirty="0">
                          <a:solidFill>
                            <a:schemeClr val="tx1"/>
                          </a:solidFill>
                          <a:effectLst/>
                        </a:rPr>
                        <a:t>General Revenue Receipts (GRR)</a:t>
                      </a:r>
                    </a:p>
                    <a:p>
                      <a:pPr marL="342900" marR="0" lvl="0" indent="-342900">
                        <a:spcBef>
                          <a:spcPts val="0"/>
                        </a:spcBef>
                        <a:spcAft>
                          <a:spcPts val="0"/>
                        </a:spcAft>
                        <a:buFont typeface="Symbol" panose="05050102010706020507" pitchFamily="18" charset="2"/>
                        <a:buChar char=""/>
                      </a:pPr>
                      <a:r>
                        <a:rPr lang="en-US" sz="1400" dirty="0">
                          <a:effectLst/>
                        </a:rPr>
                        <a:t>Federal transfers (including excise duty on natural gas)</a:t>
                      </a:r>
                    </a:p>
                    <a:p>
                      <a:pPr marL="342900" marR="0" lvl="0" indent="-342900">
                        <a:spcBef>
                          <a:spcPts val="0"/>
                        </a:spcBef>
                        <a:spcAft>
                          <a:spcPts val="0"/>
                        </a:spcAft>
                        <a:buFont typeface="Symbol" panose="05050102010706020507" pitchFamily="18" charset="2"/>
                        <a:buChar char=""/>
                      </a:pPr>
                      <a:r>
                        <a:rPr lang="en-US" sz="1400" dirty="0">
                          <a:effectLst/>
                        </a:rPr>
                        <a:t>Provincial tax revenue</a:t>
                      </a:r>
                    </a:p>
                    <a:p>
                      <a:pPr marL="342900" marR="0" lvl="0" indent="-342900">
                        <a:spcBef>
                          <a:spcPts val="0"/>
                        </a:spcBef>
                        <a:spcAft>
                          <a:spcPts val="0"/>
                        </a:spcAft>
                        <a:buFont typeface="Symbol" panose="05050102010706020507" pitchFamily="18" charset="2"/>
                        <a:buChar char=""/>
                      </a:pPr>
                      <a:r>
                        <a:rPr lang="en-US" sz="1400" dirty="0">
                          <a:effectLst/>
                        </a:rPr>
                        <a:t>Provincial non-tax revenue</a:t>
                      </a:r>
                    </a:p>
                    <a:p>
                      <a:pPr marL="0" marR="0">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83" marR="61383" marT="0" marB="0"/>
                </a:tc>
                <a:tc>
                  <a:txBody>
                    <a:bodyPr/>
                    <a:lstStyle/>
                    <a:p>
                      <a:pPr marL="0" marR="0">
                        <a:spcBef>
                          <a:spcPts val="0"/>
                        </a:spcBef>
                        <a:spcAft>
                          <a:spcPts val="0"/>
                        </a:spcAft>
                      </a:pPr>
                      <a:r>
                        <a:rPr lang="en-US" sz="1400" b="1" dirty="0">
                          <a:solidFill>
                            <a:schemeClr val="tx1"/>
                          </a:solidFill>
                          <a:effectLst/>
                        </a:rPr>
                        <a:t>Current Revenue Expenditure (CRE)</a:t>
                      </a:r>
                    </a:p>
                    <a:p>
                      <a:pPr marL="342900" marR="0" lvl="0" indent="-342900">
                        <a:spcBef>
                          <a:spcPts val="0"/>
                        </a:spcBef>
                        <a:spcAft>
                          <a:spcPts val="0"/>
                        </a:spcAft>
                        <a:buFont typeface="Symbol" panose="05050102010706020507" pitchFamily="18" charset="2"/>
                        <a:buChar char=""/>
                      </a:pPr>
                      <a:r>
                        <a:rPr lang="en-US" sz="1400" dirty="0">
                          <a:effectLst/>
                        </a:rPr>
                        <a:t>General public services</a:t>
                      </a:r>
                    </a:p>
                    <a:p>
                      <a:pPr marL="342900" marR="0" lvl="0" indent="-342900">
                        <a:spcBef>
                          <a:spcPts val="0"/>
                        </a:spcBef>
                        <a:spcAft>
                          <a:spcPts val="0"/>
                        </a:spcAft>
                        <a:buFont typeface="Symbol" panose="05050102010706020507" pitchFamily="18" charset="2"/>
                        <a:buChar char=""/>
                      </a:pPr>
                      <a:r>
                        <a:rPr lang="en-US" sz="1400" dirty="0">
                          <a:effectLst/>
                        </a:rPr>
                        <a:t>Defense (not a provincial subject)</a:t>
                      </a:r>
                    </a:p>
                    <a:p>
                      <a:pPr marL="342900" marR="0" lvl="0" indent="-342900">
                        <a:spcBef>
                          <a:spcPts val="0"/>
                        </a:spcBef>
                        <a:spcAft>
                          <a:spcPts val="0"/>
                        </a:spcAft>
                        <a:buFont typeface="Symbol" panose="05050102010706020507" pitchFamily="18" charset="2"/>
                        <a:buChar char=""/>
                      </a:pPr>
                      <a:r>
                        <a:rPr lang="en-US" sz="1400" dirty="0">
                          <a:effectLst/>
                        </a:rPr>
                        <a:t>Public order and safety affairs</a:t>
                      </a:r>
                    </a:p>
                    <a:p>
                      <a:pPr marL="342900" marR="0" lvl="0" indent="-342900">
                        <a:spcBef>
                          <a:spcPts val="0"/>
                        </a:spcBef>
                        <a:spcAft>
                          <a:spcPts val="0"/>
                        </a:spcAft>
                        <a:buFont typeface="Symbol" panose="05050102010706020507" pitchFamily="18" charset="2"/>
                        <a:buChar char=""/>
                      </a:pPr>
                      <a:r>
                        <a:rPr lang="en-US" sz="1400" dirty="0">
                          <a:effectLst/>
                        </a:rPr>
                        <a:t>Economic affairs</a:t>
                      </a:r>
                    </a:p>
                    <a:p>
                      <a:pPr marL="342900" marR="0" lvl="0" indent="-342900">
                        <a:spcBef>
                          <a:spcPts val="0"/>
                        </a:spcBef>
                        <a:spcAft>
                          <a:spcPts val="0"/>
                        </a:spcAft>
                        <a:buFont typeface="Symbol" panose="05050102010706020507" pitchFamily="18" charset="2"/>
                        <a:buChar char=""/>
                      </a:pPr>
                      <a:r>
                        <a:rPr lang="en-US" sz="1400" dirty="0">
                          <a:effectLst/>
                        </a:rPr>
                        <a:t>Environment protection</a:t>
                      </a:r>
                    </a:p>
                    <a:p>
                      <a:pPr marL="342900" marR="0" lvl="0" indent="-342900">
                        <a:spcBef>
                          <a:spcPts val="0"/>
                        </a:spcBef>
                        <a:spcAft>
                          <a:spcPts val="0"/>
                        </a:spcAft>
                        <a:buFont typeface="Symbol" panose="05050102010706020507" pitchFamily="18" charset="2"/>
                        <a:buChar char=""/>
                      </a:pPr>
                      <a:r>
                        <a:rPr lang="en-US" sz="1400" dirty="0">
                          <a:effectLst/>
                        </a:rPr>
                        <a:t>Housing and community amenities</a:t>
                      </a:r>
                    </a:p>
                    <a:p>
                      <a:pPr marL="342900" marR="0" lvl="0" indent="-342900">
                        <a:spcBef>
                          <a:spcPts val="0"/>
                        </a:spcBef>
                        <a:spcAft>
                          <a:spcPts val="0"/>
                        </a:spcAft>
                        <a:buFont typeface="Symbol" panose="05050102010706020507" pitchFamily="18" charset="2"/>
                        <a:buChar char=""/>
                      </a:pPr>
                      <a:r>
                        <a:rPr lang="en-US" sz="1400" dirty="0">
                          <a:effectLst/>
                        </a:rPr>
                        <a:t>Health</a:t>
                      </a:r>
                    </a:p>
                    <a:p>
                      <a:pPr marL="342900" marR="0" lvl="0" indent="-342900">
                        <a:spcBef>
                          <a:spcPts val="0"/>
                        </a:spcBef>
                        <a:spcAft>
                          <a:spcPts val="0"/>
                        </a:spcAft>
                        <a:buFont typeface="Symbol" panose="05050102010706020507" pitchFamily="18" charset="2"/>
                        <a:buChar char=""/>
                      </a:pPr>
                      <a:r>
                        <a:rPr lang="en-US" sz="1400" dirty="0">
                          <a:effectLst/>
                        </a:rPr>
                        <a:t>Recreation, culture and religion</a:t>
                      </a:r>
                    </a:p>
                    <a:p>
                      <a:pPr marL="342900" marR="0" lvl="0" indent="-342900">
                        <a:spcBef>
                          <a:spcPts val="0"/>
                        </a:spcBef>
                        <a:spcAft>
                          <a:spcPts val="0"/>
                        </a:spcAft>
                        <a:buFont typeface="Symbol" panose="05050102010706020507" pitchFamily="18" charset="2"/>
                        <a:buChar char=""/>
                      </a:pPr>
                      <a:r>
                        <a:rPr lang="en-US" sz="1400" dirty="0">
                          <a:effectLst/>
                        </a:rPr>
                        <a:t>Education affairs and services</a:t>
                      </a:r>
                    </a:p>
                    <a:p>
                      <a:pPr marL="342900" marR="0" lvl="0" indent="-342900">
                        <a:spcBef>
                          <a:spcPts val="0"/>
                        </a:spcBef>
                        <a:spcAft>
                          <a:spcPts val="0"/>
                        </a:spcAft>
                        <a:buFont typeface="Symbol" panose="05050102010706020507" pitchFamily="18" charset="2"/>
                        <a:buChar char=""/>
                      </a:pPr>
                      <a:r>
                        <a:rPr lang="en-US" sz="1400" dirty="0">
                          <a:effectLst/>
                        </a:rPr>
                        <a:t>Social protection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83" marR="61383" marT="0" marB="0"/>
                </a:tc>
                <a:extLst>
                  <a:ext uri="{0D108BD9-81ED-4DB2-BD59-A6C34878D82A}">
                    <a16:rowId xmlns:a16="http://schemas.microsoft.com/office/drawing/2014/main" val="10001"/>
                  </a:ext>
                </a:extLst>
              </a:tr>
              <a:tr h="1849073">
                <a:tc>
                  <a:txBody>
                    <a:bodyPr/>
                    <a:lstStyle/>
                    <a:p>
                      <a:pPr marL="0" marR="0">
                        <a:spcBef>
                          <a:spcPts val="0"/>
                        </a:spcBef>
                        <a:spcAft>
                          <a:spcPts val="0"/>
                        </a:spcAft>
                      </a:pPr>
                      <a:r>
                        <a:rPr lang="en-US" sz="1400" b="1" dirty="0">
                          <a:solidFill>
                            <a:schemeClr val="tx1"/>
                          </a:solidFill>
                          <a:effectLst/>
                        </a:rPr>
                        <a:t>General Capital Receipts (GCR) Excluding Foreign Project Assistance</a:t>
                      </a:r>
                    </a:p>
                    <a:p>
                      <a:pPr marL="342900" marR="0" lvl="0" indent="-342900">
                        <a:spcBef>
                          <a:spcPts val="0"/>
                        </a:spcBef>
                        <a:spcAft>
                          <a:spcPts val="0"/>
                        </a:spcAft>
                        <a:buFont typeface="Symbol" panose="05050102010706020507" pitchFamily="18" charset="2"/>
                        <a:buChar char=""/>
                      </a:pPr>
                      <a:r>
                        <a:rPr lang="en-US" sz="1400" dirty="0">
                          <a:effectLst/>
                        </a:rPr>
                        <a:t>Recoveries, loans and advances </a:t>
                      </a:r>
                    </a:p>
                    <a:p>
                      <a:pPr marL="342900" marR="0" lvl="0" indent="-342900">
                        <a:spcBef>
                          <a:spcPts val="0"/>
                        </a:spcBef>
                        <a:spcAft>
                          <a:spcPts val="0"/>
                        </a:spcAft>
                        <a:buFont typeface="Symbol" panose="05050102010706020507" pitchFamily="18" charset="2"/>
                        <a:buChar char=""/>
                      </a:pPr>
                      <a:r>
                        <a:rPr lang="en-US" sz="1400" dirty="0">
                          <a:effectLst/>
                        </a:rPr>
                        <a:t>Debt</a:t>
                      </a:r>
                    </a:p>
                    <a:p>
                      <a:pPr marL="342900" marR="0" lvl="0" indent="-342900">
                        <a:spcBef>
                          <a:spcPts val="0"/>
                        </a:spcBef>
                        <a:spcAft>
                          <a:spcPts val="0"/>
                        </a:spcAft>
                        <a:buFont typeface="Symbol" panose="05050102010706020507" pitchFamily="18" charset="2"/>
                        <a:buChar char=""/>
                      </a:pPr>
                      <a:r>
                        <a:rPr lang="en-US" sz="1400" dirty="0">
                          <a:effectLst/>
                        </a:rPr>
                        <a:t>Recoveries of investment – state trading schemes </a:t>
                      </a:r>
                    </a:p>
                    <a:p>
                      <a:pPr marL="342900" marR="0" lvl="0" indent="-342900">
                        <a:spcBef>
                          <a:spcPts val="0"/>
                        </a:spcBef>
                        <a:spcAft>
                          <a:spcPts val="0"/>
                        </a:spcAft>
                        <a:buFont typeface="Symbol" panose="05050102010706020507" pitchFamily="18" charset="2"/>
                        <a:buChar char=""/>
                      </a:pPr>
                      <a:r>
                        <a:rPr lang="en-US" sz="1400" dirty="0">
                          <a:effectLst/>
                        </a:rPr>
                        <a:t>Cash credit accommodation </a:t>
                      </a:r>
                    </a:p>
                    <a:p>
                      <a:pPr marL="0" marR="0">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83" marR="61383" marT="0" marB="0"/>
                </a:tc>
                <a:tc>
                  <a:txBody>
                    <a:bodyPr/>
                    <a:lstStyle/>
                    <a:p>
                      <a:pPr marL="0" marR="0">
                        <a:spcBef>
                          <a:spcPts val="0"/>
                        </a:spcBef>
                        <a:spcAft>
                          <a:spcPts val="0"/>
                        </a:spcAft>
                      </a:pPr>
                      <a:r>
                        <a:rPr lang="en-US" sz="1400" b="1" dirty="0">
                          <a:effectLst/>
                        </a:rPr>
                        <a:t>Current Capital Expenditure (CCE)</a:t>
                      </a:r>
                    </a:p>
                    <a:p>
                      <a:pPr marL="342900" marR="0" lvl="0" indent="-342900">
                        <a:spcBef>
                          <a:spcPts val="0"/>
                        </a:spcBef>
                        <a:spcAft>
                          <a:spcPts val="0"/>
                        </a:spcAft>
                        <a:buFont typeface="Symbol" panose="05050102010706020507" pitchFamily="18" charset="2"/>
                        <a:buChar char=""/>
                      </a:pPr>
                      <a:r>
                        <a:rPr lang="en-US" sz="1400" dirty="0">
                          <a:effectLst/>
                        </a:rPr>
                        <a:t>Public debt (Permanent debt (market loans)) </a:t>
                      </a:r>
                    </a:p>
                    <a:p>
                      <a:pPr marL="342900" marR="0" lvl="0" indent="-342900">
                        <a:spcBef>
                          <a:spcPts val="0"/>
                        </a:spcBef>
                        <a:spcAft>
                          <a:spcPts val="0"/>
                        </a:spcAft>
                        <a:buFont typeface="Symbol" panose="05050102010706020507" pitchFamily="18" charset="2"/>
                        <a:buChar char=""/>
                      </a:pPr>
                      <a:r>
                        <a:rPr lang="en-US" sz="1400" dirty="0">
                          <a:effectLst/>
                        </a:rPr>
                        <a:t>Repayment of principal (CDL, foreign loans </a:t>
                      </a:r>
                      <a:r>
                        <a:rPr lang="en-US" sz="1400" dirty="0" err="1">
                          <a:effectLst/>
                        </a:rPr>
                        <a:t>etc</a:t>
                      </a:r>
                      <a:r>
                        <a:rPr lang="en-US" sz="1400" dirty="0">
                          <a:effectLst/>
                        </a:rPr>
                        <a:t>)</a:t>
                      </a:r>
                    </a:p>
                    <a:p>
                      <a:pPr marL="342900" marR="0" lvl="0" indent="-342900">
                        <a:spcBef>
                          <a:spcPts val="0"/>
                        </a:spcBef>
                        <a:spcAft>
                          <a:spcPts val="0"/>
                        </a:spcAft>
                        <a:buFont typeface="Symbol" panose="05050102010706020507" pitchFamily="18" charset="2"/>
                        <a:buChar char=""/>
                      </a:pPr>
                      <a:r>
                        <a:rPr lang="en-US" sz="1400" dirty="0">
                          <a:effectLst/>
                        </a:rPr>
                        <a:t>Investments (including capitalization of pension fund) </a:t>
                      </a:r>
                    </a:p>
                    <a:p>
                      <a:pPr marL="342900" marR="0" lvl="0" indent="-342900">
                        <a:spcBef>
                          <a:spcPts val="0"/>
                        </a:spcBef>
                        <a:spcAft>
                          <a:spcPts val="0"/>
                        </a:spcAft>
                        <a:buFont typeface="Symbol" panose="05050102010706020507" pitchFamily="18" charset="2"/>
                        <a:buChar char=""/>
                      </a:pPr>
                      <a:r>
                        <a:rPr lang="en-US" sz="1400" dirty="0">
                          <a:effectLst/>
                        </a:rPr>
                        <a:t>Loans and advances (principal) </a:t>
                      </a:r>
                    </a:p>
                    <a:p>
                      <a:pPr marL="342900" marR="0" lvl="0" indent="-342900">
                        <a:spcBef>
                          <a:spcPts val="0"/>
                        </a:spcBef>
                        <a:spcAft>
                          <a:spcPts val="0"/>
                        </a:spcAft>
                        <a:buFont typeface="Symbol" panose="05050102010706020507" pitchFamily="18" charset="2"/>
                        <a:buChar char=""/>
                      </a:pPr>
                      <a:r>
                        <a:rPr lang="en-US" sz="1400" dirty="0">
                          <a:effectLst/>
                        </a:rPr>
                        <a:t>State trading in medical stores </a:t>
                      </a:r>
                    </a:p>
                    <a:p>
                      <a:pPr marL="342900" marR="0" lvl="0" indent="-342900">
                        <a:spcBef>
                          <a:spcPts val="0"/>
                        </a:spcBef>
                        <a:spcAft>
                          <a:spcPts val="0"/>
                        </a:spcAft>
                        <a:buFont typeface="Symbol" panose="05050102010706020507" pitchFamily="18" charset="2"/>
                        <a:buChar char=""/>
                      </a:pPr>
                      <a:r>
                        <a:rPr lang="en-US" sz="1400" dirty="0">
                          <a:effectLst/>
                        </a:rPr>
                        <a:t>State trading in wheat </a:t>
                      </a:r>
                    </a:p>
                    <a:p>
                      <a:pPr marL="342900" marR="0" lvl="0" indent="-342900">
                        <a:spcBef>
                          <a:spcPts val="0"/>
                        </a:spcBef>
                        <a:spcAft>
                          <a:spcPts val="0"/>
                        </a:spcAft>
                        <a:buFont typeface="Symbol" panose="05050102010706020507" pitchFamily="18" charset="2"/>
                        <a:buChar char=""/>
                      </a:pPr>
                      <a:r>
                        <a:rPr lang="en-US" sz="1400" dirty="0">
                          <a:effectLst/>
                        </a:rPr>
                        <a:t>Repayment of commercial bank loans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83" marR="61383" marT="0" marB="0"/>
                </a:tc>
                <a:extLst>
                  <a:ext uri="{0D108BD9-81ED-4DB2-BD59-A6C34878D82A}">
                    <a16:rowId xmlns:a16="http://schemas.microsoft.com/office/drawing/2014/main" val="10002"/>
                  </a:ext>
                </a:extLst>
              </a:tr>
              <a:tr h="1042768">
                <a:tc>
                  <a:txBody>
                    <a:bodyPr/>
                    <a:lstStyle/>
                    <a:p>
                      <a:pPr marL="0" marR="0">
                        <a:spcBef>
                          <a:spcPts val="0"/>
                        </a:spcBef>
                        <a:spcAft>
                          <a:spcPts val="0"/>
                        </a:spcAft>
                      </a:pPr>
                      <a:r>
                        <a:rPr lang="en-US" sz="1400" b="1" dirty="0">
                          <a:effectLst/>
                        </a:rPr>
                        <a:t>Development Receipts</a:t>
                      </a:r>
                    </a:p>
                    <a:p>
                      <a:pPr marL="342900" marR="0" lvl="0" indent="-342900">
                        <a:spcBef>
                          <a:spcPts val="0"/>
                        </a:spcBef>
                        <a:spcAft>
                          <a:spcPts val="0"/>
                        </a:spcAft>
                        <a:buFont typeface="Symbol" panose="05050102010706020507" pitchFamily="18" charset="2"/>
                        <a:buChar char=""/>
                      </a:pPr>
                      <a:r>
                        <a:rPr lang="en-US" sz="1400" dirty="0">
                          <a:effectLst/>
                        </a:rPr>
                        <a:t>Foreign project assistance (FPA)</a:t>
                      </a:r>
                    </a:p>
                    <a:p>
                      <a:pPr marL="0" marR="0">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83" marR="61383" marT="0" marB="0"/>
                </a:tc>
                <a:tc>
                  <a:txBody>
                    <a:bodyPr/>
                    <a:lstStyle/>
                    <a:p>
                      <a:pPr marL="0" marR="0">
                        <a:spcBef>
                          <a:spcPts val="0"/>
                        </a:spcBef>
                        <a:spcAft>
                          <a:spcPts val="0"/>
                        </a:spcAft>
                      </a:pPr>
                      <a:r>
                        <a:rPr lang="en-US" sz="1400" b="1" dirty="0">
                          <a:effectLst/>
                        </a:rPr>
                        <a:t>Development Expenditure (DE)</a:t>
                      </a:r>
                    </a:p>
                    <a:p>
                      <a:pPr marL="342900" marR="0" lvl="0" indent="-342900">
                        <a:spcBef>
                          <a:spcPts val="0"/>
                        </a:spcBef>
                        <a:spcAft>
                          <a:spcPts val="0"/>
                        </a:spcAft>
                        <a:buFont typeface="Symbol" panose="05050102010706020507" pitchFamily="18" charset="2"/>
                        <a:buChar char=""/>
                      </a:pPr>
                      <a:r>
                        <a:rPr lang="en-US" sz="1400" dirty="0">
                          <a:effectLst/>
                        </a:rPr>
                        <a:t>Annual Development </a:t>
                      </a:r>
                      <a:r>
                        <a:rPr lang="en-US" sz="1400" dirty="0" err="1">
                          <a:effectLst/>
                        </a:rPr>
                        <a:t>Programme</a:t>
                      </a:r>
                      <a:endParaRPr lang="en-US" sz="1400" dirty="0">
                        <a:effectLst/>
                      </a:endParaRPr>
                    </a:p>
                    <a:p>
                      <a:pPr marL="800100" marR="0" lvl="1" indent="-342900">
                        <a:spcBef>
                          <a:spcPts val="0"/>
                        </a:spcBef>
                        <a:spcAft>
                          <a:spcPts val="0"/>
                        </a:spcAft>
                        <a:buFont typeface="Symbol" panose="05050102010706020507" pitchFamily="18" charset="2"/>
                        <a:buChar char=""/>
                      </a:pPr>
                      <a:r>
                        <a:rPr lang="en-US" sz="1400" dirty="0">
                          <a:effectLst/>
                        </a:rPr>
                        <a:t>Core ADP</a:t>
                      </a:r>
                    </a:p>
                    <a:p>
                      <a:pPr marL="800100" marR="0" lvl="1" indent="-342900">
                        <a:spcBef>
                          <a:spcPts val="0"/>
                        </a:spcBef>
                        <a:spcAft>
                          <a:spcPts val="0"/>
                        </a:spcAft>
                        <a:buFont typeface="Symbol" panose="05050102010706020507" pitchFamily="18" charset="2"/>
                        <a:buChar char=""/>
                      </a:pPr>
                      <a:r>
                        <a:rPr lang="en-US" sz="1400" dirty="0">
                          <a:effectLst/>
                        </a:rPr>
                        <a:t>Other development initiatives</a:t>
                      </a:r>
                    </a:p>
                    <a:p>
                      <a:pPr marL="800100" marR="0" lvl="1" indent="-342900">
                        <a:spcBef>
                          <a:spcPts val="0"/>
                        </a:spcBef>
                        <a:spcAft>
                          <a:spcPts val="0"/>
                        </a:spcAft>
                        <a:buFont typeface="Symbol" panose="05050102010706020507" pitchFamily="18" charset="2"/>
                        <a:buChar char=""/>
                      </a:pPr>
                      <a:r>
                        <a:rPr lang="en-US" sz="1400" dirty="0">
                          <a:effectLst/>
                        </a:rPr>
                        <a:t>Special initiatives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83" marR="61383"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5586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Methodology of the White Paper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54727"/>
                <a:ext cx="10515600" cy="4722236"/>
              </a:xfrm>
            </p:spPr>
            <p:txBody>
              <a:bodyPr>
                <a:normAutofit/>
              </a:bodyPr>
              <a:lstStyle/>
              <a:p>
                <a:r>
                  <a:rPr lang="en-US" dirty="0"/>
                  <a:t>The White Paper calculates:</a:t>
                </a:r>
              </a:p>
              <a:p>
                <a:pPr lvl="1"/>
                <a:r>
                  <a:rPr lang="en-US" dirty="0"/>
                  <a:t>surplus and deficit on revenue account and capital account</a:t>
                </a:r>
              </a:p>
              <a:p>
                <a:pPr lvl="1"/>
                <a:r>
                  <a:rPr lang="en-US" dirty="0"/>
                  <a:t>surplus for development expenditure or resources available for development</a:t>
                </a:r>
              </a:p>
              <a:p>
                <a:r>
                  <a:rPr lang="en-GB" dirty="0"/>
                  <a:t>Surplus/resources </a:t>
                </a:r>
                <a14:m>
                  <m:oMath xmlns:m="http://schemas.openxmlformats.org/officeDocument/2006/math">
                    <m:r>
                      <m:rPr>
                        <m:sty m:val="p"/>
                      </m:rPr>
                      <a:rPr lang="en-GB">
                        <a:latin typeface="Cambria Math" panose="02040503050406030204" pitchFamily="18" charset="0"/>
                      </a:rPr>
                      <m:t>available</m:t>
                    </m:r>
                    <m:r>
                      <a:rPr lang="en-GB">
                        <a:latin typeface="Cambria Math" panose="02040503050406030204" pitchFamily="18" charset="0"/>
                      </a:rPr>
                      <m:t> </m:t>
                    </m:r>
                    <m:r>
                      <m:rPr>
                        <m:sty m:val="p"/>
                      </m:rPr>
                      <a:rPr lang="en-GB">
                        <a:latin typeface="Cambria Math" panose="02040503050406030204" pitchFamily="18" charset="0"/>
                      </a:rPr>
                      <m:t>for</m:t>
                    </m:r>
                    <m:r>
                      <a:rPr lang="en-GB">
                        <a:latin typeface="Cambria Math" panose="02040503050406030204" pitchFamily="18" charset="0"/>
                      </a:rPr>
                      <m:t> </m:t>
                    </m:r>
                    <m:r>
                      <m:rPr>
                        <m:sty m:val="p"/>
                      </m:rPr>
                      <a:rPr lang="en-US" b="0" i="0" smtClean="0">
                        <a:latin typeface="Cambria Math" charset="0"/>
                      </a:rPr>
                      <m:t>d</m:t>
                    </m:r>
                    <m:r>
                      <m:rPr>
                        <m:sty m:val="p"/>
                      </m:rPr>
                      <a:rPr lang="en-GB">
                        <a:latin typeface="Cambria Math" panose="02040503050406030204" pitchFamily="18" charset="0"/>
                      </a:rPr>
                      <m:t>evelopment</m:t>
                    </m:r>
                    <m:r>
                      <a:rPr lang="en-GB">
                        <a:latin typeface="Cambria Math" panose="02040503050406030204" pitchFamily="18" charset="0"/>
                      </a:rPr>
                      <m:t> </m:t>
                    </m:r>
                    <m:r>
                      <m:rPr>
                        <m:sty m:val="p"/>
                      </m:rPr>
                      <a:rPr lang="en-US" b="0" i="0" smtClean="0">
                        <a:latin typeface="Cambria Math" charset="0"/>
                      </a:rPr>
                      <m:t>e</m:t>
                    </m:r>
                    <m:r>
                      <m:rPr>
                        <m:sty m:val="p"/>
                      </m:rPr>
                      <a:rPr lang="en-GB">
                        <a:latin typeface="Cambria Math" panose="02040503050406030204" pitchFamily="18" charset="0"/>
                      </a:rPr>
                      <m:t>xpenditu</m:t>
                    </m:r>
                    <m:r>
                      <m:rPr>
                        <m:sty m:val="p"/>
                      </m:rPr>
                      <a:rPr lang="en-US">
                        <a:latin typeface="Cambria Math" panose="02040503050406030204" pitchFamily="18" charset="0"/>
                      </a:rPr>
                      <m:t>re</m:t>
                    </m:r>
                  </m:oMath>
                </a14:m>
                <a:r>
                  <a:rPr lang="en-US" dirty="0"/>
                  <a:t>:</a:t>
                </a:r>
              </a:p>
              <a:p>
                <a:pPr marL="0" indent="0">
                  <a:buNone/>
                </a:pPr>
                <a:r>
                  <a:rPr lang="en-US" sz="2000" b="0" dirty="0"/>
                  <a:t> </a:t>
                </a:r>
                <a14:m>
                  <m:oMath xmlns:m="http://schemas.openxmlformats.org/officeDocument/2006/math">
                    <m:r>
                      <a:rPr lang="en-US" sz="2000" b="0" i="0" smtClean="0">
                        <a:latin typeface="Cambria Math" charset="0"/>
                      </a:rPr>
                      <m:t>=</m:t>
                    </m:r>
                    <m:r>
                      <a:rPr lang="en-GB" sz="2000">
                        <a:latin typeface="Cambria Math" charset="0"/>
                      </a:rPr>
                      <m:t>(</m:t>
                    </m:r>
                    <m:r>
                      <m:rPr>
                        <m:sty m:val="p"/>
                      </m:rPr>
                      <a:rPr lang="en-GB" sz="2000">
                        <a:latin typeface="Cambria Math" panose="02040503050406030204" pitchFamily="18" charset="0"/>
                      </a:rPr>
                      <m:t>GRR</m:t>
                    </m:r>
                    <m:r>
                      <a:rPr lang="en-GB" sz="2000">
                        <a:latin typeface="Cambria Math" panose="02040503050406030204" pitchFamily="18" charset="0"/>
                      </a:rPr>
                      <m:t> + </m:t>
                    </m:r>
                    <m:r>
                      <m:rPr>
                        <m:sty m:val="p"/>
                      </m:rPr>
                      <a:rPr lang="en-GB" sz="2000">
                        <a:latin typeface="Cambria Math" panose="02040503050406030204" pitchFamily="18" charset="0"/>
                      </a:rPr>
                      <m:t>GCR</m:t>
                    </m:r>
                    <m:r>
                      <a:rPr lang="en-GB" sz="2000">
                        <a:latin typeface="Cambria Math" panose="02040503050406030204" pitchFamily="18" charset="0"/>
                      </a:rPr>
                      <m:t>) – </m:t>
                    </m:r>
                    <m:d>
                      <m:dPr>
                        <m:ctrlPr>
                          <a:rPr lang="en-GB" sz="2000" i="1">
                            <a:latin typeface="Cambria Math" panose="02040503050406030204" pitchFamily="18" charset="0"/>
                          </a:rPr>
                        </m:ctrlPr>
                      </m:dPr>
                      <m:e>
                        <m:r>
                          <m:rPr>
                            <m:sty m:val="p"/>
                          </m:rPr>
                          <a:rPr lang="en-GB" sz="2000">
                            <a:latin typeface="Cambria Math" panose="02040503050406030204" pitchFamily="18" charset="0"/>
                          </a:rPr>
                          <m:t>CRE</m:t>
                        </m:r>
                        <m:r>
                          <a:rPr lang="en-GB" sz="2000">
                            <a:latin typeface="Cambria Math" panose="02040503050406030204" pitchFamily="18" charset="0"/>
                          </a:rPr>
                          <m:t> + </m:t>
                        </m:r>
                        <m:r>
                          <m:rPr>
                            <m:sty m:val="p"/>
                          </m:rPr>
                          <a:rPr lang="en-GB" sz="2000">
                            <a:latin typeface="Cambria Math" panose="02040503050406030204" pitchFamily="18" charset="0"/>
                          </a:rPr>
                          <m:t>CCE</m:t>
                        </m:r>
                      </m:e>
                    </m:d>
                  </m:oMath>
                </a14:m>
                <a:endParaRPr lang="en-US" sz="2000" dirty="0"/>
              </a:p>
              <a:p>
                <a:pPr marL="0" indent="0">
                  <a:buNone/>
                </a:pPr>
                <a14:m>
                  <m:oMath xmlns:m="http://schemas.openxmlformats.org/officeDocument/2006/math">
                    <m:r>
                      <a:rPr lang="en-US" sz="2000" b="0" i="0" smtClean="0">
                        <a:latin typeface="Cambria Math" charset="0"/>
                      </a:rPr>
                      <m:t> </m:t>
                    </m:r>
                    <m:r>
                      <a:rPr lang="en-GB" sz="2000">
                        <a:latin typeface="Cambria Math" panose="02040503050406030204" pitchFamily="18" charset="0"/>
                      </a:rPr>
                      <m:t>=(</m:t>
                    </m:r>
                    <m:r>
                      <m:rPr>
                        <m:sty m:val="p"/>
                      </m:rPr>
                      <a:rPr lang="en-GB" sz="2000">
                        <a:latin typeface="Cambria Math" panose="02040503050406030204" pitchFamily="18" charset="0"/>
                      </a:rPr>
                      <m:t>GRR</m:t>
                    </m:r>
                    <m:r>
                      <a:rPr lang="en-GB" sz="2000">
                        <a:latin typeface="Cambria Math" panose="02040503050406030204" pitchFamily="18" charset="0"/>
                      </a:rPr>
                      <m:t> – </m:t>
                    </m:r>
                    <m:r>
                      <m:rPr>
                        <m:sty m:val="p"/>
                      </m:rPr>
                      <a:rPr lang="en-GB" sz="2000">
                        <a:latin typeface="Cambria Math" panose="02040503050406030204" pitchFamily="18" charset="0"/>
                      </a:rPr>
                      <m:t>CRE</m:t>
                    </m:r>
                    <m:r>
                      <a:rPr lang="en-GB" sz="2000">
                        <a:latin typeface="Cambria Math" panose="02040503050406030204" pitchFamily="18" charset="0"/>
                      </a:rPr>
                      <m:t>) + (</m:t>
                    </m:r>
                    <m:r>
                      <m:rPr>
                        <m:sty m:val="p"/>
                      </m:rPr>
                      <a:rPr lang="en-GB" sz="2000">
                        <a:latin typeface="Cambria Math" panose="02040503050406030204" pitchFamily="18" charset="0"/>
                      </a:rPr>
                      <m:t>GCR</m:t>
                    </m:r>
                    <m:r>
                      <a:rPr lang="en-GB" sz="2000">
                        <a:latin typeface="Cambria Math" panose="02040503050406030204" pitchFamily="18" charset="0"/>
                      </a:rPr>
                      <m:t> – </m:t>
                    </m:r>
                    <m:r>
                      <m:rPr>
                        <m:sty m:val="p"/>
                      </m:rPr>
                      <a:rPr lang="en-GB" sz="2000">
                        <a:latin typeface="Cambria Math" panose="02040503050406030204" pitchFamily="18" charset="0"/>
                      </a:rPr>
                      <m:t>CCE</m:t>
                    </m:r>
                    <m:r>
                      <a:rPr lang="en-GB" sz="2000">
                        <a:latin typeface="Cambria Math" panose="02040503050406030204" pitchFamily="18" charset="0"/>
                      </a:rPr>
                      <m:t>)</m:t>
                    </m:r>
                  </m:oMath>
                </a14:m>
                <a:r>
                  <a:rPr lang="en-GB" sz="2000" dirty="0"/>
                  <a:t> </a:t>
                </a:r>
                <a:endParaRPr lang="en-US" dirty="0"/>
              </a:p>
              <a:p>
                <a:pPr marL="0" indent="0">
                  <a:buNone/>
                </a:pPr>
                <a14:m>
                  <m:oMath xmlns:m="http://schemas.openxmlformats.org/officeDocument/2006/math">
                    <m:r>
                      <a:rPr lang="en-GB" sz="2200">
                        <a:latin typeface="Cambria Math" panose="02040503050406030204" pitchFamily="18" charset="0"/>
                      </a:rPr>
                      <m:t>=</m:t>
                    </m:r>
                    <m:r>
                      <m:rPr>
                        <m:sty m:val="p"/>
                      </m:rPr>
                      <a:rPr lang="en-GB" sz="2200">
                        <a:latin typeface="Cambria Math" panose="02040503050406030204" pitchFamily="18" charset="0"/>
                      </a:rPr>
                      <m:t>Net</m:t>
                    </m:r>
                    <m:r>
                      <a:rPr lang="en-GB" sz="2200">
                        <a:latin typeface="Cambria Math" panose="02040503050406030204" pitchFamily="18" charset="0"/>
                      </a:rPr>
                      <m:t> </m:t>
                    </m:r>
                    <m:r>
                      <m:rPr>
                        <m:sty m:val="p"/>
                      </m:rPr>
                      <a:rPr lang="en-GB" sz="2200">
                        <a:latin typeface="Cambria Math" panose="02040503050406030204" pitchFamily="18" charset="0"/>
                      </a:rPr>
                      <m:t>revenue</m:t>
                    </m:r>
                    <m:r>
                      <a:rPr lang="en-GB" sz="2200">
                        <a:latin typeface="Cambria Math" panose="02040503050406030204" pitchFamily="18" charset="0"/>
                      </a:rPr>
                      <m:t> </m:t>
                    </m:r>
                    <m:r>
                      <m:rPr>
                        <m:sty m:val="p"/>
                      </m:rPr>
                      <a:rPr lang="en-GB" sz="2200">
                        <a:latin typeface="Cambria Math" panose="02040503050406030204" pitchFamily="18" charset="0"/>
                      </a:rPr>
                      <m:t>account</m:t>
                    </m:r>
                    <m:r>
                      <a:rPr lang="en-GB" sz="2200">
                        <a:latin typeface="Cambria Math" panose="02040503050406030204" pitchFamily="18" charset="0"/>
                      </a:rPr>
                      <m:t> </m:t>
                    </m:r>
                    <m:r>
                      <m:rPr>
                        <m:sty m:val="p"/>
                      </m:rPr>
                      <a:rPr lang="en-GB" sz="2200">
                        <a:latin typeface="Cambria Math" panose="02040503050406030204" pitchFamily="18" charset="0"/>
                      </a:rPr>
                      <m:t>surplus</m:t>
                    </m:r>
                    <m:r>
                      <a:rPr lang="en-GB" sz="2200">
                        <a:latin typeface="Cambria Math" panose="02040503050406030204" pitchFamily="18" charset="0"/>
                      </a:rPr>
                      <m:t>/</m:t>
                    </m:r>
                    <m:r>
                      <m:rPr>
                        <m:sty m:val="p"/>
                      </m:rPr>
                      <a:rPr lang="en-GB" sz="2200">
                        <a:latin typeface="Cambria Math" panose="02040503050406030204" pitchFamily="18" charset="0"/>
                      </a:rPr>
                      <m:t>deficit</m:t>
                    </m:r>
                    <m:r>
                      <a:rPr lang="en-GB" sz="2200">
                        <a:latin typeface="Cambria Math" panose="02040503050406030204" pitchFamily="18" charset="0"/>
                      </a:rPr>
                      <m:t> + </m:t>
                    </m:r>
                    <m:r>
                      <m:rPr>
                        <m:sty m:val="p"/>
                      </m:rPr>
                      <a:rPr lang="en-GB" sz="2200">
                        <a:latin typeface="Cambria Math" panose="02040503050406030204" pitchFamily="18" charset="0"/>
                      </a:rPr>
                      <m:t>Net</m:t>
                    </m:r>
                    <m:r>
                      <a:rPr lang="en-GB" sz="2200">
                        <a:latin typeface="Cambria Math" panose="02040503050406030204" pitchFamily="18" charset="0"/>
                      </a:rPr>
                      <m:t> </m:t>
                    </m:r>
                    <m:r>
                      <m:rPr>
                        <m:sty m:val="p"/>
                      </m:rPr>
                      <a:rPr lang="en-GB" sz="2200">
                        <a:latin typeface="Cambria Math" panose="02040503050406030204" pitchFamily="18" charset="0"/>
                      </a:rPr>
                      <m:t>capital</m:t>
                    </m:r>
                    <m:r>
                      <a:rPr lang="en-GB" sz="2200">
                        <a:latin typeface="Cambria Math" panose="02040503050406030204" pitchFamily="18" charset="0"/>
                      </a:rPr>
                      <m:t> </m:t>
                    </m:r>
                    <m:r>
                      <m:rPr>
                        <m:sty m:val="p"/>
                      </m:rPr>
                      <a:rPr lang="en-GB" sz="2200">
                        <a:latin typeface="Cambria Math" panose="02040503050406030204" pitchFamily="18" charset="0"/>
                      </a:rPr>
                      <m:t>account</m:t>
                    </m:r>
                    <m:r>
                      <a:rPr lang="en-GB" sz="2200">
                        <a:latin typeface="Cambria Math" panose="02040503050406030204" pitchFamily="18" charset="0"/>
                      </a:rPr>
                      <m:t> </m:t>
                    </m:r>
                    <m:r>
                      <m:rPr>
                        <m:sty m:val="p"/>
                      </m:rPr>
                      <a:rPr lang="en-GB" sz="2200">
                        <a:latin typeface="Cambria Math" panose="02040503050406030204" pitchFamily="18" charset="0"/>
                      </a:rPr>
                      <m:t>surplus</m:t>
                    </m:r>
                    <m:r>
                      <a:rPr lang="en-GB" sz="2200">
                        <a:latin typeface="Cambria Math" panose="02040503050406030204" pitchFamily="18" charset="0"/>
                      </a:rPr>
                      <m:t>/</m:t>
                    </m:r>
                    <m:r>
                      <m:rPr>
                        <m:sty m:val="p"/>
                      </m:rPr>
                      <a:rPr lang="en-GB" sz="2200">
                        <a:latin typeface="Cambria Math" panose="02040503050406030204" pitchFamily="18" charset="0"/>
                      </a:rPr>
                      <m:t>deficit</m:t>
                    </m:r>
                  </m:oMath>
                </a14:m>
                <a:r>
                  <a:rPr lang="en-GB" dirty="0"/>
                  <a:t> </a:t>
                </a:r>
                <a:endParaRPr lang="en-US" dirty="0"/>
              </a:p>
              <a:p>
                <a:pPr marL="0" indent="0">
                  <a:buNone/>
                </a:pPr>
                <a:r>
                  <a:rPr lang="en-US" sz="2200" dirty="0">
                    <a:latin typeface="Cambria Math" panose="02040503050406030204" pitchFamily="18" charset="0"/>
                  </a:rPr>
                  <a:t>= A+B</a:t>
                </a:r>
                <a:r>
                  <a:rPr lang="en-US" dirty="0"/>
                  <a:t>			</a:t>
                </a:r>
                <a:endParaRPr lang="en-US" i="1" dirty="0"/>
              </a:p>
              <a:p>
                <a:r>
                  <a:rPr lang="en-US" dirty="0"/>
                  <a:t>Development expenditure (DE) is then matched with the available resources (A + 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54727"/>
                <a:ext cx="10515600" cy="4722236"/>
              </a:xfrm>
              <a:blipFill rotWithShape="0">
                <a:blip r:embed="rId2"/>
                <a:stretch>
                  <a:fillRect l="-1043" t="-2196"/>
                </a:stretch>
              </a:blipFill>
            </p:spPr>
            <p:txBody>
              <a:bodyPr/>
              <a:lstStyle/>
              <a:p>
                <a:r>
                  <a:rPr lang="en-US">
                    <a:noFill/>
                  </a:rPr>
                  <a:t> </a:t>
                </a:r>
              </a:p>
            </p:txBody>
          </p:sp>
        </mc:Fallback>
      </mc:AlternateContent>
    </p:spTree>
    <p:extLst>
      <p:ext uri="{BB962C8B-B14F-4D97-AF65-F5344CB8AC3E}">
        <p14:creationId xmlns:p14="http://schemas.microsoft.com/office/powerpoint/2010/main" val="216428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Methodology of the White Paper</a:t>
            </a:r>
            <a:endParaRPr lang="en-US" dirty="0"/>
          </a:p>
        </p:txBody>
      </p:sp>
      <p:sp>
        <p:nvSpPr>
          <p:cNvPr id="3" name="Content Placeholder 2"/>
          <p:cNvSpPr>
            <a:spLocks noGrp="1"/>
          </p:cNvSpPr>
          <p:nvPr>
            <p:ph idx="1"/>
          </p:nvPr>
        </p:nvSpPr>
        <p:spPr/>
        <p:txBody>
          <a:bodyPr/>
          <a:lstStyle/>
          <a:p>
            <a:r>
              <a:rPr lang="en-US" dirty="0"/>
              <a:t>In addition to these accounts, the coverage of the White Paper includes the Public Accounts of the province and its debt and contingent liabilities. </a:t>
            </a:r>
          </a:p>
          <a:p>
            <a:r>
              <a:rPr lang="en-US" dirty="0"/>
              <a:t>The practice of using Public Account funds for financing budgetary expenditures has been abandoned since FY2008/09.</a:t>
            </a:r>
            <a:r>
              <a:rPr lang="en-US" dirty="0">
                <a:effectLst/>
              </a:rPr>
              <a:t> </a:t>
            </a:r>
          </a:p>
          <a:p>
            <a:r>
              <a:rPr lang="en-GB" dirty="0"/>
              <a:t>In our paper we will not concern ourselves with the Public Accounts of the provincial budget.</a:t>
            </a:r>
            <a:endParaRPr lang="en-US" dirty="0"/>
          </a:p>
          <a:p>
            <a:endParaRPr lang="en-US" dirty="0"/>
          </a:p>
        </p:txBody>
      </p:sp>
    </p:spTree>
    <p:extLst>
      <p:ext uri="{BB962C8B-B14F-4D97-AF65-F5344CB8AC3E}">
        <p14:creationId xmlns:p14="http://schemas.microsoft.com/office/powerpoint/2010/main" val="182594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8360</TotalTime>
  <Words>3855</Words>
  <Application>Microsoft Office PowerPoint</Application>
  <PresentationFormat>Widescreen</PresentationFormat>
  <Paragraphs>327</Paragraphs>
  <Slides>40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vt:lpstr>
      <vt:lpstr>Cambria Math</vt:lpstr>
      <vt:lpstr>Symbol</vt:lpstr>
      <vt:lpstr>Times New Roman</vt:lpstr>
      <vt:lpstr>Office Theme</vt:lpstr>
      <vt:lpstr>Forecasting Punjab Revenue and Expenditure</vt:lpstr>
      <vt:lpstr>Federal and Provincial Annual Budgets</vt:lpstr>
      <vt:lpstr>Constitutional Aspects</vt:lpstr>
      <vt:lpstr>Constitutional Aspects</vt:lpstr>
      <vt:lpstr>Constitutional Aspects</vt:lpstr>
      <vt:lpstr>Punjab Budget Presentation: An overview</vt:lpstr>
      <vt:lpstr>Table 1: General Abstract of Receipts and Expenditures </vt:lpstr>
      <vt:lpstr>Methodology of the White Paper</vt:lpstr>
      <vt:lpstr>Methodology of the White Paper</vt:lpstr>
      <vt:lpstr>Forecasting Model - Nasim, 2016</vt:lpstr>
      <vt:lpstr> Forecasting Methodology- Nasim, 2016 How it differs from MTFF</vt:lpstr>
      <vt:lpstr>Forecasting Methodology- Nasim, 2016 </vt:lpstr>
      <vt:lpstr>Forecasting Methodology- Nasim, 2016 </vt:lpstr>
      <vt:lpstr>Forecasting Methodology - Nasim,2016</vt:lpstr>
      <vt:lpstr> Forecasting Non-interest Revenue Receipts</vt:lpstr>
      <vt:lpstr>Forecasting Non-interest Revenue Receipts </vt:lpstr>
      <vt:lpstr>Example of Revenue Assumptions – 1 </vt:lpstr>
      <vt:lpstr>Example of Revenue Assumptions – 2 </vt:lpstr>
      <vt:lpstr>Example of Revenue Assumptions – 2 continued..</vt:lpstr>
      <vt:lpstr>Forecasting Development Expenditure (DE) </vt:lpstr>
      <vt:lpstr>Table 2: Public Investment as percentage of GDP </vt:lpstr>
      <vt:lpstr>Forecasting Development Expenditure (DE)</vt:lpstr>
      <vt:lpstr>Forecasting Development Expenditure (DE)</vt:lpstr>
      <vt:lpstr>Forecasting Development Expenditure (DE)</vt:lpstr>
      <vt:lpstr>Forecasting Noninterest Current Revenue Expenditure (CRE) </vt:lpstr>
      <vt:lpstr>Forecasting Disposal of Non-financial Assets</vt:lpstr>
      <vt:lpstr>Forecasting Net Policy Lending (NPL)</vt:lpstr>
      <vt:lpstr>Forecasting Cash Reserves, Debt, Interest Income and Interest Expense</vt:lpstr>
      <vt:lpstr>Forecasting Cash Reserves, Debt, Interest Income and Interest Expense</vt:lpstr>
      <vt:lpstr>Forecasting Cash Reserves, Debt, Interest Income and Interest Expense</vt:lpstr>
      <vt:lpstr>Determining Cash Reserves, New Foreign Loans and New Domestic Loans </vt:lpstr>
      <vt:lpstr>Determining Cash Reserves, New Foreign Loans and New Domestic Loans</vt:lpstr>
      <vt:lpstr>Determining Cash Reserves, New Foreign Loans and New Domestic Loans</vt:lpstr>
      <vt:lpstr>Determining Cash Reserves, New Foreign Loans and New Domestic Loans</vt:lpstr>
      <vt:lpstr>Determining Cash Reserves, New Foreign Loans and New Domestic Loans</vt:lpstr>
      <vt:lpstr>Determining Cash Reserves, New Foreign Loans and New Domestic Loans</vt:lpstr>
      <vt:lpstr>Foreign Debt </vt:lpstr>
      <vt:lpstr>Domestic Debt</vt:lpstr>
      <vt:lpstr>Concluding Comments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Punjab Revenue and Expenditure</dc:title>
  <dc:creator>Anjum Nasim</dc:creator>
  <cp:lastModifiedBy>Maheen Farooqi</cp:lastModifiedBy>
  <cp:revision>243</cp:revision>
  <dcterms:created xsi:type="dcterms:W3CDTF">2017-05-15T16:05:06Z</dcterms:created>
  <dcterms:modified xsi:type="dcterms:W3CDTF">2018-04-03T07:35:40Z</dcterms:modified>
</cp:coreProperties>
</file>