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d Muhammad" userId="04e0e4317a5647c0" providerId="LiveId" clId="{2E8AB9FF-CC0A-4B97-B7F6-6F6BAF48F811}"/>
    <pc:docChg chg="undo custSel addSld modSld">
      <pc:chgData name="Saad Muhammad" userId="04e0e4317a5647c0" providerId="LiveId" clId="{2E8AB9FF-CC0A-4B97-B7F6-6F6BAF48F811}" dt="2019-12-04T07:56:11.189" v="1295" actId="20577"/>
      <pc:docMkLst>
        <pc:docMk/>
      </pc:docMkLst>
      <pc:sldChg chg="modSp">
        <pc:chgData name="Saad Muhammad" userId="04e0e4317a5647c0" providerId="LiveId" clId="{2E8AB9FF-CC0A-4B97-B7F6-6F6BAF48F811}" dt="2019-12-04T07:41:30.297" v="6" actId="404"/>
        <pc:sldMkLst>
          <pc:docMk/>
          <pc:sldMk cId="2369569363" sldId="256"/>
        </pc:sldMkLst>
        <pc:spChg chg="mod">
          <ac:chgData name="Saad Muhammad" userId="04e0e4317a5647c0" providerId="LiveId" clId="{2E8AB9FF-CC0A-4B97-B7F6-6F6BAF48F811}" dt="2019-12-04T07:41:30.297" v="6" actId="404"/>
          <ac:spMkLst>
            <pc:docMk/>
            <pc:sldMk cId="2369569363" sldId="256"/>
            <ac:spMk id="2" creationId="{39DA7FA9-30FE-4355-9DCB-5C74D4BAA53B}"/>
          </ac:spMkLst>
        </pc:spChg>
        <pc:spChg chg="mod">
          <ac:chgData name="Saad Muhammad" userId="04e0e4317a5647c0" providerId="LiveId" clId="{2E8AB9FF-CC0A-4B97-B7F6-6F6BAF48F811}" dt="2019-12-04T07:41:22.195" v="3" actId="27636"/>
          <ac:spMkLst>
            <pc:docMk/>
            <pc:sldMk cId="2369569363" sldId="256"/>
            <ac:spMk id="3" creationId="{723FBB7F-F35D-4043-94F2-C32B35BDB327}"/>
          </ac:spMkLst>
        </pc:spChg>
      </pc:sldChg>
      <pc:sldChg chg="modSp add">
        <pc:chgData name="Saad Muhammad" userId="04e0e4317a5647c0" providerId="LiveId" clId="{2E8AB9FF-CC0A-4B97-B7F6-6F6BAF48F811}" dt="2019-12-04T07:46:11.002" v="625" actId="5793"/>
        <pc:sldMkLst>
          <pc:docMk/>
          <pc:sldMk cId="1265590124" sldId="257"/>
        </pc:sldMkLst>
        <pc:spChg chg="mod">
          <ac:chgData name="Saad Muhammad" userId="04e0e4317a5647c0" providerId="LiveId" clId="{2E8AB9FF-CC0A-4B97-B7F6-6F6BAF48F811}" dt="2019-12-04T07:44:11.339" v="247" actId="20577"/>
          <ac:spMkLst>
            <pc:docMk/>
            <pc:sldMk cId="1265590124" sldId="257"/>
            <ac:spMk id="2" creationId="{996372C3-D91D-4794-9A20-9FFCB92C8E9A}"/>
          </ac:spMkLst>
        </pc:spChg>
        <pc:spChg chg="mod">
          <ac:chgData name="Saad Muhammad" userId="04e0e4317a5647c0" providerId="LiveId" clId="{2E8AB9FF-CC0A-4B97-B7F6-6F6BAF48F811}" dt="2019-12-04T07:46:11.002" v="625" actId="5793"/>
          <ac:spMkLst>
            <pc:docMk/>
            <pc:sldMk cId="1265590124" sldId="257"/>
            <ac:spMk id="3" creationId="{B8B3BB24-8367-45EE-8D1B-5A1FCE994BC7}"/>
          </ac:spMkLst>
        </pc:spChg>
      </pc:sldChg>
      <pc:sldChg chg="modSp add">
        <pc:chgData name="Saad Muhammad" userId="04e0e4317a5647c0" providerId="LiveId" clId="{2E8AB9FF-CC0A-4B97-B7F6-6F6BAF48F811}" dt="2019-12-04T07:47:10.137" v="662"/>
        <pc:sldMkLst>
          <pc:docMk/>
          <pc:sldMk cId="1754967679" sldId="258"/>
        </pc:sldMkLst>
        <pc:spChg chg="mod">
          <ac:chgData name="Saad Muhammad" userId="04e0e4317a5647c0" providerId="LiveId" clId="{2E8AB9FF-CC0A-4B97-B7F6-6F6BAF48F811}" dt="2019-12-04T07:46:55.599" v="651" actId="20577"/>
          <ac:spMkLst>
            <pc:docMk/>
            <pc:sldMk cId="1754967679" sldId="258"/>
            <ac:spMk id="2" creationId="{C800FA55-1BA0-4954-83CA-923E782FE93F}"/>
          </ac:spMkLst>
        </pc:spChg>
        <pc:spChg chg="mod">
          <ac:chgData name="Saad Muhammad" userId="04e0e4317a5647c0" providerId="LiveId" clId="{2E8AB9FF-CC0A-4B97-B7F6-6F6BAF48F811}" dt="2019-12-04T07:47:10.137" v="662"/>
          <ac:spMkLst>
            <pc:docMk/>
            <pc:sldMk cId="1754967679" sldId="258"/>
            <ac:spMk id="3" creationId="{3F45449C-762F-47DA-9F41-9E580F2949B4}"/>
          </ac:spMkLst>
        </pc:spChg>
      </pc:sldChg>
      <pc:sldChg chg="modSp add">
        <pc:chgData name="Saad Muhammad" userId="04e0e4317a5647c0" providerId="LiveId" clId="{2E8AB9FF-CC0A-4B97-B7F6-6F6BAF48F811}" dt="2019-12-04T07:49:46.948" v="1055" actId="20577"/>
        <pc:sldMkLst>
          <pc:docMk/>
          <pc:sldMk cId="1885408290" sldId="259"/>
        </pc:sldMkLst>
        <pc:spChg chg="mod">
          <ac:chgData name="Saad Muhammad" userId="04e0e4317a5647c0" providerId="LiveId" clId="{2E8AB9FF-CC0A-4B97-B7F6-6F6BAF48F811}" dt="2019-12-04T07:47:29.904" v="673" actId="20577"/>
          <ac:spMkLst>
            <pc:docMk/>
            <pc:sldMk cId="1885408290" sldId="259"/>
            <ac:spMk id="2" creationId="{7EC0E356-752E-4A1B-A736-C300C87DF7C1}"/>
          </ac:spMkLst>
        </pc:spChg>
        <pc:spChg chg="mod">
          <ac:chgData name="Saad Muhammad" userId="04e0e4317a5647c0" providerId="LiveId" clId="{2E8AB9FF-CC0A-4B97-B7F6-6F6BAF48F811}" dt="2019-12-04T07:49:46.948" v="1055" actId="20577"/>
          <ac:spMkLst>
            <pc:docMk/>
            <pc:sldMk cId="1885408290" sldId="259"/>
            <ac:spMk id="3" creationId="{18C5D4F1-FD8D-4792-BD33-3E785F9EC0A7}"/>
          </ac:spMkLst>
        </pc:spChg>
      </pc:sldChg>
      <pc:sldChg chg="addSp delSp modSp add">
        <pc:chgData name="Saad Muhammad" userId="04e0e4317a5647c0" providerId="LiveId" clId="{2E8AB9FF-CC0A-4B97-B7F6-6F6BAF48F811}" dt="2019-12-04T07:53:30.434" v="1108" actId="20577"/>
        <pc:sldMkLst>
          <pc:docMk/>
          <pc:sldMk cId="2786530520" sldId="260"/>
        </pc:sldMkLst>
        <pc:spChg chg="mod">
          <ac:chgData name="Saad Muhammad" userId="04e0e4317a5647c0" providerId="LiveId" clId="{2E8AB9FF-CC0A-4B97-B7F6-6F6BAF48F811}" dt="2019-12-04T07:53:30.434" v="1108" actId="20577"/>
          <ac:spMkLst>
            <pc:docMk/>
            <pc:sldMk cId="2786530520" sldId="260"/>
            <ac:spMk id="2" creationId="{4A6CA9CC-5D38-457C-9457-82CDB59F99AD}"/>
          </ac:spMkLst>
        </pc:spChg>
        <pc:spChg chg="del mod">
          <ac:chgData name="Saad Muhammad" userId="04e0e4317a5647c0" providerId="LiveId" clId="{2E8AB9FF-CC0A-4B97-B7F6-6F6BAF48F811}" dt="2019-12-04T07:51:53.708" v="1081" actId="3680"/>
          <ac:spMkLst>
            <pc:docMk/>
            <pc:sldMk cId="2786530520" sldId="260"/>
            <ac:spMk id="3" creationId="{FD667EEB-9F23-499C-9AEB-D65D5C59F3D6}"/>
          </ac:spMkLst>
        </pc:spChg>
        <pc:graphicFrameChg chg="add del mod modGraphic">
          <ac:chgData name="Saad Muhammad" userId="04e0e4317a5647c0" providerId="LiveId" clId="{2E8AB9FF-CC0A-4B97-B7F6-6F6BAF48F811}" dt="2019-12-04T07:51:41.867" v="1080" actId="478"/>
          <ac:graphicFrameMkLst>
            <pc:docMk/>
            <pc:sldMk cId="2786530520" sldId="260"/>
            <ac:graphicFrameMk id="6" creationId="{581656BF-7CE6-4E71-9F06-387E11CCD1A1}"/>
          </ac:graphicFrameMkLst>
        </pc:graphicFrameChg>
        <pc:graphicFrameChg chg="add mod ord modGraphic">
          <ac:chgData name="Saad Muhammad" userId="04e0e4317a5647c0" providerId="LiveId" clId="{2E8AB9FF-CC0A-4B97-B7F6-6F6BAF48F811}" dt="2019-12-04T07:53:05.711" v="1096" actId="20577"/>
          <ac:graphicFrameMkLst>
            <pc:docMk/>
            <pc:sldMk cId="2786530520" sldId="260"/>
            <ac:graphicFrameMk id="8" creationId="{A875E75C-E37F-4025-B871-9A7B73C026A8}"/>
          </ac:graphicFrameMkLst>
        </pc:graphicFrameChg>
        <pc:picChg chg="add del mod">
          <ac:chgData name="Saad Muhammad" userId="04e0e4317a5647c0" providerId="LiveId" clId="{2E8AB9FF-CC0A-4B97-B7F6-6F6BAF48F811}" dt="2019-12-04T07:51:10.724" v="1076" actId="478"/>
          <ac:picMkLst>
            <pc:docMk/>
            <pc:sldMk cId="2786530520" sldId="260"/>
            <ac:picMk id="5" creationId="{584234DA-2DC7-4728-ADAE-D8D6D9662E92}"/>
          </ac:picMkLst>
        </pc:picChg>
        <pc:picChg chg="add del mod">
          <ac:chgData name="Saad Muhammad" userId="04e0e4317a5647c0" providerId="LiveId" clId="{2E8AB9FF-CC0A-4B97-B7F6-6F6BAF48F811}" dt="2019-12-04T07:52:28.212" v="1090"/>
          <ac:picMkLst>
            <pc:docMk/>
            <pc:sldMk cId="2786530520" sldId="260"/>
            <ac:picMk id="11" creationId="{3D09C47C-5ED5-443C-AD82-45478BC539C1}"/>
          </ac:picMkLst>
        </pc:picChg>
        <pc:picChg chg="add del">
          <ac:chgData name="Saad Muhammad" userId="04e0e4317a5647c0" providerId="LiveId" clId="{2E8AB9FF-CC0A-4B97-B7F6-6F6BAF48F811}" dt="2019-12-04T07:52:33.345" v="1092" actId="478"/>
          <ac:picMkLst>
            <pc:docMk/>
            <pc:sldMk cId="2786530520" sldId="260"/>
            <ac:picMk id="12" creationId="{24E0E924-5DB7-4A99-BE7C-F142CF8672DF}"/>
          </ac:picMkLst>
        </pc:picChg>
        <pc:picChg chg="add mod">
          <ac:chgData name="Saad Muhammad" userId="04e0e4317a5647c0" providerId="LiveId" clId="{2E8AB9FF-CC0A-4B97-B7F6-6F6BAF48F811}" dt="2019-12-04T07:53:25.193" v="1101" actId="14100"/>
          <ac:picMkLst>
            <pc:docMk/>
            <pc:sldMk cId="2786530520" sldId="260"/>
            <ac:picMk id="14" creationId="{EF039038-6590-47D6-9893-1528F8606968}"/>
          </ac:picMkLst>
        </pc:picChg>
      </pc:sldChg>
      <pc:sldChg chg="modSp add">
        <pc:chgData name="Saad Muhammad" userId="04e0e4317a5647c0" providerId="LiveId" clId="{2E8AB9FF-CC0A-4B97-B7F6-6F6BAF48F811}" dt="2019-12-04T07:56:11.189" v="1295" actId="20577"/>
        <pc:sldMkLst>
          <pc:docMk/>
          <pc:sldMk cId="2222119424" sldId="261"/>
        </pc:sldMkLst>
        <pc:spChg chg="mod">
          <ac:chgData name="Saad Muhammad" userId="04e0e4317a5647c0" providerId="LiveId" clId="{2E8AB9FF-CC0A-4B97-B7F6-6F6BAF48F811}" dt="2019-12-04T07:54:22.838" v="1138" actId="20577"/>
          <ac:spMkLst>
            <pc:docMk/>
            <pc:sldMk cId="2222119424" sldId="261"/>
            <ac:spMk id="2" creationId="{88C5906C-3D68-47E6-A1E8-E78AD0E45BED}"/>
          </ac:spMkLst>
        </pc:spChg>
        <pc:spChg chg="mod">
          <ac:chgData name="Saad Muhammad" userId="04e0e4317a5647c0" providerId="LiveId" clId="{2E8AB9FF-CC0A-4B97-B7F6-6F6BAF48F811}" dt="2019-12-04T07:56:11.189" v="1295" actId="20577"/>
          <ac:spMkLst>
            <pc:docMk/>
            <pc:sldMk cId="2222119424" sldId="261"/>
            <ac:spMk id="3" creationId="{EC8BF11D-BD9F-47F5-863B-F66138E19654}"/>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2243D-C581-4C76-88AB-ECA6E4163CDC}"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3D7556-9279-4FF8-847B-9B4C94C285FD}" type="slidenum">
              <a:rPr lang="en-US" smtClean="0"/>
              <a:t>‹#›</a:t>
            </a:fld>
            <a:endParaRPr lang="en-US"/>
          </a:p>
        </p:txBody>
      </p:sp>
    </p:spTree>
    <p:extLst>
      <p:ext uri="{BB962C8B-B14F-4D97-AF65-F5344CB8AC3E}">
        <p14:creationId xmlns:p14="http://schemas.microsoft.com/office/powerpoint/2010/main" val="282872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2243D-C581-4C76-88AB-ECA6E4163CDC}"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333660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2243D-C581-4C76-88AB-ECA6E4163CDC}"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164372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2243D-C581-4C76-88AB-ECA6E4163CDC}"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411206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DB2243D-C581-4C76-88AB-ECA6E4163CDC}" type="datetimeFigureOut">
              <a:rPr lang="en-US" smtClean="0"/>
              <a:t>12/4/2019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3D7556-9279-4FF8-847B-9B4C94C285FD}" type="slidenum">
              <a:rPr lang="en-US" smtClean="0"/>
              <a:t>‹#›</a:t>
            </a:fld>
            <a:endParaRPr lang="en-US"/>
          </a:p>
        </p:txBody>
      </p:sp>
    </p:spTree>
    <p:extLst>
      <p:ext uri="{BB962C8B-B14F-4D97-AF65-F5344CB8AC3E}">
        <p14:creationId xmlns:p14="http://schemas.microsoft.com/office/powerpoint/2010/main" val="300147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2243D-C581-4C76-88AB-ECA6E4163CDC}"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15503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2243D-C581-4C76-88AB-ECA6E4163CDC}"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207455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2243D-C581-4C76-88AB-ECA6E4163CDC}"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357552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2243D-C581-4C76-88AB-ECA6E4163CDC}"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308177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2243D-C581-4C76-88AB-ECA6E4163CDC}"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196552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B2243D-C581-4C76-88AB-ECA6E4163CDC}" type="datetimeFigureOut">
              <a:rPr lang="en-US" smtClean="0"/>
              <a:t>12/4/2019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3D7556-9279-4FF8-847B-9B4C94C285FD}" type="slidenum">
              <a:rPr lang="en-US" smtClean="0"/>
              <a:t>‹#›</a:t>
            </a:fld>
            <a:endParaRPr lang="en-US"/>
          </a:p>
        </p:txBody>
      </p:sp>
    </p:spTree>
    <p:extLst>
      <p:ext uri="{BB962C8B-B14F-4D97-AF65-F5344CB8AC3E}">
        <p14:creationId xmlns:p14="http://schemas.microsoft.com/office/powerpoint/2010/main" val="282521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DB2243D-C581-4C76-88AB-ECA6E4163CDC}" type="datetimeFigureOut">
              <a:rPr lang="en-US" smtClean="0"/>
              <a:t>12/4/2019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3D7556-9279-4FF8-847B-9B4C94C285FD}" type="slidenum">
              <a:rPr lang="en-US" smtClean="0"/>
              <a:t>‹#›</a:t>
            </a:fld>
            <a:endParaRPr lang="en-US"/>
          </a:p>
        </p:txBody>
      </p:sp>
    </p:spTree>
    <p:extLst>
      <p:ext uri="{BB962C8B-B14F-4D97-AF65-F5344CB8AC3E}">
        <p14:creationId xmlns:p14="http://schemas.microsoft.com/office/powerpoint/2010/main" val="214805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Neighbourhoods_of_Karach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7FA9-30FE-4355-9DCB-5C74D4BAA53B}"/>
              </a:ext>
            </a:extLst>
          </p:cNvPr>
          <p:cNvSpPr>
            <a:spLocks noGrp="1"/>
          </p:cNvSpPr>
          <p:nvPr>
            <p:ph type="ctrTitle"/>
          </p:nvPr>
        </p:nvSpPr>
        <p:spPr/>
        <p:txBody>
          <a:bodyPr/>
          <a:lstStyle/>
          <a:p>
            <a:r>
              <a:rPr lang="en-US" sz="7200" b="1" dirty="0"/>
              <a:t>IBM Capstone Project</a:t>
            </a:r>
            <a:br>
              <a:rPr lang="en-US" dirty="0"/>
            </a:br>
            <a:endParaRPr lang="en-US" dirty="0"/>
          </a:p>
        </p:txBody>
      </p:sp>
      <p:sp>
        <p:nvSpPr>
          <p:cNvPr id="3" name="Subtitle 2">
            <a:extLst>
              <a:ext uri="{FF2B5EF4-FFF2-40B4-BE49-F238E27FC236}">
                <a16:creationId xmlns:a16="http://schemas.microsoft.com/office/drawing/2014/main" id="{723FBB7F-F35D-4043-94F2-C32B35BDB327}"/>
              </a:ext>
            </a:extLst>
          </p:cNvPr>
          <p:cNvSpPr>
            <a:spLocks noGrp="1"/>
          </p:cNvSpPr>
          <p:nvPr>
            <p:ph type="subTitle" idx="1"/>
          </p:nvPr>
        </p:nvSpPr>
        <p:spPr/>
        <p:txBody>
          <a:bodyPr>
            <a:normAutofit fontScale="77500" lnSpcReduction="20000"/>
          </a:bodyPr>
          <a:lstStyle/>
          <a:p>
            <a:r>
              <a:rPr lang="en-US" dirty="0"/>
              <a:t>Business Consultancy for Property Developers to Open a Shopping Mall</a:t>
            </a:r>
          </a:p>
          <a:p>
            <a:r>
              <a:rPr lang="en-US" dirty="0"/>
              <a:t>By</a:t>
            </a:r>
          </a:p>
          <a:p>
            <a:r>
              <a:rPr lang="en-US" dirty="0"/>
              <a:t>Saad Muhammad</a:t>
            </a:r>
          </a:p>
          <a:p>
            <a:endParaRPr lang="en-US" dirty="0"/>
          </a:p>
        </p:txBody>
      </p:sp>
    </p:spTree>
    <p:extLst>
      <p:ext uri="{BB962C8B-B14F-4D97-AF65-F5344CB8AC3E}">
        <p14:creationId xmlns:p14="http://schemas.microsoft.com/office/powerpoint/2010/main" val="236956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72C3-D91D-4794-9A20-9FFCB92C8E9A}"/>
              </a:ext>
            </a:extLst>
          </p:cNvPr>
          <p:cNvSpPr>
            <a:spLocks noGrp="1"/>
          </p:cNvSpPr>
          <p:nvPr>
            <p:ph type="title"/>
          </p:nvPr>
        </p:nvSpPr>
        <p:spPr/>
        <p:txBody>
          <a:bodyPr/>
          <a:lstStyle/>
          <a:p>
            <a:r>
              <a:rPr lang="en-US" b="1" dirty="0"/>
              <a:t>Business Problem &amp; Audience</a:t>
            </a:r>
            <a:endParaRPr lang="en-US" dirty="0"/>
          </a:p>
        </p:txBody>
      </p:sp>
      <p:sp>
        <p:nvSpPr>
          <p:cNvPr id="3" name="Content Placeholder 2">
            <a:extLst>
              <a:ext uri="{FF2B5EF4-FFF2-40B4-BE49-F238E27FC236}">
                <a16:creationId xmlns:a16="http://schemas.microsoft.com/office/drawing/2014/main" id="{B8B3BB24-8367-45EE-8D1B-5A1FCE994BC7}"/>
              </a:ext>
            </a:extLst>
          </p:cNvPr>
          <p:cNvSpPr>
            <a:spLocks noGrp="1"/>
          </p:cNvSpPr>
          <p:nvPr>
            <p:ph idx="1"/>
          </p:nvPr>
        </p:nvSpPr>
        <p:spPr/>
        <p:txBody>
          <a:bodyPr/>
          <a:lstStyle/>
          <a:p>
            <a:r>
              <a:rPr lang="en-US" dirty="0"/>
              <a:t>Opening a shopping mall requires huge amount of financial resources as well as time. To make a shopping mall a success, the choice of its location can play a vital role. </a:t>
            </a:r>
          </a:p>
          <a:p>
            <a:r>
              <a:rPr lang="en-US" dirty="0"/>
              <a:t>Use data science to address the problem of deciding the best location in the city of Karachi to open a Shopping Mall</a:t>
            </a:r>
          </a:p>
          <a:p>
            <a:r>
              <a:rPr lang="en-US" dirty="0"/>
              <a:t>The audience of this project will be the property developers who are interested in opening a shopping mall in Karachi</a:t>
            </a:r>
          </a:p>
          <a:p>
            <a:pPr marL="0" indent="0">
              <a:buNone/>
            </a:pPr>
            <a:endParaRPr lang="en-US" dirty="0"/>
          </a:p>
        </p:txBody>
      </p:sp>
    </p:spTree>
    <p:extLst>
      <p:ext uri="{BB962C8B-B14F-4D97-AF65-F5344CB8AC3E}">
        <p14:creationId xmlns:p14="http://schemas.microsoft.com/office/powerpoint/2010/main" val="126559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FA55-1BA0-4954-83CA-923E782FE93F}"/>
              </a:ext>
            </a:extLst>
          </p:cNvPr>
          <p:cNvSpPr>
            <a:spLocks noGrp="1"/>
          </p:cNvSpPr>
          <p:nvPr>
            <p:ph type="title"/>
          </p:nvPr>
        </p:nvSpPr>
        <p:spPr/>
        <p:txBody>
          <a:bodyPr/>
          <a:lstStyle/>
          <a:p>
            <a:r>
              <a:rPr lang="en-US" b="1" dirty="0"/>
              <a:t>Data Required &amp; Source</a:t>
            </a:r>
            <a:endParaRPr lang="en-US" dirty="0"/>
          </a:p>
        </p:txBody>
      </p:sp>
      <p:sp>
        <p:nvSpPr>
          <p:cNvPr id="3" name="Content Placeholder 2">
            <a:extLst>
              <a:ext uri="{FF2B5EF4-FFF2-40B4-BE49-F238E27FC236}">
                <a16:creationId xmlns:a16="http://schemas.microsoft.com/office/drawing/2014/main" id="{3F45449C-762F-47DA-9F41-9E580F2949B4}"/>
              </a:ext>
            </a:extLst>
          </p:cNvPr>
          <p:cNvSpPr>
            <a:spLocks noGrp="1"/>
          </p:cNvSpPr>
          <p:nvPr>
            <p:ph idx="1"/>
          </p:nvPr>
        </p:nvSpPr>
        <p:spPr/>
        <p:txBody>
          <a:bodyPr/>
          <a:lstStyle/>
          <a:p>
            <a:pPr lvl="0"/>
            <a:r>
              <a:rPr lang="en-US" dirty="0"/>
              <a:t>List of all the neighborhoods in Karachi</a:t>
            </a:r>
          </a:p>
          <a:p>
            <a:pPr lvl="0"/>
            <a:r>
              <a:rPr lang="en-US" dirty="0"/>
              <a:t>Geocoordinates of against all the neighborhoods</a:t>
            </a:r>
          </a:p>
          <a:p>
            <a:pPr lvl="0"/>
            <a:r>
              <a:rPr lang="en-US" dirty="0"/>
              <a:t>And finally the venues in the neighborhoods</a:t>
            </a:r>
          </a:p>
          <a:p>
            <a:pPr lvl="0"/>
            <a:endParaRPr lang="en-US" dirty="0"/>
          </a:p>
          <a:p>
            <a:pPr lvl="0"/>
            <a:r>
              <a:rPr lang="en-US" dirty="0"/>
              <a:t>Source: </a:t>
            </a:r>
            <a:r>
              <a:rPr lang="en-US" u="sng" dirty="0">
                <a:hlinkClick r:id="rId2"/>
              </a:rPr>
              <a:t>https://en.wikipedia.org/wiki/Category:Neighbourhoods_of_Karachi</a:t>
            </a:r>
            <a:endParaRPr lang="en-US" dirty="0"/>
          </a:p>
          <a:p>
            <a:endParaRPr lang="en-US" dirty="0"/>
          </a:p>
        </p:txBody>
      </p:sp>
    </p:spTree>
    <p:extLst>
      <p:ext uri="{BB962C8B-B14F-4D97-AF65-F5344CB8AC3E}">
        <p14:creationId xmlns:p14="http://schemas.microsoft.com/office/powerpoint/2010/main" val="175496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E356-752E-4A1B-A736-C300C87DF7C1}"/>
              </a:ext>
            </a:extLst>
          </p:cNvPr>
          <p:cNvSpPr>
            <a:spLocks noGrp="1"/>
          </p:cNvSpPr>
          <p:nvPr>
            <p:ph type="title"/>
          </p:nvPr>
        </p:nvSpPr>
        <p:spPr/>
        <p:txBody>
          <a:bodyPr/>
          <a:lstStyle/>
          <a:p>
            <a:r>
              <a:rPr lang="en-US" dirty="0" err="1"/>
              <a:t>Methodolgy</a:t>
            </a:r>
            <a:endParaRPr lang="en-US" dirty="0"/>
          </a:p>
        </p:txBody>
      </p:sp>
      <p:sp>
        <p:nvSpPr>
          <p:cNvPr id="3" name="Content Placeholder 2">
            <a:extLst>
              <a:ext uri="{FF2B5EF4-FFF2-40B4-BE49-F238E27FC236}">
                <a16:creationId xmlns:a16="http://schemas.microsoft.com/office/drawing/2014/main" id="{18C5D4F1-FD8D-4792-BD33-3E785F9EC0A7}"/>
              </a:ext>
            </a:extLst>
          </p:cNvPr>
          <p:cNvSpPr>
            <a:spLocks noGrp="1"/>
          </p:cNvSpPr>
          <p:nvPr>
            <p:ph idx="1"/>
          </p:nvPr>
        </p:nvSpPr>
        <p:spPr/>
        <p:txBody>
          <a:bodyPr/>
          <a:lstStyle/>
          <a:p>
            <a:r>
              <a:rPr lang="en-US" dirty="0"/>
              <a:t>Data collection</a:t>
            </a:r>
          </a:p>
          <a:p>
            <a:r>
              <a:rPr lang="en-US" dirty="0"/>
              <a:t>Data cleaning</a:t>
            </a:r>
          </a:p>
          <a:p>
            <a:r>
              <a:rPr lang="en-US" dirty="0"/>
              <a:t>Retrieve and plot geocoordinates  against neighborhoods</a:t>
            </a:r>
          </a:p>
          <a:p>
            <a:r>
              <a:rPr lang="en-US" dirty="0"/>
              <a:t>Use </a:t>
            </a:r>
            <a:r>
              <a:rPr lang="en-US" dirty="0" err="1"/>
              <a:t>FourSqaure</a:t>
            </a:r>
            <a:r>
              <a:rPr lang="en-US" dirty="0"/>
              <a:t> to get the list of venues against </a:t>
            </a:r>
            <a:r>
              <a:rPr lang="en-US" dirty="0" err="1"/>
              <a:t>neighbourhoods</a:t>
            </a:r>
            <a:r>
              <a:rPr lang="en-US" dirty="0"/>
              <a:t> </a:t>
            </a:r>
          </a:p>
          <a:p>
            <a:r>
              <a:rPr lang="en-US" dirty="0"/>
              <a:t>Filter venues to select shopping malls in Karachi</a:t>
            </a:r>
          </a:p>
          <a:p>
            <a:r>
              <a:rPr lang="en-US" dirty="0"/>
              <a:t>Use K-Means to cluster the shopping malls</a:t>
            </a:r>
          </a:p>
          <a:p>
            <a:r>
              <a:rPr lang="en-US" dirty="0"/>
              <a:t>Visualize and cluster using Folium</a:t>
            </a:r>
          </a:p>
          <a:p>
            <a:r>
              <a:rPr lang="en-US" dirty="0"/>
              <a:t>Make recommendations</a:t>
            </a:r>
          </a:p>
        </p:txBody>
      </p:sp>
    </p:spTree>
    <p:extLst>
      <p:ext uri="{BB962C8B-B14F-4D97-AF65-F5344CB8AC3E}">
        <p14:creationId xmlns:p14="http://schemas.microsoft.com/office/powerpoint/2010/main" val="188540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A9CC-5D38-457C-9457-82CDB59F99AD}"/>
              </a:ext>
            </a:extLst>
          </p:cNvPr>
          <p:cNvSpPr>
            <a:spLocks noGrp="1"/>
          </p:cNvSpPr>
          <p:nvPr>
            <p:ph type="title"/>
          </p:nvPr>
        </p:nvSpPr>
        <p:spPr/>
        <p:txBody>
          <a:bodyPr/>
          <a:lstStyle/>
          <a:p>
            <a:r>
              <a:rPr lang="en-US" dirty="0"/>
              <a:t>results</a:t>
            </a:r>
          </a:p>
        </p:txBody>
      </p:sp>
      <p:graphicFrame>
        <p:nvGraphicFramePr>
          <p:cNvPr id="8" name="Table 8">
            <a:extLst>
              <a:ext uri="{FF2B5EF4-FFF2-40B4-BE49-F238E27FC236}">
                <a16:creationId xmlns:a16="http://schemas.microsoft.com/office/drawing/2014/main" id="{A875E75C-E37F-4025-B871-9A7B73C026A8}"/>
              </a:ext>
            </a:extLst>
          </p:cNvPr>
          <p:cNvGraphicFramePr>
            <a:graphicFrameLocks noGrp="1"/>
          </p:cNvGraphicFramePr>
          <p:nvPr>
            <p:ph idx="1"/>
            <p:extLst>
              <p:ext uri="{D42A27DB-BD31-4B8C-83A1-F6EECF244321}">
                <p14:modId xmlns:p14="http://schemas.microsoft.com/office/powerpoint/2010/main" val="1075636237"/>
              </p:ext>
            </p:extLst>
          </p:nvPr>
        </p:nvGraphicFramePr>
        <p:xfrm>
          <a:off x="1069975" y="2120900"/>
          <a:ext cx="4378325" cy="4584700"/>
        </p:xfrm>
        <a:graphic>
          <a:graphicData uri="http://schemas.openxmlformats.org/drawingml/2006/table">
            <a:tbl>
              <a:tblPr firstRow="1" bandRow="1">
                <a:tableStyleId>{2D5ABB26-0587-4C30-8999-92F81FD0307C}</a:tableStyleId>
              </a:tblPr>
              <a:tblGrid>
                <a:gridCol w="4378325">
                  <a:extLst>
                    <a:ext uri="{9D8B030D-6E8A-4147-A177-3AD203B41FA5}">
                      <a16:colId xmlns:a16="http://schemas.microsoft.com/office/drawing/2014/main" val="525470593"/>
                    </a:ext>
                  </a:extLst>
                </a:gridCol>
              </a:tblGrid>
              <a:tr h="4584700">
                <a:tc>
                  <a:txBody>
                    <a:bodyPr/>
                    <a:lstStyle/>
                    <a:p>
                      <a:r>
                        <a:rPr lang="en-US" dirty="0"/>
                        <a:t>We have used K-Means to cluster the shopping malls in the city</a:t>
                      </a:r>
                    </a:p>
                    <a:p>
                      <a:endParaRPr lang="en-US" dirty="0"/>
                    </a:p>
                    <a:p>
                      <a:r>
                        <a:rPr lang="en-US" b="1" dirty="0"/>
                        <a:t>Cluster 0:</a:t>
                      </a:r>
                      <a:r>
                        <a:rPr lang="en-US" dirty="0"/>
                        <a:t> Neighborhoods with no shopping malls and is represented with red circles on the map</a:t>
                      </a:r>
                    </a:p>
                    <a:p>
                      <a:r>
                        <a:rPr lang="en-US" b="1" dirty="0"/>
                        <a:t>Cluster 1:</a:t>
                      </a:r>
                      <a:r>
                        <a:rPr lang="en-US" dirty="0"/>
                        <a:t> Neighborhoods with high concentration of shopping malls and is represented with purple circles on the map</a:t>
                      </a:r>
                    </a:p>
                    <a:p>
                      <a:r>
                        <a:rPr lang="en-US" b="1" dirty="0"/>
                        <a:t>Cluster 2: </a:t>
                      </a:r>
                      <a:r>
                        <a:rPr lang="en-US" dirty="0"/>
                        <a:t>Neighborhoods with low concentration of shopping malls and is represented with mint circles on the map</a:t>
                      </a:r>
                    </a:p>
                    <a:p>
                      <a:endParaRPr lang="en-US" dirty="0"/>
                    </a:p>
                  </a:txBody>
                  <a:tcPr/>
                </a:tc>
                <a:extLst>
                  <a:ext uri="{0D108BD9-81ED-4DB2-BD59-A6C34878D82A}">
                    <a16:rowId xmlns:a16="http://schemas.microsoft.com/office/drawing/2014/main" val="2139151549"/>
                  </a:ext>
                </a:extLst>
              </a:tr>
            </a:tbl>
          </a:graphicData>
        </a:graphic>
      </p:graphicFrame>
      <p:pic>
        <p:nvPicPr>
          <p:cNvPr id="14" name="Picture 13">
            <a:extLst>
              <a:ext uri="{FF2B5EF4-FFF2-40B4-BE49-F238E27FC236}">
                <a16:creationId xmlns:a16="http://schemas.microsoft.com/office/drawing/2014/main" id="{EF039038-6590-47D6-9893-1528F8606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09800"/>
            <a:ext cx="5026025" cy="4163568"/>
          </a:xfrm>
          <a:prstGeom prst="rect">
            <a:avLst/>
          </a:prstGeom>
        </p:spPr>
      </p:pic>
    </p:spTree>
    <p:extLst>
      <p:ext uri="{BB962C8B-B14F-4D97-AF65-F5344CB8AC3E}">
        <p14:creationId xmlns:p14="http://schemas.microsoft.com/office/powerpoint/2010/main" val="278653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906C-3D68-47E6-A1E8-E78AD0E45BED}"/>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EC8BF11D-BD9F-47F5-863B-F66138E19654}"/>
              </a:ext>
            </a:extLst>
          </p:cNvPr>
          <p:cNvSpPr>
            <a:spLocks noGrp="1"/>
          </p:cNvSpPr>
          <p:nvPr>
            <p:ph idx="1"/>
          </p:nvPr>
        </p:nvSpPr>
        <p:spPr/>
        <p:txBody>
          <a:bodyPr/>
          <a:lstStyle/>
          <a:p>
            <a:r>
              <a:rPr lang="en-US" dirty="0"/>
              <a:t>There is little information available on cluster0 about the wealth profile of the neighborhoods, there may be slums and low income neighborhoods in this cluster and therefore not recommended for opening a shopping mall. </a:t>
            </a:r>
          </a:p>
          <a:p>
            <a:r>
              <a:rPr lang="en-US" dirty="0"/>
              <a:t>Cluster 1 is composed of middle to high income neighborhoods, considering these neighborhoods may be a little risky but it would surely be rewarding at the same time because of greater foot fall and awareness in the neighborhood and is recommended for risk taking developers</a:t>
            </a:r>
          </a:p>
          <a:p>
            <a:r>
              <a:rPr lang="en-US" dirty="0"/>
              <a:t>Cluster2 and its surrounding neighborhoods would be a good choice to open shopping malls and is recommended for risk </a:t>
            </a:r>
            <a:r>
              <a:rPr lang="en-US"/>
              <a:t>averse developers</a:t>
            </a:r>
            <a:endParaRPr lang="en-US" dirty="0"/>
          </a:p>
          <a:p>
            <a:endParaRPr lang="en-US" dirty="0"/>
          </a:p>
        </p:txBody>
      </p:sp>
    </p:spTree>
    <p:extLst>
      <p:ext uri="{BB962C8B-B14F-4D97-AF65-F5344CB8AC3E}">
        <p14:creationId xmlns:p14="http://schemas.microsoft.com/office/powerpoint/2010/main" val="2222119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16</TotalTime>
  <Words>355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Rockwell</vt:lpstr>
      <vt:lpstr>Rockwell Condensed</vt:lpstr>
      <vt:lpstr>Wingdings</vt:lpstr>
      <vt:lpstr>Wood Type</vt:lpstr>
      <vt:lpstr>IBM Capstone Project </vt:lpstr>
      <vt:lpstr>Business Problem &amp; Audience</vt:lpstr>
      <vt:lpstr>Data Required &amp; Source</vt:lpstr>
      <vt:lpstr>Methodolgy</vt:lpstr>
      <vt:lpstr>results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Muhammad</dc:creator>
  <cp:lastModifiedBy>Saad Muhammad</cp:lastModifiedBy>
  <cp:revision>2</cp:revision>
  <dcterms:created xsi:type="dcterms:W3CDTF">2019-12-04T07:40:06Z</dcterms:created>
  <dcterms:modified xsi:type="dcterms:W3CDTF">2019-12-04T07:56:16Z</dcterms:modified>
</cp:coreProperties>
</file>