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4"/>
  </p:notesMasterIdLst>
  <p:handoutMasterIdLst>
    <p:handoutMasterId r:id="rId25"/>
  </p:handoutMasterIdLst>
  <p:sldIdLst>
    <p:sldId id="256" r:id="rId3"/>
    <p:sldId id="265" r:id="rId4"/>
    <p:sldId id="257" r:id="rId5"/>
    <p:sldId id="267" r:id="rId6"/>
    <p:sldId id="258" r:id="rId7"/>
    <p:sldId id="268" r:id="rId8"/>
    <p:sldId id="269" r:id="rId9"/>
    <p:sldId id="270" r:id="rId10"/>
    <p:sldId id="272" r:id="rId11"/>
    <p:sldId id="263" r:id="rId12"/>
    <p:sldId id="273" r:id="rId13"/>
    <p:sldId id="274" r:id="rId14"/>
    <p:sldId id="275" r:id="rId15"/>
    <p:sldId id="261" r:id="rId16"/>
    <p:sldId id="276" r:id="rId17"/>
    <p:sldId id="277" r:id="rId18"/>
    <p:sldId id="278" r:id="rId19"/>
    <p:sldId id="260" r:id="rId20"/>
    <p:sldId id="262" r:id="rId21"/>
    <p:sldId id="271" r:id="rId22"/>
    <p:sldId id="264"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FB9D79-BC6B-4C18-A42C-3D22BB09CD78}">
          <p14:sldIdLst>
            <p14:sldId id="256"/>
            <p14:sldId id="265"/>
            <p14:sldId id="257"/>
            <p14:sldId id="267"/>
            <p14:sldId id="258"/>
            <p14:sldId id="268"/>
            <p14:sldId id="269"/>
            <p14:sldId id="270"/>
            <p14:sldId id="272"/>
            <p14:sldId id="263"/>
            <p14:sldId id="273"/>
            <p14:sldId id="274"/>
            <p14:sldId id="275"/>
            <p14:sldId id="261"/>
            <p14:sldId id="276"/>
            <p14:sldId id="277"/>
            <p14:sldId id="278"/>
            <p14:sldId id="260"/>
            <p14:sldId id="262"/>
            <p14:sldId id="271"/>
            <p14:sldId id="264"/>
          </p14:sldIdLst>
        </p14:section>
      </p14:sectionLst>
    </p:ex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6163" autoAdjust="0"/>
  </p:normalViewPr>
  <p:slideViewPr>
    <p:cSldViewPr>
      <p:cViewPr varScale="1">
        <p:scale>
          <a:sx n="68" d="100"/>
          <a:sy n="68" d="100"/>
        </p:scale>
        <p:origin x="96" y="156"/>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First</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Test 1</c:v>
                </c:pt>
                <c:pt idx="1">
                  <c:v>Test 2</c:v>
                </c:pt>
                <c:pt idx="2">
                  <c:v>Test 3</c:v>
                </c:pt>
                <c:pt idx="3">
                  <c:v>Test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00D-42FF-8989-5476868C371C}"/>
            </c:ext>
          </c:extLst>
        </c:ser>
        <c:ser>
          <c:idx val="1"/>
          <c:order val="1"/>
          <c:tx>
            <c:strRef>
              <c:f>Sheet1!$C$1</c:f>
              <c:strCache>
                <c:ptCount val="1"/>
                <c:pt idx="0">
                  <c:v>Second</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Test 1</c:v>
                </c:pt>
                <c:pt idx="1">
                  <c:v>Test 2</c:v>
                </c:pt>
                <c:pt idx="2">
                  <c:v>Test 3</c:v>
                </c:pt>
                <c:pt idx="3">
                  <c:v>Test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00D-42FF-8989-5476868C371C}"/>
            </c:ext>
          </c:extLst>
        </c:ser>
        <c:ser>
          <c:idx val="2"/>
          <c:order val="2"/>
          <c:tx>
            <c:strRef>
              <c:f>Sheet1!$D$1</c:f>
              <c:strCache>
                <c:ptCount val="1"/>
                <c:pt idx="0">
                  <c:v>Third</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Test 1</c:v>
                </c:pt>
                <c:pt idx="1">
                  <c:v>Test 2</c:v>
                </c:pt>
                <c:pt idx="2">
                  <c:v>Test 3</c:v>
                </c:pt>
                <c:pt idx="3">
                  <c:v>Test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00D-42FF-8989-5476868C371C}"/>
            </c:ext>
          </c:extLst>
        </c:ser>
        <c:dLbls>
          <c:dLblPos val="inEnd"/>
          <c:showLegendKey val="0"/>
          <c:showVal val="1"/>
          <c:showCatName val="0"/>
          <c:showSerName val="0"/>
          <c:showPercent val="0"/>
          <c:showBubbleSize val="0"/>
        </c:dLbls>
        <c:gapWidth val="65"/>
        <c:axId val="503478760"/>
        <c:axId val="503476016"/>
      </c:barChart>
      <c:catAx>
        <c:axId val="50347876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503476016"/>
        <c:crosses val="autoZero"/>
        <c:auto val="1"/>
        <c:lblAlgn val="ctr"/>
        <c:lblOffset val="100"/>
        <c:noMultiLvlLbl val="0"/>
      </c:catAx>
      <c:valAx>
        <c:axId val="50347601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503478760"/>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11/22/2017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11/22/2017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6" name="line"/>
          <p:cNvGrpSpPr/>
          <p:nvPr/>
        </p:nvGrpSpPr>
        <p:grpSpPr bwMode="invGray">
          <a:xfrm>
            <a:off x="1584896" y="4724400"/>
            <a:ext cx="8631936" cy="64008"/>
            <a:chOff x="-4110038" y="2703513"/>
            <a:chExt cx="17394239" cy="160336"/>
          </a:xfrm>
          <a:solidFill>
            <a:schemeClr val="tx2"/>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Tree>
    <p:extLst>
      <p:ext uri="{BB962C8B-B14F-4D97-AF65-F5344CB8AC3E}">
        <p14:creationId xmlns:p14="http://schemas.microsoft.com/office/powerpoint/2010/main" val="278551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a:solidFill>
            <a:schemeClr val="tx2"/>
          </a:solidFill>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3416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a:solidFill>
            <a:schemeClr val="tx2"/>
          </a:solidFill>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Tree>
    <p:extLst>
      <p:ext uri="{BB962C8B-B14F-4D97-AF65-F5344CB8AC3E}">
        <p14:creationId xmlns:p14="http://schemas.microsoft.com/office/powerpoint/2010/main" val="135855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a:solidFill>
            <a:schemeClr val="tx2"/>
          </a:solidFill>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308576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tx2"/>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Tree>
    <p:extLst>
      <p:ext uri="{BB962C8B-B14F-4D97-AF65-F5344CB8AC3E}">
        <p14:creationId xmlns:p14="http://schemas.microsoft.com/office/powerpoint/2010/main" val="12456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a:solidFill>
            <a:schemeClr val="tx2"/>
          </a:solidFill>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5" name="Date Placeholder 4"/>
          <p:cNvSpPr>
            <a:spLocks noGrp="1"/>
          </p:cNvSpPr>
          <p:nvPr>
            <p:ph type="dt" sz="half" idx="10"/>
          </p:nvPr>
        </p:nvSpPr>
        <p:spPr/>
        <p:txBody>
          <a:bodyPr/>
          <a:lstStyle/>
          <a:p>
            <a:fld id="{9AFE8FB1-0A7A-443E-AAF7-31D4FA1AA312}" type="datetimeFigureOut">
              <a:rPr lang="en-US" smtClean="0"/>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29659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a:solidFill>
            <a:schemeClr val="tx2"/>
          </a:solidFill>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7" name="Date Placeholder 6"/>
          <p:cNvSpPr>
            <a:spLocks noGrp="1"/>
          </p:cNvSpPr>
          <p:nvPr>
            <p:ph type="dt" sz="half" idx="10"/>
          </p:nvPr>
        </p:nvSpPr>
        <p:spPr/>
        <p:txBody>
          <a:bodyPr/>
          <a:lstStyle/>
          <a:p>
            <a:fld id="{9AFE8FB1-0A7A-443E-AAF7-31D4FA1AA312}" type="datetimeFigureOut">
              <a:rPr lang="en-US" smtClean="0"/>
              <a:t>11/22/2017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Tree>
    <p:extLst>
      <p:ext uri="{BB962C8B-B14F-4D97-AF65-F5344CB8AC3E}">
        <p14:creationId xmlns:p14="http://schemas.microsoft.com/office/powerpoint/2010/main" val="230744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a:solidFill>
            <a:schemeClr val="tx2"/>
          </a:solidFill>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Date Placeholder 2"/>
          <p:cNvSpPr>
            <a:spLocks noGrp="1"/>
          </p:cNvSpPr>
          <p:nvPr>
            <p:ph type="dt" sz="half" idx="10"/>
          </p:nvPr>
        </p:nvSpPr>
        <p:spPr/>
        <p:txBody>
          <a:bodyPr/>
          <a:lstStyle/>
          <a:p>
            <a:fld id="{9AFE8FB1-0A7A-443E-AAF7-31D4FA1AA312}" type="datetimeFigureOut">
              <a:rPr lang="en-US" smtClean="0"/>
              <a:t>11/22/2017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9579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11/22/2017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5349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a:solidFill>
            <a:schemeClr val="tx2"/>
          </a:solidFill>
        </p:grpSpPr>
        <p:grpSp>
          <p:nvGrpSpPr>
            <p:cNvPr id="616" name="Group 615"/>
            <p:cNvGrpSpPr/>
            <p:nvPr/>
          </p:nvGrpSpPr>
          <p:grpSpPr bwMode="invGray">
            <a:xfrm>
              <a:off x="5414491" y="1630821"/>
              <a:ext cx="5294376" cy="4114800"/>
              <a:chOff x="3310555" y="716546"/>
              <a:chExt cx="5294376" cy="4114800"/>
            </a:xfrm>
            <a:grpFill/>
          </p:grpSpPr>
          <p:grpSp>
            <p:nvGrpSpPr>
              <p:cNvPr id="768" name="Group 767"/>
              <p:cNvGrpSpPr/>
              <p:nvPr/>
            </p:nvGrpSpPr>
            <p:grpSpPr bwMode="invGray">
              <a:xfrm flipH="1">
                <a:off x="3310555" y="737968"/>
                <a:ext cx="5294376" cy="54864"/>
                <a:chOff x="1522413" y="1514475"/>
                <a:chExt cx="10569575" cy="64008"/>
              </a:xfrm>
              <a:grp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grp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a:grpFill/>
          </p:grpSpPr>
          <p:grpSp>
            <p:nvGrpSpPr>
              <p:cNvPr id="618" name="Group 617"/>
              <p:cNvGrpSpPr/>
              <p:nvPr/>
            </p:nvGrpSpPr>
            <p:grpSpPr bwMode="invGray">
              <a:xfrm flipH="1">
                <a:off x="3310555" y="737968"/>
                <a:ext cx="5294376" cy="54864"/>
                <a:chOff x="1522413" y="1514475"/>
                <a:chExt cx="10569575" cy="64008"/>
              </a:xfrm>
              <a:grp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grp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125766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a:solidFill>
            <a:schemeClr val="tx2"/>
          </a:solidFill>
        </p:grpSpPr>
        <p:grpSp>
          <p:nvGrpSpPr>
            <p:cNvPr id="615" name="Group 614"/>
            <p:cNvGrpSpPr/>
            <p:nvPr/>
          </p:nvGrpSpPr>
          <p:grpSpPr bwMode="invGray">
            <a:xfrm>
              <a:off x="5414491" y="1630821"/>
              <a:ext cx="5294376" cy="4114800"/>
              <a:chOff x="3310555" y="716546"/>
              <a:chExt cx="5294376" cy="4114800"/>
            </a:xfrm>
            <a:grpFill/>
          </p:grpSpPr>
          <p:grpSp>
            <p:nvGrpSpPr>
              <p:cNvPr id="767" name="Group 766"/>
              <p:cNvGrpSpPr/>
              <p:nvPr/>
            </p:nvGrpSpPr>
            <p:grpSpPr bwMode="invGray">
              <a:xfrm flipH="1">
                <a:off x="3310555" y="737968"/>
                <a:ext cx="5294376" cy="54864"/>
                <a:chOff x="1522413" y="1514475"/>
                <a:chExt cx="10569575" cy="64008"/>
              </a:xfrm>
              <a:grp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grp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a:grpFill/>
          </p:grpSpPr>
          <p:grpSp>
            <p:nvGrpSpPr>
              <p:cNvPr id="617" name="Group 616"/>
              <p:cNvGrpSpPr/>
              <p:nvPr/>
            </p:nvGrpSpPr>
            <p:grpSpPr bwMode="invGray">
              <a:xfrm flipH="1">
                <a:off x="3310555" y="737968"/>
                <a:ext cx="5294376" cy="54864"/>
                <a:chOff x="1522413" y="1514475"/>
                <a:chExt cx="10569575" cy="64008"/>
              </a:xfrm>
              <a:grp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grp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220549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bg1"/>
                </a:solidFill>
              </a:defRPr>
            </a:lvl1pPr>
          </a:lstStyle>
          <a:p>
            <a:fld id="{9AFE8FB1-0A7A-443E-AAF7-31D4FA1AA312}" type="datetimeFigureOut">
              <a:rPr lang="en-US" smtClean="0"/>
              <a:pPr/>
              <a:t>11/22/2017</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bg1"/>
                </a:solidFill>
              </a:defRPr>
            </a:lvl1pPr>
          </a:lstStyle>
          <a:p>
            <a:fld id="{25BA54BD-C84D-46CE-8B72-31BFB26ABA43}" type="slidenum">
              <a:rPr lang="en-US" smtClean="0"/>
              <a:pPr/>
              <a:t>‹#›</a:t>
            </a:fld>
            <a:endParaRPr lang="en-US"/>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Tree>
    <p:extLst>
      <p:ext uri="{BB962C8B-B14F-4D97-AF65-F5344CB8AC3E}">
        <p14:creationId xmlns:p14="http://schemas.microsoft.com/office/powerpoint/2010/main" val="29647144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904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7190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7pPr>
      <a:lvl8pPr marL="19476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8pPr>
      <a:lvl9pPr marL="21762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008812" y="231035"/>
            <a:ext cx="4571999" cy="757130"/>
          </a:xfrm>
          <a:prstGeom prst="rect">
            <a:avLst/>
          </a:prstGeom>
          <a:noFill/>
        </p:spPr>
        <p:txBody>
          <a:bodyPr wrap="square" rtlCol="0">
            <a:spAutoFit/>
          </a:bodyPr>
          <a:lstStyle/>
          <a:p>
            <a:pPr algn="r">
              <a:lnSpc>
                <a:spcPct val="90000"/>
              </a:lnSpc>
            </a:pPr>
            <a:r>
              <a:rPr lang="en-US" sz="2400" dirty="0" err="1">
                <a:solidFill>
                  <a:schemeClr val="bg1"/>
                </a:solidFill>
              </a:rPr>
              <a:t>Nitesh</a:t>
            </a:r>
            <a:r>
              <a:rPr lang="en-US" sz="2400" dirty="0">
                <a:solidFill>
                  <a:schemeClr val="bg1"/>
                </a:solidFill>
              </a:rPr>
              <a:t> </a:t>
            </a:r>
            <a:r>
              <a:rPr lang="en-US" sz="2400" dirty="0" err="1">
                <a:solidFill>
                  <a:schemeClr val="bg1"/>
                </a:solidFill>
              </a:rPr>
              <a:t>Khadka</a:t>
            </a:r>
            <a:endParaRPr lang="en-US" sz="2400" dirty="0">
              <a:solidFill>
                <a:schemeClr val="bg1"/>
              </a:solidFill>
            </a:endParaRPr>
          </a:p>
          <a:p>
            <a:pPr algn="r">
              <a:lnSpc>
                <a:spcPct val="90000"/>
              </a:lnSpc>
            </a:pPr>
            <a:r>
              <a:rPr lang="en-US" sz="2400" dirty="0">
                <a:solidFill>
                  <a:schemeClr val="bg1"/>
                </a:solidFill>
              </a:rPr>
              <a:t>2013331065</a:t>
            </a:r>
          </a:p>
        </p:txBody>
      </p:sp>
      <p:sp>
        <p:nvSpPr>
          <p:cNvPr id="7" name="TextBox 6"/>
          <p:cNvSpPr txBox="1"/>
          <p:nvPr/>
        </p:nvSpPr>
        <p:spPr>
          <a:xfrm>
            <a:off x="1522413" y="611436"/>
            <a:ext cx="4571999" cy="424732"/>
          </a:xfrm>
          <a:prstGeom prst="rect">
            <a:avLst/>
          </a:prstGeom>
          <a:noFill/>
        </p:spPr>
        <p:txBody>
          <a:bodyPr wrap="square" rtlCol="0">
            <a:spAutoFit/>
          </a:bodyPr>
          <a:lstStyle/>
          <a:p>
            <a:pPr>
              <a:lnSpc>
                <a:spcPct val="90000"/>
              </a:lnSpc>
            </a:pPr>
            <a:r>
              <a:rPr lang="en-US" sz="2400" dirty="0">
                <a:solidFill>
                  <a:schemeClr val="bg1"/>
                </a:solidFill>
              </a:rPr>
              <a:t>Nov 22, 2017</a:t>
            </a:r>
          </a:p>
        </p:txBody>
      </p:sp>
      <p:sp>
        <p:nvSpPr>
          <p:cNvPr id="5" name="Subtitle 4"/>
          <p:cNvSpPr>
            <a:spLocks noGrp="1"/>
          </p:cNvSpPr>
          <p:nvPr>
            <p:ph type="subTitle" idx="1"/>
          </p:nvPr>
        </p:nvSpPr>
        <p:spPr/>
        <p:txBody>
          <a:bodyPr>
            <a:normAutofit/>
          </a:bodyPr>
          <a:lstStyle/>
          <a:p>
            <a:endParaRPr lang="en-US" dirty="0"/>
          </a:p>
        </p:txBody>
      </p:sp>
      <p:sp>
        <p:nvSpPr>
          <p:cNvPr id="4" name="Title 3"/>
          <p:cNvSpPr>
            <a:spLocks noGrp="1"/>
          </p:cNvSpPr>
          <p:nvPr>
            <p:ph type="ctrTitle"/>
          </p:nvPr>
        </p:nvSpPr>
        <p:spPr/>
        <p:txBody>
          <a:bodyPr/>
          <a:lstStyle/>
          <a:p>
            <a:r>
              <a:rPr lang="en-US" sz="2800" b="1" dirty="0"/>
              <a:t>An Artificial Neural Networking Model for Predicting the T20</a:t>
            </a:r>
            <a:br>
              <a:rPr lang="en-US" sz="2800" b="1" dirty="0"/>
            </a:br>
            <a:r>
              <a:rPr lang="en-US" sz="2800" b="1" dirty="0"/>
              <a:t>International Cricket Match Result</a:t>
            </a:r>
            <a:r>
              <a:rPr lang="en-US" sz="2800" dirty="0"/>
              <a:t> </a:t>
            </a:r>
            <a:br>
              <a:rPr lang="en-US" dirty="0"/>
            </a:br>
            <a:endParaRPr lang="en-US" dirty="0"/>
          </a:p>
        </p:txBody>
      </p:sp>
      <p:sp>
        <p:nvSpPr>
          <p:cNvPr id="8" name="TextBox 7"/>
          <p:cNvSpPr txBox="1"/>
          <p:nvPr/>
        </p:nvSpPr>
        <p:spPr>
          <a:xfrm>
            <a:off x="7008812" y="1034332"/>
            <a:ext cx="4571999" cy="757130"/>
          </a:xfrm>
          <a:prstGeom prst="rect">
            <a:avLst/>
          </a:prstGeom>
          <a:noFill/>
        </p:spPr>
        <p:txBody>
          <a:bodyPr wrap="square" rtlCol="0">
            <a:spAutoFit/>
          </a:bodyPr>
          <a:lstStyle/>
          <a:p>
            <a:pPr algn="r">
              <a:lnSpc>
                <a:spcPct val="90000"/>
              </a:lnSpc>
            </a:pPr>
            <a:r>
              <a:rPr lang="en-US" sz="2400" dirty="0" err="1">
                <a:solidFill>
                  <a:schemeClr val="bg1"/>
                </a:solidFill>
              </a:rPr>
              <a:t>Shadman</a:t>
            </a:r>
            <a:r>
              <a:rPr lang="en-US" sz="2400" dirty="0">
                <a:solidFill>
                  <a:schemeClr val="bg1"/>
                </a:solidFill>
              </a:rPr>
              <a:t> Habib</a:t>
            </a:r>
          </a:p>
          <a:p>
            <a:pPr algn="r">
              <a:lnSpc>
                <a:spcPct val="90000"/>
              </a:lnSpc>
            </a:pPr>
            <a:r>
              <a:rPr lang="en-US" sz="2400" dirty="0">
                <a:solidFill>
                  <a:schemeClr val="bg1"/>
                </a:solidFill>
              </a:rPr>
              <a:t>2013331026</a:t>
            </a:r>
          </a:p>
        </p:txBody>
      </p:sp>
      <p:sp>
        <p:nvSpPr>
          <p:cNvPr id="9" name="TextBox 8"/>
          <p:cNvSpPr txBox="1"/>
          <p:nvPr/>
        </p:nvSpPr>
        <p:spPr>
          <a:xfrm>
            <a:off x="7694612" y="6516368"/>
            <a:ext cx="4572001" cy="341632"/>
          </a:xfrm>
          <a:prstGeom prst="rect">
            <a:avLst/>
          </a:prstGeom>
          <a:noFill/>
        </p:spPr>
        <p:txBody>
          <a:bodyPr wrap="square" rtlCol="0">
            <a:spAutoFit/>
          </a:bodyPr>
          <a:lstStyle/>
          <a:p>
            <a:pPr>
              <a:lnSpc>
                <a:spcPct val="90000"/>
              </a:lnSpc>
            </a:pPr>
            <a:r>
              <a:rPr lang="en-US" dirty="0"/>
              <a:t>978-1-4673-6792-9/15/$31.00©2015 IEEE</a:t>
            </a:r>
            <a:endParaRPr lang="en-US" dirty="0">
              <a:solidFill>
                <a:schemeClr val="bg1"/>
              </a:solidFill>
            </a:endParaRP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814" y="2514600"/>
            <a:ext cx="9144000" cy="838200"/>
          </a:xfrm>
        </p:spPr>
        <p:txBody>
          <a:bodyPr/>
          <a:lstStyle/>
          <a:p>
            <a:r>
              <a:rPr lang="en-US" dirty="0"/>
              <a:t>Linear Regression – classifier applied on one of the teams for predicting the first innings score</a:t>
            </a:r>
          </a:p>
        </p:txBody>
      </p:sp>
      <p:sp>
        <p:nvSpPr>
          <p:cNvPr id="2" name="Title 1"/>
          <p:cNvSpPr>
            <a:spLocks noGrp="1"/>
          </p:cNvSpPr>
          <p:nvPr>
            <p:ph type="title"/>
          </p:nvPr>
        </p:nvSpPr>
        <p:spPr>
          <a:xfrm>
            <a:off x="1640175" y="1752600"/>
            <a:ext cx="9143998" cy="639762"/>
          </a:xfrm>
        </p:spPr>
        <p:txBody>
          <a:bodyPr/>
          <a:lstStyle/>
          <a:p>
            <a:r>
              <a:rPr lang="en-US" dirty="0"/>
              <a:t>Implementation of Algorithm</a:t>
            </a:r>
          </a:p>
        </p:txBody>
      </p:sp>
      <p:sp>
        <p:nvSpPr>
          <p:cNvPr id="4" name="Title 1"/>
          <p:cNvSpPr txBox="1">
            <a:spLocks/>
          </p:cNvSpPr>
          <p:nvPr/>
        </p:nvSpPr>
        <p:spPr>
          <a:xfrm>
            <a:off x="1674814" y="427038"/>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dirty="0"/>
              <a:t>Result and Discussions</a:t>
            </a:r>
          </a:p>
        </p:txBody>
      </p:sp>
      <p:sp>
        <p:nvSpPr>
          <p:cNvPr id="5" name="Content Placeholder 2"/>
          <p:cNvSpPr txBox="1">
            <a:spLocks/>
          </p:cNvSpPr>
          <p:nvPr/>
        </p:nvSpPr>
        <p:spPr>
          <a:xfrm>
            <a:off x="1640173" y="4249610"/>
            <a:ext cx="9144000" cy="2022231"/>
          </a:xfrm>
          <a:prstGeom prst="rect">
            <a:avLst/>
          </a:prstGeom>
        </p:spPr>
        <p:txBody>
          <a:bodyPr vert="horz" lIns="91440" tIns="45720" rIns="91440" bIns="45720" rtlCol="0">
            <a:normAutofit fontScale="92500" lnSpcReduction="10000"/>
          </a:bodyPr>
          <a:lst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48640"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7772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058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344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630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6pPr>
            <a:lvl7pPr marL="16916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7pPr>
            <a:lvl8pPr marL="19202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8pPr>
            <a:lvl9pPr marL="21488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9pPr>
          </a:lstStyle>
          <a:p>
            <a:r>
              <a:rPr lang="en-US" dirty="0"/>
              <a:t>Projected Score Performance - the first innings projected score has been compared which is given by Linear Regression (LR) classifier with the projected score given by the Current Run Rate (CRR), and then,</a:t>
            </a:r>
          </a:p>
          <a:p>
            <a:r>
              <a:rPr lang="en-US" dirty="0"/>
              <a:t>the Error by Linear Regression (Error LR) and Error by Current Run Rate (Error CRR) have been calculated </a:t>
            </a:r>
          </a:p>
        </p:txBody>
      </p:sp>
      <p:sp>
        <p:nvSpPr>
          <p:cNvPr id="6" name="Content Placeholder 2"/>
          <p:cNvSpPr txBox="1">
            <a:spLocks/>
          </p:cNvSpPr>
          <p:nvPr/>
        </p:nvSpPr>
        <p:spPr>
          <a:xfrm>
            <a:off x="1674814" y="3382105"/>
            <a:ext cx="9144000" cy="838200"/>
          </a:xfrm>
          <a:prstGeom prst="rect">
            <a:avLst/>
          </a:prstGeom>
        </p:spPr>
        <p:txBody>
          <a:bodyPr vert="horz" lIns="91440" tIns="45720" rIns="91440" bIns="45720" rtlCol="0">
            <a:normAutofit fontScale="92500"/>
          </a:bodyPr>
          <a:lst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48640"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7772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058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344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630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6pPr>
            <a:lvl7pPr marL="16916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7pPr>
            <a:lvl8pPr marL="19202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8pPr>
            <a:lvl9pPr marL="21488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9pPr>
          </a:lstStyle>
          <a:p>
            <a:r>
              <a:rPr lang="en-US" dirty="0"/>
              <a:t>Naïve Bayes – classifier applied on a particular team in particular venue to find the winning percentage or probability. </a:t>
            </a:r>
          </a:p>
        </p:txBody>
      </p:sp>
    </p:spTree>
    <p:extLst>
      <p:ext uri="{BB962C8B-B14F-4D97-AF65-F5344CB8AC3E}">
        <p14:creationId xmlns:p14="http://schemas.microsoft.com/office/powerpoint/2010/main" val="272455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2414" y="2514600"/>
                <a:ext cx="9144000" cy="3657600"/>
              </a:xfrm>
            </p:spPr>
            <p:txBody>
              <a:bodyPr/>
              <a:lstStyle/>
              <a:p>
                <a:r>
                  <a:rPr lang="en-US" dirty="0"/>
                  <a:t>Using the above mentioned general linear regression equation we get the following equation to suit our modal:</a:t>
                </a:r>
              </a:p>
              <a:p>
                <a:pPr marL="0" indent="0">
                  <a:buNone/>
                </a:pP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𝒔𝒄𝒐𝒓𝒆</m:t>
                      </m:r>
                      <m:r>
                        <a:rPr lang="en-US" sz="2000" b="1" i="1" smtClean="0">
                          <a:latin typeface="Cambria Math" panose="02040503050406030204" pitchFamily="18" charset="0"/>
                        </a:rPr>
                        <m:t>=</m:t>
                      </m:r>
                      <m:r>
                        <m:rPr>
                          <m:nor/>
                        </m:rPr>
                        <a:rPr lang="en-US" sz="2000" b="1" i="1" dirty="0"/>
                        <m:t>0.6608</m:t>
                      </m:r>
                      <m:r>
                        <m:rPr>
                          <m:nor/>
                        </m:rPr>
                        <a:rPr lang="en-US" sz="2000" b="1" i="1" dirty="0" smtClean="0"/>
                        <m:t> </m:t>
                      </m:r>
                      <m:r>
                        <m:rPr>
                          <m:nor/>
                        </m:rPr>
                        <a:rPr lang="en-US" sz="2000" b="1" i="1" dirty="0"/>
                        <m:t>∗</m:t>
                      </m:r>
                      <m:r>
                        <m:rPr>
                          <m:nor/>
                        </m:rPr>
                        <a:rPr lang="en-US" sz="2000" b="1" i="1" dirty="0" smtClean="0"/>
                        <m:t> </m:t>
                      </m:r>
                      <m:r>
                        <m:rPr>
                          <m:nor/>
                        </m:rPr>
                        <a:rPr lang="en-US" sz="2000" b="1" i="1" dirty="0"/>
                        <m:t>current</m:t>
                      </m:r>
                      <m:r>
                        <m:rPr>
                          <m:nor/>
                        </m:rPr>
                        <a:rPr lang="en-US" sz="2000" b="1" i="1" dirty="0"/>
                        <m:t>_</m:t>
                      </m:r>
                      <m:r>
                        <m:rPr>
                          <m:nor/>
                        </m:rPr>
                        <a:rPr lang="en-US" sz="2000" b="1" i="1" dirty="0"/>
                        <m:t>score</m:t>
                      </m:r>
                      <m:r>
                        <m:rPr>
                          <m:nor/>
                        </m:rPr>
                        <a:rPr lang="en-US" sz="2000" b="1" i="1" dirty="0"/>
                        <m:t> – 23.7432 ∗ 					</m:t>
                      </m:r>
                      <m:r>
                        <m:rPr>
                          <m:nor/>
                        </m:rPr>
                        <a:rPr lang="en-US" sz="2000" b="1" i="1" dirty="0"/>
                        <m:t>wickets</m:t>
                      </m:r>
                      <m:r>
                        <m:rPr>
                          <m:nor/>
                        </m:rPr>
                        <a:rPr lang="en-US" sz="2000" b="1" i="1" dirty="0"/>
                        <m:t>_</m:t>
                      </m:r>
                      <m:r>
                        <m:rPr>
                          <m:nor/>
                        </m:rPr>
                        <a:rPr lang="en-US" sz="2000" b="1" i="1" dirty="0"/>
                        <m:t>fallen</m:t>
                      </m:r>
                      <m:r>
                        <m:rPr>
                          <m:nor/>
                        </m:rPr>
                        <a:rPr lang="en-US" sz="2000" b="1" i="1" dirty="0"/>
                        <m:t> + 246.434</m:t>
                      </m:r>
                    </m:oMath>
                  </m:oMathPara>
                </a14:m>
                <a:endParaRPr lang="en-US" b="1" i="1" dirty="0"/>
              </a:p>
              <a:p>
                <a:pPr marL="0" indent="0">
                  <a:buNone/>
                </a:pP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2414" y="2514600"/>
                <a:ext cx="9144000" cy="3657600"/>
              </a:xfrm>
              <a:blipFill rotWithShape="0">
                <a:blip r:embed="rId2"/>
                <a:stretch>
                  <a:fillRect l="-533" t="-2333"/>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Implementation of Algorithm (Continued)</a:t>
            </a:r>
          </a:p>
        </p:txBody>
      </p:sp>
      <p:sp>
        <p:nvSpPr>
          <p:cNvPr id="4" name="TextBox 3"/>
          <p:cNvSpPr txBox="1"/>
          <p:nvPr/>
        </p:nvSpPr>
        <p:spPr>
          <a:xfrm>
            <a:off x="1522414" y="1905000"/>
            <a:ext cx="2743059" cy="424732"/>
          </a:xfrm>
          <a:prstGeom prst="rect">
            <a:avLst/>
          </a:prstGeom>
          <a:noFill/>
        </p:spPr>
        <p:txBody>
          <a:bodyPr wrap="none" rtlCol="0">
            <a:spAutoFit/>
          </a:bodyPr>
          <a:lstStyle/>
          <a:p>
            <a:pPr>
              <a:lnSpc>
                <a:spcPct val="90000"/>
              </a:lnSpc>
            </a:pPr>
            <a:r>
              <a:rPr lang="en-US" sz="2400" dirty="0">
                <a:solidFill>
                  <a:schemeClr val="bg1"/>
                </a:solidFill>
              </a:rPr>
              <a:t>Linear Regression</a:t>
            </a:r>
          </a:p>
        </p:txBody>
      </p:sp>
    </p:spTree>
    <p:extLst>
      <p:ext uri="{BB962C8B-B14F-4D97-AF65-F5344CB8AC3E}">
        <p14:creationId xmlns:p14="http://schemas.microsoft.com/office/powerpoint/2010/main" val="60257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46212" y="2057400"/>
                <a:ext cx="9144000" cy="4267200"/>
              </a:xfrm>
            </p:spPr>
            <p:txBody>
              <a:bodyPr>
                <a:noAutofit/>
              </a:bodyPr>
              <a:lstStyle/>
              <a:p>
                <a:r>
                  <a:rPr lang="en-US" sz="2000" dirty="0"/>
                  <a:t>For each five over intervals for a particular team and venue in the second innings, the values for posterior(yes) and posterior(no), with ‘yes and ‘no’ have been calculated. Thus, the following calculations are done.</a:t>
                </a:r>
                <a:br>
                  <a:rPr lang="en-US" sz="2000" b="0" i="1" dirty="0">
                    <a:latin typeface="Cambria Math" panose="02040503050406030204" pitchFamily="18" charset="0"/>
                    <a:ea typeface="Cambria Math" panose="02040503050406030204" pitchFamily="18" charset="0"/>
                  </a:rPr>
                </a:br>
                <a14:m>
                  <m:oMath xmlns:m="http://schemas.openxmlformats.org/officeDocument/2006/math">
                    <m:r>
                      <a:rPr lang="en-US" sz="1800" b="0" i="1" smtClean="0">
                        <a:latin typeface="Cambria Math" panose="02040503050406030204" pitchFamily="18" charset="0"/>
                        <a:ea typeface="Cambria Math" panose="02040503050406030204" pitchFamily="18" charset="0"/>
                      </a:rPr>
                      <m:t>𝑝𝑜𝑠𝑡𝑒𝑟𝑖𝑜𝑟</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𝑦𝑒𝑠</m:t>
                        </m:r>
                      </m:e>
                    </m:d>
                    <m:r>
                      <a:rPr lang="en-US" sz="1800" i="1" smtClean="0">
                        <a:latin typeface="Cambria Math" panose="02040503050406030204" pitchFamily="18" charset="0"/>
                        <a:ea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𝑐𝑢𝑟𝑟𝑒𝑛𝑡</m:t>
                            </m:r>
                            <m:r>
                              <a:rPr lang="en-US" sz="1800" b="0" i="1" smtClean="0">
                                <a:latin typeface="Cambria Math" panose="02040503050406030204" pitchFamily="18" charset="0"/>
                              </a:rPr>
                              <m:t> </m:t>
                            </m:r>
                            <m:r>
                              <a:rPr lang="en-US" sz="1800" b="0" i="1" smtClean="0">
                                <a:latin typeface="Cambria Math" panose="02040503050406030204" pitchFamily="18" charset="0"/>
                              </a:rPr>
                              <m:t>𝑠𝑐𝑜𝑟𝑒</m:t>
                            </m:r>
                          </m:e>
                          <m:e>
                            <m:r>
                              <a:rPr lang="en-US" sz="1800" b="0" i="1" smtClean="0">
                                <a:latin typeface="Cambria Math" panose="02040503050406030204" pitchFamily="18" charset="0"/>
                              </a:rPr>
                              <m:t>𝑦𝑒𝑠</m:t>
                            </m:r>
                          </m:e>
                        </m:d>
                        <m:r>
                          <a:rPr lang="en-US" sz="1800" b="0" i="1" smtClean="0">
                            <a:latin typeface="Cambria Math" panose="02040503050406030204" pitchFamily="18" charset="0"/>
                          </a:rPr>
                          <m:t>.</m:t>
                        </m:r>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𝑤𝑖𝑐𝑘𝑒𝑡𝑠</m:t>
                            </m:r>
                            <m:r>
                              <a:rPr lang="en-US" sz="1800" b="0" i="1" smtClean="0">
                                <a:latin typeface="Cambria Math" panose="02040503050406030204" pitchFamily="18" charset="0"/>
                              </a:rPr>
                              <m:t> </m:t>
                            </m:r>
                            <m:r>
                              <a:rPr lang="en-US" sz="1800" b="0" i="1" smtClean="0">
                                <a:latin typeface="Cambria Math" panose="02040503050406030204" pitchFamily="18" charset="0"/>
                              </a:rPr>
                              <m:t>𝑓𝑎𝑙𝑙𝑒𝑛</m:t>
                            </m:r>
                          </m:e>
                          <m:e>
                            <m:r>
                              <a:rPr lang="en-US" sz="1800" b="0" i="1" smtClean="0">
                                <a:latin typeface="Cambria Math" panose="02040503050406030204" pitchFamily="18" charset="0"/>
                              </a:rPr>
                              <m:t>𝑦𝑒𝑠</m:t>
                            </m:r>
                          </m:e>
                        </m:d>
                        <m:r>
                          <a:rPr lang="en-US" sz="1800" b="0" i="1" smtClean="0">
                            <a:latin typeface="Cambria Math" panose="02040503050406030204" pitchFamily="18" charset="0"/>
                          </a:rPr>
                          <m:t>.</m:t>
                        </m:r>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𝑡𝑎𝑟𝑔𝑒𝑡</m:t>
                            </m:r>
                          </m:e>
                          <m:e>
                            <m:r>
                              <a:rPr lang="en-US" sz="1800" b="0" i="1" smtClean="0">
                                <a:latin typeface="Cambria Math" panose="02040503050406030204" pitchFamily="18" charset="0"/>
                              </a:rPr>
                              <m:t>𝑦𝑒𝑠</m:t>
                            </m:r>
                          </m:e>
                        </m:d>
                        <m:r>
                          <a:rPr lang="en-US" sz="1800" b="0" i="1" smtClean="0">
                            <a:latin typeface="Cambria Math" panose="02040503050406030204" pitchFamily="18" charset="0"/>
                          </a:rPr>
                          <m:t>.</m:t>
                        </m:r>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𝑦𝑒𝑠</m:t>
                            </m:r>
                          </m:e>
                        </m:d>
                      </m:num>
                      <m:den>
                        <m:r>
                          <a:rPr lang="en-US" sz="1800" b="0" i="1" smtClean="0">
                            <a:latin typeface="Cambria Math" panose="02040503050406030204" pitchFamily="18" charset="0"/>
                          </a:rPr>
                          <m:t>𝑒𝑣𝑖𝑑𝑒𝑛𝑐𝑒</m:t>
                        </m:r>
                      </m:den>
                    </m:f>
                  </m:oMath>
                </a14:m>
                <a:endParaRPr lang="en-US" sz="2000" i="1" dirty="0">
                  <a:latin typeface="Cambria Math" panose="02040503050406030204" pitchFamily="18" charset="0"/>
                </a:endParaRPr>
              </a:p>
              <a:p>
                <a:pPr marL="0" indent="0">
                  <a:buNone/>
                </a:pPr>
                <a:br>
                  <a:rPr lang="en-US" sz="2000"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Cambria Math" panose="02040503050406030204" pitchFamily="18" charset="0"/>
                        </a:rPr>
                        <m:t>𝑝𝑜𝑠𝑡𝑒𝑟𝑖𝑜𝑟</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𝑛𝑜</m:t>
                          </m:r>
                        </m:e>
                      </m:d>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i="1">
                                  <a:latin typeface="Cambria Math" panose="02040503050406030204" pitchFamily="18" charset="0"/>
                                </a:rPr>
                                <m:t>𝑐𝑢𝑟𝑟𝑒𝑛𝑡</m:t>
                              </m:r>
                              <m:r>
                                <a:rPr lang="en-US" sz="1800" i="1">
                                  <a:latin typeface="Cambria Math" panose="02040503050406030204" pitchFamily="18" charset="0"/>
                                </a:rPr>
                                <m:t> </m:t>
                              </m:r>
                              <m:r>
                                <a:rPr lang="en-US" sz="1800" i="1">
                                  <a:latin typeface="Cambria Math" panose="02040503050406030204" pitchFamily="18" charset="0"/>
                                </a:rPr>
                                <m:t>𝑠𝑐𝑜𝑟𝑒</m:t>
                              </m:r>
                            </m:e>
                            <m:e>
                              <m:r>
                                <a:rPr lang="en-US" sz="1800" b="0" i="1" smtClean="0">
                                  <a:latin typeface="Cambria Math" panose="02040503050406030204" pitchFamily="18" charset="0"/>
                                </a:rPr>
                                <m:t>𝑛𝑜</m:t>
                              </m:r>
                            </m:e>
                          </m:d>
                          <m:r>
                            <a:rPr lang="en-US" sz="1800" i="1">
                              <a:latin typeface="Cambria Math" panose="02040503050406030204" pitchFamily="18" charset="0"/>
                            </a:rPr>
                            <m:t>.</m:t>
                          </m:r>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i="1">
                                  <a:latin typeface="Cambria Math" panose="02040503050406030204" pitchFamily="18" charset="0"/>
                                </a:rPr>
                                <m:t>𝑤𝑖𝑐𝑘𝑒𝑡𝑠</m:t>
                              </m:r>
                              <m:r>
                                <a:rPr lang="en-US" sz="1800" i="1">
                                  <a:latin typeface="Cambria Math" panose="02040503050406030204" pitchFamily="18" charset="0"/>
                                </a:rPr>
                                <m:t> </m:t>
                              </m:r>
                              <m:r>
                                <a:rPr lang="en-US" sz="1800" i="1">
                                  <a:latin typeface="Cambria Math" panose="02040503050406030204" pitchFamily="18" charset="0"/>
                                </a:rPr>
                                <m:t>𝑓𝑎𝑙𝑙𝑒𝑛</m:t>
                              </m:r>
                            </m:e>
                            <m:e>
                              <m:r>
                                <a:rPr lang="en-US" sz="1800" b="0" i="1" smtClean="0">
                                  <a:latin typeface="Cambria Math" panose="02040503050406030204" pitchFamily="18" charset="0"/>
                                </a:rPr>
                                <m:t>𝑛𝑜</m:t>
                              </m:r>
                            </m:e>
                          </m:d>
                          <m:r>
                            <a:rPr lang="en-US" sz="1800" i="1">
                              <a:latin typeface="Cambria Math" panose="02040503050406030204" pitchFamily="18" charset="0"/>
                            </a:rPr>
                            <m:t>.</m:t>
                          </m:r>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i="1">
                                  <a:latin typeface="Cambria Math" panose="02040503050406030204" pitchFamily="18" charset="0"/>
                                </a:rPr>
                                <m:t>𝑡𝑎𝑟𝑔𝑒𝑡</m:t>
                              </m:r>
                            </m:e>
                            <m:e>
                              <m:r>
                                <a:rPr lang="en-US" sz="1800" b="0" i="1" smtClean="0">
                                  <a:latin typeface="Cambria Math" panose="02040503050406030204" pitchFamily="18" charset="0"/>
                                </a:rPr>
                                <m:t>𝑛𝑜</m:t>
                              </m:r>
                            </m:e>
                          </m:d>
                          <m:r>
                            <a:rPr lang="en-US" sz="1800" i="1">
                              <a:latin typeface="Cambria Math" panose="02040503050406030204" pitchFamily="18" charset="0"/>
                            </a:rPr>
                            <m:t>.</m:t>
                          </m:r>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b="0" i="1" smtClean="0">
                                  <a:latin typeface="Cambria Math" panose="02040503050406030204" pitchFamily="18" charset="0"/>
                                </a:rPr>
                                <m:t>𝑛𝑜</m:t>
                              </m:r>
                            </m:e>
                          </m:d>
                        </m:num>
                        <m:den>
                          <m:r>
                            <a:rPr lang="en-US" sz="1800" i="1">
                              <a:latin typeface="Cambria Math" panose="02040503050406030204" pitchFamily="18" charset="0"/>
                            </a:rPr>
                            <m:t>𝑒𝑣𝑖𝑑𝑒𝑛𝑐𝑒</m:t>
                          </m:r>
                        </m:den>
                      </m:f>
                    </m:oMath>
                  </m:oMathPara>
                </a14:m>
                <a:endParaRPr lang="en-US" sz="2000" dirty="0"/>
              </a:p>
              <a:p>
                <a:pPr marL="0" indent="0">
                  <a:buNone/>
                </a:pPr>
                <a:r>
                  <a:rPr lang="en-US" sz="2000" dirty="0"/>
                  <a:t>	where, </a:t>
                </a: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𝑒𝑣𝑖𝑑𝑒𝑛𝑐𝑒</m:t>
                      </m:r>
                      <m:r>
                        <a:rPr lang="en-US" sz="1600" b="0" i="1" smtClean="0">
                          <a:latin typeface="Cambria Math" panose="02040503050406030204" pitchFamily="18" charset="0"/>
                        </a:rPr>
                        <m:t>=</m:t>
                      </m:r>
                      <m:r>
                        <a:rPr lang="en-US" sz="1600" b="0" i="1" smtClean="0">
                          <a:latin typeface="Cambria Math" panose="02040503050406030204" pitchFamily="18" charset="0"/>
                        </a:rPr>
                        <m:t>𝑝</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𝑟𝑢𝑛𝑠</m:t>
                          </m:r>
                        </m:e>
                        <m:e>
                          <m:r>
                            <a:rPr lang="en-US" sz="1600" b="0" i="1" smtClean="0">
                              <a:latin typeface="Cambria Math" panose="02040503050406030204" pitchFamily="18" charset="0"/>
                            </a:rPr>
                            <m:t>𝑦𝑒𝑠</m:t>
                          </m:r>
                        </m:e>
                      </m:d>
                      <m:r>
                        <a:rPr lang="en-US" sz="1600" b="0" i="1" smtClean="0">
                          <a:latin typeface="Cambria Math" panose="02040503050406030204" pitchFamily="18" charset="0"/>
                        </a:rPr>
                        <m:t>.</m:t>
                      </m:r>
                      <m:r>
                        <a:rPr lang="en-US" sz="1600" b="0" i="1" smtClean="0">
                          <a:latin typeface="Cambria Math" panose="02040503050406030204" pitchFamily="18" charset="0"/>
                        </a:rPr>
                        <m:t>𝑝</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𝑤𝑖𝑐𝑘𝑒𝑡𝑠</m:t>
                          </m:r>
                        </m:e>
                        <m:e>
                          <m:r>
                            <a:rPr lang="en-US" sz="1600" b="0" i="1" smtClean="0">
                              <a:latin typeface="Cambria Math" panose="02040503050406030204" pitchFamily="18" charset="0"/>
                            </a:rPr>
                            <m:t>𝑦𝑒𝑠</m:t>
                          </m:r>
                        </m:e>
                      </m:d>
                      <m:r>
                        <a:rPr lang="en-US" sz="1600" b="0" i="1" smtClean="0">
                          <a:latin typeface="Cambria Math" panose="02040503050406030204" pitchFamily="18" charset="0"/>
                        </a:rPr>
                        <m:t>.</m:t>
                      </m:r>
                      <m:r>
                        <a:rPr lang="en-US" sz="1600" b="0" i="1" smtClean="0">
                          <a:latin typeface="Cambria Math" panose="02040503050406030204" pitchFamily="18" charset="0"/>
                        </a:rPr>
                        <m:t>𝑝</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𝑡𝑎𝑟𝑔𝑒𝑡</m:t>
                          </m:r>
                        </m:e>
                        <m:e>
                          <m:r>
                            <a:rPr lang="en-US" sz="1600" b="0" i="1" smtClean="0">
                              <a:latin typeface="Cambria Math" panose="02040503050406030204" pitchFamily="18" charset="0"/>
                            </a:rPr>
                            <m:t>𝑦𝑒𝑠</m:t>
                          </m:r>
                        </m:e>
                      </m:d>
                      <m:r>
                        <a:rPr lang="en-US" sz="1600" b="0" i="1" smtClean="0">
                          <a:latin typeface="Cambria Math" panose="02040503050406030204" pitchFamily="18" charset="0"/>
                        </a:rPr>
                        <m:t>.</m:t>
                      </m:r>
                      <m:r>
                        <a:rPr lang="en-US" sz="1600" b="0" i="1" smtClean="0">
                          <a:latin typeface="Cambria Math" panose="02040503050406030204" pitchFamily="18" charset="0"/>
                        </a:rPr>
                        <m:t>𝑝</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𝑦𝑒𝑠</m:t>
                          </m:r>
                        </m:e>
                      </m:d>
                      <m:r>
                        <a:rPr lang="en-US" sz="1600" i="1">
                          <a:latin typeface="Cambria Math" panose="02040503050406030204" pitchFamily="18" charset="0"/>
                        </a:rPr>
                        <m:t>+</m:t>
                      </m:r>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i="1">
                              <a:latin typeface="Cambria Math" panose="02040503050406030204" pitchFamily="18" charset="0"/>
                            </a:rPr>
                            <m:t>𝑟𝑢𝑛𝑠</m:t>
                          </m:r>
                        </m:e>
                        <m:e>
                          <m:r>
                            <a:rPr lang="en-US" sz="1600" b="0" i="1" smtClean="0">
                              <a:latin typeface="Cambria Math" panose="02040503050406030204" pitchFamily="18" charset="0"/>
                            </a:rPr>
                            <m:t>𝑛𝑜</m:t>
                          </m:r>
                        </m:e>
                      </m:d>
                      <m:r>
                        <a:rPr lang="en-US" sz="1600" i="1">
                          <a:latin typeface="Cambria Math" panose="02040503050406030204" pitchFamily="18" charset="0"/>
                        </a:rPr>
                        <m:t>.</m:t>
                      </m:r>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i="1">
                              <a:latin typeface="Cambria Math" panose="02040503050406030204" pitchFamily="18" charset="0"/>
                            </a:rPr>
                            <m:t>𝑤𝑖𝑐𝑘𝑒𝑡𝑠</m:t>
                          </m:r>
                        </m:e>
                        <m:e>
                          <m:r>
                            <a:rPr lang="en-US" sz="1600" b="0" i="1" smtClean="0">
                              <a:latin typeface="Cambria Math" panose="02040503050406030204" pitchFamily="18" charset="0"/>
                            </a:rPr>
                            <m:t>𝑛𝑜</m:t>
                          </m:r>
                        </m:e>
                      </m:d>
                      <m:r>
                        <a:rPr lang="en-US" sz="1600" i="1">
                          <a:latin typeface="Cambria Math" panose="02040503050406030204" pitchFamily="18" charset="0"/>
                        </a:rPr>
                        <m:t>.</m:t>
                      </m:r>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i="1">
                              <a:latin typeface="Cambria Math" panose="02040503050406030204" pitchFamily="18" charset="0"/>
                            </a:rPr>
                            <m:t>𝑡𝑎𝑟𝑔𝑒𝑡</m:t>
                          </m:r>
                        </m:e>
                        <m:e>
                          <m:r>
                            <a:rPr lang="en-US" sz="1600" b="0" i="1" smtClean="0">
                              <a:latin typeface="Cambria Math" panose="02040503050406030204" pitchFamily="18" charset="0"/>
                            </a:rPr>
                            <m:t>𝑛𝑜</m:t>
                          </m:r>
                        </m:e>
                      </m:d>
                      <m:r>
                        <a:rPr lang="en-US" sz="1600" i="1">
                          <a:latin typeface="Cambria Math" panose="02040503050406030204" pitchFamily="18" charset="0"/>
                        </a:rPr>
                        <m:t>.</m:t>
                      </m:r>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𝑛𝑜</m:t>
                          </m:r>
                        </m:e>
                      </m:d>
                    </m:oMath>
                  </m:oMathPara>
                </a14:m>
                <a:endParaRPr lang="en-US" sz="2000" dirty="0"/>
              </a:p>
              <a:p>
                <a:pPr marL="548640" lvl="2"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46212" y="2057400"/>
                <a:ext cx="9144000" cy="4267200"/>
              </a:xfrm>
              <a:blipFill rotWithShape="0">
                <a:blip r:embed="rId2"/>
                <a:stretch>
                  <a:fillRect l="-267" t="-1571"/>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Implementation of Algorithm (Continued)</a:t>
            </a:r>
          </a:p>
        </p:txBody>
      </p:sp>
      <p:sp>
        <p:nvSpPr>
          <p:cNvPr id="4" name="TextBox 3"/>
          <p:cNvSpPr txBox="1"/>
          <p:nvPr/>
        </p:nvSpPr>
        <p:spPr>
          <a:xfrm>
            <a:off x="1522414" y="1600200"/>
            <a:ext cx="2095445" cy="424732"/>
          </a:xfrm>
          <a:prstGeom prst="rect">
            <a:avLst/>
          </a:prstGeom>
          <a:noFill/>
        </p:spPr>
        <p:txBody>
          <a:bodyPr wrap="none" rtlCol="0">
            <a:spAutoFit/>
          </a:bodyPr>
          <a:lstStyle/>
          <a:p>
            <a:pPr>
              <a:lnSpc>
                <a:spcPct val="90000"/>
              </a:lnSpc>
            </a:pPr>
            <a:r>
              <a:rPr lang="en-US" sz="2400" dirty="0">
                <a:solidFill>
                  <a:schemeClr val="bg1"/>
                </a:solidFill>
              </a:rPr>
              <a:t>Naïve Bayes:</a:t>
            </a:r>
          </a:p>
        </p:txBody>
      </p:sp>
    </p:spTree>
    <p:extLst>
      <p:ext uri="{BB962C8B-B14F-4D97-AF65-F5344CB8AC3E}">
        <p14:creationId xmlns:p14="http://schemas.microsoft.com/office/powerpoint/2010/main" val="156775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2412" y="2177332"/>
                <a:ext cx="9144000" cy="3505200"/>
              </a:xfrm>
            </p:spPr>
            <p:txBody>
              <a:bodyPr>
                <a:normAutofit fontScale="85000" lnSpcReduction="10000"/>
              </a:bodyPr>
              <a:lstStyle/>
              <a:p>
                <a:r>
                  <a:rPr lang="en-US" dirty="0"/>
                  <a:t>The first innings projected score has been compared which is given by Linear Regression (LR) classifier with the projected score given by the Current Run Rate (CRR), by calculating Error by Linear Regression (Error LR) and Error by Current Run Rate (Error CCR) by following equation: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𝐸𝑟𝑟𝑜𝑟</m:t>
                      </m:r>
                      <m:r>
                        <a:rPr lang="en-US" sz="1600" b="0" i="1" smtClean="0">
                          <a:latin typeface="Cambria Math" panose="02040503050406030204" pitchFamily="18" charset="0"/>
                        </a:rPr>
                        <m:t> </m:t>
                      </m:r>
                      <m:r>
                        <a:rPr lang="en-US" sz="1600" b="0" i="1" smtClean="0">
                          <a:latin typeface="Cambria Math" panose="02040503050406030204" pitchFamily="18" charset="0"/>
                        </a:rPr>
                        <m:t>𝐿𝑅</m:t>
                      </m:r>
                      <m:r>
                        <a:rPr lang="en-US" sz="1600" b="0" i="1" smtClean="0">
                          <a:latin typeface="Cambria Math" panose="02040503050406030204" pitchFamily="18" charset="0"/>
                          <a:ea typeface="Cambria Math" panose="02040503050406030204" pitchFamily="18" charset="0"/>
                        </a:rPr>
                        <m:t>=</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𝑓𝑖𝑛𝑎𝑙</m:t>
                          </m:r>
                          <m:r>
                            <a:rPr lang="en-US" sz="1600" b="0" i="1" smtClean="0">
                              <a:latin typeface="Cambria Math" panose="02040503050406030204" pitchFamily="18" charset="0"/>
                            </a:rPr>
                            <m:t> </m:t>
                          </m:r>
                          <m:r>
                            <a:rPr lang="en-US" sz="1600" b="0" i="1" smtClean="0">
                              <a:latin typeface="Cambria Math" panose="02040503050406030204" pitchFamily="18" charset="0"/>
                            </a:rPr>
                            <m:t>𝑠𝑐𝑜𝑟𝑒</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𝑡h𝑒</m:t>
                          </m:r>
                          <m:r>
                            <a:rPr lang="en-US" sz="1600" b="0" i="1" smtClean="0">
                              <a:latin typeface="Cambria Math" panose="02040503050406030204" pitchFamily="18" charset="0"/>
                            </a:rPr>
                            <m:t> </m:t>
                          </m:r>
                          <m:r>
                            <a:rPr lang="en-US" sz="1600" b="0" i="1" smtClean="0">
                              <a:latin typeface="Cambria Math" panose="02040503050406030204" pitchFamily="18" charset="0"/>
                            </a:rPr>
                            <m:t>𝑚𝑎𝑡𝑐h</m:t>
                          </m:r>
                          <m:r>
                            <a:rPr lang="en-US" sz="1600" b="0" i="1" smtClean="0">
                              <a:latin typeface="Cambria Math" panose="02040503050406030204" pitchFamily="18" charset="0"/>
                            </a:rPr>
                            <m:t> −</m:t>
                          </m:r>
                          <m:r>
                            <a:rPr lang="en-US" sz="1600" b="0" i="1" smtClean="0">
                              <a:latin typeface="Cambria Math" panose="02040503050406030204" pitchFamily="18" charset="0"/>
                            </a:rPr>
                            <m:t>𝑝𝑟𝑜𝑗𝑒𝑐𝑡𝑒𝑑</m:t>
                          </m:r>
                          <m:r>
                            <a:rPr lang="en-US" sz="1600" b="0" i="1" smtClean="0">
                              <a:latin typeface="Cambria Math" panose="02040503050406030204" pitchFamily="18" charset="0"/>
                            </a:rPr>
                            <m:t> </m:t>
                          </m:r>
                          <m:r>
                            <a:rPr lang="en-US" sz="1600" b="0" i="1" smtClean="0">
                              <a:latin typeface="Cambria Math" panose="02040503050406030204" pitchFamily="18" charset="0"/>
                            </a:rPr>
                            <m:t>𝑠𝑐𝑜𝑟𝑒</m:t>
                          </m:r>
                          <m:r>
                            <a:rPr lang="en-US" sz="1600" b="0" i="1" smtClean="0">
                              <a:latin typeface="Cambria Math" panose="02040503050406030204" pitchFamily="18" charset="0"/>
                            </a:rPr>
                            <m:t> </m:t>
                          </m:r>
                          <m:r>
                            <a:rPr lang="en-US" sz="1600" b="0" i="1" smtClean="0">
                              <a:latin typeface="Cambria Math" panose="02040503050406030204" pitchFamily="18" charset="0"/>
                            </a:rPr>
                            <m:t>𝑏𝑦</m:t>
                          </m:r>
                          <m:r>
                            <a:rPr lang="en-US" sz="1600" b="0" i="1" smtClean="0">
                              <a:latin typeface="Cambria Math" panose="02040503050406030204" pitchFamily="18" charset="0"/>
                            </a:rPr>
                            <m:t> </m:t>
                          </m:r>
                          <m:r>
                            <a:rPr lang="en-US" sz="1600" b="0" i="1" smtClean="0">
                              <a:latin typeface="Cambria Math" panose="02040503050406030204" pitchFamily="18" charset="0"/>
                            </a:rPr>
                            <m:t>𝐿𝑅</m:t>
                          </m:r>
                          <m:r>
                            <a:rPr lang="en-US" sz="1600" b="0" i="1" smtClean="0">
                              <a:latin typeface="Cambria Math" panose="02040503050406030204" pitchFamily="18" charset="0"/>
                            </a:rPr>
                            <m:t> </m:t>
                          </m:r>
                          <m:r>
                            <a:rPr lang="en-US" sz="1600" b="0" i="1" smtClean="0">
                              <a:latin typeface="Cambria Math" panose="02040503050406030204" pitchFamily="18" charset="0"/>
                            </a:rPr>
                            <m:t>𝑎𝑡</m:t>
                          </m:r>
                          <m:r>
                            <a:rPr lang="en-US" sz="1600" b="0" i="1" smtClean="0">
                              <a:latin typeface="Cambria Math" panose="02040503050406030204" pitchFamily="18" charset="0"/>
                            </a:rPr>
                            <m:t> </m:t>
                          </m:r>
                          <m:r>
                            <a:rPr lang="en-US" sz="1600" b="0" i="1" smtClean="0">
                              <a:latin typeface="Cambria Math" panose="02040503050406030204" pitchFamily="18" charset="0"/>
                            </a:rPr>
                            <m:t>𝑡h𝑒</m:t>
                          </m:r>
                          <m:r>
                            <a:rPr lang="en-US" sz="1600" b="0" i="1" smtClean="0">
                              <a:latin typeface="Cambria Math" panose="02040503050406030204" pitchFamily="18" charset="0"/>
                            </a:rPr>
                            <m:t> </m:t>
                          </m:r>
                          <m:r>
                            <a:rPr lang="en-US" sz="1600" b="0" i="1" smtClean="0">
                              <a:latin typeface="Cambria Math" panose="02040503050406030204" pitchFamily="18" charset="0"/>
                            </a:rPr>
                            <m:t>𝑒𝑛𝑑</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𝑛𝑡h</m:t>
                          </m:r>
                          <m:r>
                            <a:rPr lang="en-US" sz="1600" b="0" i="1" smtClean="0">
                              <a:latin typeface="Cambria Math" panose="02040503050406030204" pitchFamily="18" charset="0"/>
                            </a:rPr>
                            <m:t> </m:t>
                          </m:r>
                          <m:r>
                            <a:rPr lang="en-US" sz="1600" b="0" i="1" smtClean="0">
                              <a:latin typeface="Cambria Math" panose="02040503050406030204" pitchFamily="18" charset="0"/>
                            </a:rPr>
                            <m:t>𝑜𝑣𝑒𝑟</m:t>
                          </m:r>
                        </m:e>
                      </m:d>
                    </m:oMath>
                  </m:oMathPara>
                </a14:m>
                <a:endParaRPr lang="en-US" sz="1600" b="0" i="1" dirty="0">
                  <a:latin typeface="Cambria Math" panose="02040503050406030204" pitchFamily="18" charset="0"/>
                </a:endParaRPr>
              </a:p>
              <a:p>
                <a:pPr marL="0" indent="0">
                  <a:buNone/>
                </a:pPr>
                <a:r>
                  <a:rPr lang="en-US" sz="1600" dirty="0"/>
                  <a:t>      </a:t>
                </a:r>
                <a:r>
                  <a:rPr lang="en-US" dirty="0"/>
                  <a:t>And</a:t>
                </a:r>
                <a:r>
                  <a:rPr lang="en-US" sz="1600" dirty="0"/>
                  <a:t>,</a:t>
                </a:r>
              </a:p>
              <a:p>
                <a:pPr marL="0" indent="0">
                  <a:buNone/>
                </a:pPr>
                <a:endParaRPr lang="en-US" sz="1600" dirty="0"/>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𝐸𝑟𝑟𝑜𝑟</m:t>
                      </m:r>
                      <m:r>
                        <a:rPr lang="en-US" sz="1600" b="0" i="1" smtClean="0">
                          <a:latin typeface="Cambria Math" panose="02040503050406030204" pitchFamily="18" charset="0"/>
                        </a:rPr>
                        <m:t> </m:t>
                      </m:r>
                      <m:r>
                        <a:rPr lang="en-US" sz="1600" b="0" i="1" smtClean="0">
                          <a:latin typeface="Cambria Math" panose="02040503050406030204" pitchFamily="18" charset="0"/>
                        </a:rPr>
                        <m:t>𝐶𝑅𝑅</m:t>
                      </m:r>
                      <m:r>
                        <a:rPr lang="en-US" sz="1600" b="0" i="1" smtClean="0">
                          <a:latin typeface="Cambria Math" panose="02040503050406030204" pitchFamily="18" charset="0"/>
                        </a:rPr>
                        <m:t>=|(</m:t>
                      </m:r>
                      <m:r>
                        <a:rPr lang="en-US" sz="1600" b="0" i="1" smtClean="0">
                          <a:latin typeface="Cambria Math" panose="02040503050406030204" pitchFamily="18" charset="0"/>
                        </a:rPr>
                        <m:t>𝑓𝑖𝑛𝑎𝑙</m:t>
                      </m:r>
                      <m:r>
                        <a:rPr lang="en-US" sz="1600" b="0" i="1" smtClean="0">
                          <a:latin typeface="Cambria Math" panose="02040503050406030204" pitchFamily="18" charset="0"/>
                        </a:rPr>
                        <m:t> </m:t>
                      </m:r>
                      <m:r>
                        <a:rPr lang="en-US" sz="1600" b="0" i="1" smtClean="0">
                          <a:latin typeface="Cambria Math" panose="02040503050406030204" pitchFamily="18" charset="0"/>
                        </a:rPr>
                        <m:t>𝑠𝑐𝑜𝑟𝑒</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𝑡h𝑒</m:t>
                      </m:r>
                      <m:r>
                        <a:rPr lang="en-US" sz="1600" b="0" i="1" smtClean="0">
                          <a:latin typeface="Cambria Math" panose="02040503050406030204" pitchFamily="18" charset="0"/>
                        </a:rPr>
                        <m:t> </m:t>
                      </m:r>
                      <m:r>
                        <a:rPr lang="en-US" sz="1600" b="0" i="1" smtClean="0">
                          <a:latin typeface="Cambria Math" panose="02040503050406030204" pitchFamily="18" charset="0"/>
                        </a:rPr>
                        <m:t>𝑚𝑎𝑡𝑐h</m:t>
                      </m:r>
                      <m:r>
                        <a:rPr lang="en-US" sz="1600" b="0" i="1" smtClean="0">
                          <a:latin typeface="Cambria Math" panose="02040503050406030204" pitchFamily="18" charset="0"/>
                        </a:rPr>
                        <m:t> −</m:t>
                      </m:r>
                      <m:r>
                        <a:rPr lang="en-US" sz="1600" b="0" i="1" smtClean="0">
                          <a:latin typeface="Cambria Math" panose="02040503050406030204" pitchFamily="18" charset="0"/>
                        </a:rPr>
                        <m:t>𝑝𝑟𝑜𝑗𝑒𝑐𝑡𝑒𝑑</m:t>
                      </m:r>
                      <m:r>
                        <a:rPr lang="en-US" sz="1600" b="0" i="1" smtClean="0">
                          <a:latin typeface="Cambria Math" panose="02040503050406030204" pitchFamily="18" charset="0"/>
                        </a:rPr>
                        <m:t> </m:t>
                      </m:r>
                      <m:r>
                        <a:rPr lang="en-US" sz="1600" b="0" i="1" smtClean="0">
                          <a:latin typeface="Cambria Math" panose="02040503050406030204" pitchFamily="18" charset="0"/>
                        </a:rPr>
                        <m:t>𝑠𝑐𝑜𝑟𝑒</m:t>
                      </m:r>
                      <m:r>
                        <a:rPr lang="en-US" sz="1600" b="0" i="1" smtClean="0">
                          <a:latin typeface="Cambria Math" panose="02040503050406030204" pitchFamily="18" charset="0"/>
                        </a:rPr>
                        <m:t> </m:t>
                      </m:r>
                      <m:r>
                        <a:rPr lang="en-US" sz="1600" b="0" i="1" smtClean="0">
                          <a:latin typeface="Cambria Math" panose="02040503050406030204" pitchFamily="18" charset="0"/>
                        </a:rPr>
                        <m:t>𝑏𝑦</m:t>
                      </m:r>
                      <m:r>
                        <a:rPr lang="en-US" sz="1600" b="0" i="1" smtClean="0">
                          <a:latin typeface="Cambria Math" panose="02040503050406030204" pitchFamily="18" charset="0"/>
                        </a:rPr>
                        <m:t> </m:t>
                      </m:r>
                      <m:r>
                        <a:rPr lang="en-US" sz="1600" b="0" i="1" smtClean="0">
                          <a:latin typeface="Cambria Math" panose="02040503050406030204" pitchFamily="18" charset="0"/>
                        </a:rPr>
                        <m:t>𝐶𝑅𝑅</m:t>
                      </m:r>
                      <m:r>
                        <a:rPr lang="en-US" sz="1600" b="0" i="1" smtClean="0">
                          <a:latin typeface="Cambria Math" panose="02040503050406030204" pitchFamily="18" charset="0"/>
                        </a:rPr>
                        <m:t> </m:t>
                      </m:r>
                      <m:r>
                        <a:rPr lang="en-US" sz="1600" b="0" i="1" smtClean="0">
                          <a:latin typeface="Cambria Math" panose="02040503050406030204" pitchFamily="18" charset="0"/>
                        </a:rPr>
                        <m:t>𝑎𝑡</m:t>
                      </m:r>
                      <m:r>
                        <a:rPr lang="en-US" sz="1600" b="0" i="1" smtClean="0">
                          <a:latin typeface="Cambria Math" panose="02040503050406030204" pitchFamily="18" charset="0"/>
                        </a:rPr>
                        <m:t> </m:t>
                      </m:r>
                      <m:r>
                        <a:rPr lang="en-US" sz="1600" b="0" i="1" smtClean="0">
                          <a:latin typeface="Cambria Math" panose="02040503050406030204" pitchFamily="18" charset="0"/>
                        </a:rPr>
                        <m:t>𝑡h𝑒</m:t>
                      </m:r>
                      <m:r>
                        <a:rPr lang="en-US" sz="1600" b="0" i="1" smtClean="0">
                          <a:latin typeface="Cambria Math" panose="02040503050406030204" pitchFamily="18" charset="0"/>
                        </a:rPr>
                        <m:t> </m:t>
                      </m:r>
                      <m:r>
                        <a:rPr lang="en-US" sz="1600" b="0" i="1" smtClean="0">
                          <a:latin typeface="Cambria Math" panose="02040503050406030204" pitchFamily="18" charset="0"/>
                        </a:rPr>
                        <m:t>𝑒𝑛𝑑</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𝑛𝑡h</m:t>
                      </m:r>
                      <m:r>
                        <a:rPr lang="en-US" sz="1600" b="0" i="1" smtClean="0">
                          <a:latin typeface="Cambria Math" panose="02040503050406030204" pitchFamily="18" charset="0"/>
                        </a:rPr>
                        <m:t> </m:t>
                      </m:r>
                      <m:r>
                        <a:rPr lang="en-US" sz="1600" b="0" i="1" smtClean="0">
                          <a:latin typeface="Cambria Math" panose="02040503050406030204" pitchFamily="18" charset="0"/>
                        </a:rPr>
                        <m:t>𝑜𝑣𝑒𝑟</m:t>
                      </m:r>
                      <m:r>
                        <a:rPr lang="en-US" sz="1600" b="0" i="1" smtClean="0">
                          <a:latin typeface="Cambria Math" panose="02040503050406030204" pitchFamily="18" charset="0"/>
                        </a:rPr>
                        <m:t>)|</m:t>
                      </m:r>
                    </m:oMath>
                  </m:oMathPara>
                </a14:m>
                <a:endParaRPr lang="en-US" sz="1600" b="0" i="1" dirty="0">
                  <a:latin typeface="Cambria Math" panose="02040503050406030204" pitchFamily="18" charset="0"/>
                </a:endParaRPr>
              </a:p>
              <a:p>
                <a:pPr marL="0" indent="0">
                  <a:buNone/>
                </a:pPr>
                <a:endParaRPr lang="en-US" sz="16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 </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2412" y="2177332"/>
                <a:ext cx="9144000" cy="3505200"/>
              </a:xfrm>
              <a:blipFill rotWithShape="0">
                <a:blip r:embed="rId2"/>
                <a:stretch>
                  <a:fillRect l="-333" t="-2609" r="-933"/>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Implementation of Algorithm (Continued)</a:t>
            </a:r>
          </a:p>
        </p:txBody>
      </p:sp>
      <p:sp>
        <p:nvSpPr>
          <p:cNvPr id="4" name="TextBox 3"/>
          <p:cNvSpPr txBox="1"/>
          <p:nvPr/>
        </p:nvSpPr>
        <p:spPr>
          <a:xfrm>
            <a:off x="1522414" y="1752600"/>
            <a:ext cx="4610558" cy="424732"/>
          </a:xfrm>
          <a:prstGeom prst="rect">
            <a:avLst/>
          </a:prstGeom>
          <a:noFill/>
        </p:spPr>
        <p:txBody>
          <a:bodyPr wrap="none" rtlCol="0">
            <a:spAutoFit/>
          </a:bodyPr>
          <a:lstStyle/>
          <a:p>
            <a:pPr>
              <a:lnSpc>
                <a:spcPct val="90000"/>
              </a:lnSpc>
            </a:pPr>
            <a:r>
              <a:rPr lang="en-US" sz="2400" dirty="0">
                <a:solidFill>
                  <a:schemeClr val="bg1"/>
                </a:solidFill>
              </a:rPr>
              <a:t>Projected Score Performance</a:t>
            </a:r>
          </a:p>
        </p:txBody>
      </p:sp>
    </p:spTree>
    <p:extLst>
      <p:ext uri="{BB962C8B-B14F-4D97-AF65-F5344CB8AC3E}">
        <p14:creationId xmlns:p14="http://schemas.microsoft.com/office/powerpoint/2010/main" val="117210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Projected Score Performance</a:t>
            </a:r>
          </a:p>
        </p:txBody>
      </p:sp>
      <p:sp>
        <p:nvSpPr>
          <p:cNvPr id="3" name="TextBox 2"/>
          <p:cNvSpPr txBox="1"/>
          <p:nvPr/>
        </p:nvSpPr>
        <p:spPr>
          <a:xfrm>
            <a:off x="1598612" y="1676400"/>
            <a:ext cx="1826141" cy="424732"/>
          </a:xfrm>
          <a:prstGeom prst="rect">
            <a:avLst/>
          </a:prstGeom>
          <a:noFill/>
        </p:spPr>
        <p:txBody>
          <a:bodyPr wrap="none" rtlCol="0">
            <a:spAutoFit/>
          </a:bodyPr>
          <a:lstStyle/>
          <a:p>
            <a:pPr>
              <a:lnSpc>
                <a:spcPct val="90000"/>
              </a:lnSpc>
            </a:pPr>
            <a:r>
              <a:rPr lang="en-US" sz="2400" dirty="0">
                <a:solidFill>
                  <a:schemeClr val="bg1"/>
                </a:solidFill>
              </a:rPr>
              <a:t>Line Charts</a:t>
            </a:r>
          </a:p>
        </p:txBody>
      </p:sp>
      <p:pic>
        <p:nvPicPr>
          <p:cNvPr id="7" name="Content Placeholder 6"/>
          <p:cNvPicPr>
            <a:picLocks noGrp="1" noChangeAspect="1"/>
          </p:cNvPicPr>
          <p:nvPr>
            <p:ph idx="1"/>
          </p:nvPr>
        </p:nvPicPr>
        <p:blipFill>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tretch>
            <a:fillRect/>
          </a:stretch>
        </p:blipFill>
        <p:spPr>
          <a:xfrm>
            <a:off x="1602104" y="2306320"/>
            <a:ext cx="4010890" cy="4257040"/>
          </a:xfrm>
          <a:effectLst>
            <a:outerShdw blurRad="50800" dist="50800" dir="5400000" algn="ctr" rotWithShape="0">
              <a:srgbClr val="000000"/>
            </a:outerShdw>
          </a:effectLst>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artisticTexturizer/>
                    </a14:imgEffect>
                  </a14:imgLayer>
                </a14:imgProps>
              </a:ext>
              <a:ext uri="{28A0092B-C50C-407E-A947-70E740481C1C}">
                <a14:useLocalDpi xmlns:a14="http://schemas.microsoft.com/office/drawing/2010/main" val="0"/>
              </a:ext>
            </a:extLst>
          </a:blip>
          <a:stretch>
            <a:fillRect/>
          </a:stretch>
        </p:blipFill>
        <p:spPr>
          <a:xfrm>
            <a:off x="6932612" y="2306320"/>
            <a:ext cx="4038600" cy="4257040"/>
          </a:xfrm>
          <a:prstGeom prst="rect">
            <a:avLst/>
          </a:prstGeom>
        </p:spPr>
      </p:pic>
    </p:spTree>
    <p:extLst>
      <p:ext uri="{BB962C8B-B14F-4D97-AF65-F5344CB8AC3E}">
        <p14:creationId xmlns:p14="http://schemas.microsoft.com/office/powerpoint/2010/main" val="236575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Projected Score Performance</a:t>
            </a:r>
          </a:p>
        </p:txBody>
      </p:sp>
      <p:sp>
        <p:nvSpPr>
          <p:cNvPr id="3" name="TextBox 2"/>
          <p:cNvSpPr txBox="1"/>
          <p:nvPr/>
        </p:nvSpPr>
        <p:spPr>
          <a:xfrm>
            <a:off x="1598612" y="1676400"/>
            <a:ext cx="1826141" cy="424732"/>
          </a:xfrm>
          <a:prstGeom prst="rect">
            <a:avLst/>
          </a:prstGeom>
          <a:noFill/>
        </p:spPr>
        <p:txBody>
          <a:bodyPr wrap="none" rtlCol="0">
            <a:spAutoFit/>
          </a:bodyPr>
          <a:lstStyle/>
          <a:p>
            <a:pPr>
              <a:lnSpc>
                <a:spcPct val="90000"/>
              </a:lnSpc>
            </a:pPr>
            <a:r>
              <a:rPr lang="en-US" sz="2400" dirty="0">
                <a:solidFill>
                  <a:schemeClr val="bg1"/>
                </a:solidFill>
              </a:rPr>
              <a:t>Line Charts</a:t>
            </a:r>
          </a:p>
        </p:txBody>
      </p:sp>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tretch>
            <a:fillRect/>
          </a:stretch>
        </p:blipFill>
        <p:spPr>
          <a:xfrm>
            <a:off x="1522414" y="2256318"/>
            <a:ext cx="4038600" cy="4232746"/>
          </a:xfrm>
          <a:prstGeom prst="rect">
            <a:avLst/>
          </a:prstGeom>
        </p:spPr>
      </p:pic>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artisticTexturizer/>
                    </a14:imgEffect>
                  </a14:imgLayer>
                </a14:imgProps>
              </a:ext>
              <a:ext uri="{28A0092B-C50C-407E-A947-70E740481C1C}">
                <a14:useLocalDpi xmlns:a14="http://schemas.microsoft.com/office/drawing/2010/main" val="0"/>
              </a:ext>
            </a:extLst>
          </a:blip>
          <a:stretch>
            <a:fillRect/>
          </a:stretch>
        </p:blipFill>
        <p:spPr>
          <a:xfrm>
            <a:off x="7313612" y="2256318"/>
            <a:ext cx="3886200" cy="4232746"/>
          </a:xfrm>
          <a:prstGeom prst="rect">
            <a:avLst/>
          </a:prstGeom>
        </p:spPr>
      </p:pic>
    </p:spTree>
    <p:extLst>
      <p:ext uri="{BB962C8B-B14F-4D97-AF65-F5344CB8AC3E}">
        <p14:creationId xmlns:p14="http://schemas.microsoft.com/office/powerpoint/2010/main" val="411297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a:t>India’s ODI matches in which India have batted in the second innings have been taken. Then the accuracy given by the Naïve Bayes classifier has been calculated which is actually the accuracy in identifying the final outcome of the match at 5 overs interval is given in table below.</a:t>
            </a:r>
          </a:p>
        </p:txBody>
      </p:sp>
      <p:sp>
        <p:nvSpPr>
          <p:cNvPr id="2" name="Title 1"/>
          <p:cNvSpPr>
            <a:spLocks noGrp="1"/>
          </p:cNvSpPr>
          <p:nvPr>
            <p:ph type="title"/>
          </p:nvPr>
        </p:nvSpPr>
        <p:spPr/>
        <p:txBody>
          <a:bodyPr/>
          <a:lstStyle/>
          <a:p>
            <a:r>
              <a:rPr lang="en-US" dirty="0"/>
              <a:t>Winning Percentage Performance</a:t>
            </a:r>
          </a:p>
        </p:txBody>
      </p:sp>
      <p:graphicFrame>
        <p:nvGraphicFramePr>
          <p:cNvPr id="4" name="Table 3"/>
          <p:cNvGraphicFramePr>
            <a:graphicFrameLocks noGrp="1"/>
          </p:cNvGraphicFramePr>
          <p:nvPr>
            <p:extLst>
              <p:ext uri="{D42A27DB-BD31-4B8C-83A1-F6EECF244321}">
                <p14:modId xmlns:p14="http://schemas.microsoft.com/office/powerpoint/2010/main" val="2068407840"/>
              </p:ext>
            </p:extLst>
          </p:nvPr>
        </p:nvGraphicFramePr>
        <p:xfrm>
          <a:off x="2055812" y="2971800"/>
          <a:ext cx="8125884" cy="3708400"/>
        </p:xfrm>
        <a:graphic>
          <a:graphicData uri="http://schemas.openxmlformats.org/drawingml/2006/table">
            <a:tbl>
              <a:tblPr firstRow="1" bandRow="1">
                <a:tableStyleId>{616DA210-FB5B-4158-B5E0-FEB733F419BA}</a:tableStyleId>
              </a:tblPr>
              <a:tblGrid>
                <a:gridCol w="4062942">
                  <a:extLst>
                    <a:ext uri="{9D8B030D-6E8A-4147-A177-3AD203B41FA5}">
                      <a16:colId xmlns:a16="http://schemas.microsoft.com/office/drawing/2014/main" val="20000"/>
                    </a:ext>
                  </a:extLst>
                </a:gridCol>
                <a:gridCol w="4062942">
                  <a:extLst>
                    <a:ext uri="{9D8B030D-6E8A-4147-A177-3AD203B41FA5}">
                      <a16:colId xmlns:a16="http://schemas.microsoft.com/office/drawing/2014/main" val="20001"/>
                    </a:ext>
                  </a:extLst>
                </a:gridCol>
              </a:tblGrid>
              <a:tr h="370840">
                <a:tc>
                  <a:txBody>
                    <a:bodyPr/>
                    <a:lstStyle/>
                    <a:p>
                      <a:pPr algn="ctr"/>
                      <a:r>
                        <a:rPr lang="en-US" dirty="0"/>
                        <a:t>Overs</a:t>
                      </a:r>
                    </a:p>
                  </a:txBody>
                  <a:tcPr/>
                </a:tc>
                <a:tc>
                  <a:txBody>
                    <a:bodyPr/>
                    <a:lstStyle/>
                    <a:p>
                      <a:pPr algn="ctr"/>
                      <a:r>
                        <a:rPr lang="en-US" dirty="0"/>
                        <a:t>Accuracy(%)</a:t>
                      </a:r>
                    </a:p>
                  </a:txBody>
                  <a:tcPr/>
                </a:tc>
                <a:extLst>
                  <a:ext uri="{0D108BD9-81ED-4DB2-BD59-A6C34878D82A}">
                    <a16:rowId xmlns:a16="http://schemas.microsoft.com/office/drawing/2014/main" val="10000"/>
                  </a:ext>
                </a:extLst>
              </a:tr>
              <a:tr h="370840">
                <a:tc>
                  <a:txBody>
                    <a:bodyPr/>
                    <a:lstStyle/>
                    <a:p>
                      <a:pPr algn="ctr"/>
                      <a:r>
                        <a:rPr lang="en-US" dirty="0"/>
                        <a:t>0-5</a:t>
                      </a:r>
                    </a:p>
                  </a:txBody>
                  <a:tcPr/>
                </a:tc>
                <a:tc>
                  <a:txBody>
                    <a:bodyPr/>
                    <a:lstStyle/>
                    <a:p>
                      <a:pPr algn="ctr"/>
                      <a:r>
                        <a:rPr lang="en-US" dirty="0"/>
                        <a:t>68.6813</a:t>
                      </a:r>
                    </a:p>
                  </a:txBody>
                  <a:tcPr/>
                </a:tc>
                <a:extLst>
                  <a:ext uri="{0D108BD9-81ED-4DB2-BD59-A6C34878D82A}">
                    <a16:rowId xmlns:a16="http://schemas.microsoft.com/office/drawing/2014/main" val="10001"/>
                  </a:ext>
                </a:extLst>
              </a:tr>
              <a:tr h="370840">
                <a:tc>
                  <a:txBody>
                    <a:bodyPr/>
                    <a:lstStyle/>
                    <a:p>
                      <a:pPr algn="ctr"/>
                      <a:r>
                        <a:rPr lang="en-US" dirty="0"/>
                        <a:t>5-10</a:t>
                      </a:r>
                    </a:p>
                  </a:txBody>
                  <a:tcPr/>
                </a:tc>
                <a:tc>
                  <a:txBody>
                    <a:bodyPr/>
                    <a:lstStyle/>
                    <a:p>
                      <a:pPr algn="ctr"/>
                      <a:r>
                        <a:rPr lang="en-US" dirty="0"/>
                        <a:t>75.8242</a:t>
                      </a:r>
                    </a:p>
                  </a:txBody>
                  <a:tcPr/>
                </a:tc>
                <a:extLst>
                  <a:ext uri="{0D108BD9-81ED-4DB2-BD59-A6C34878D82A}">
                    <a16:rowId xmlns:a16="http://schemas.microsoft.com/office/drawing/2014/main" val="10002"/>
                  </a:ext>
                </a:extLst>
              </a:tr>
              <a:tr h="370840">
                <a:tc>
                  <a:txBody>
                    <a:bodyPr/>
                    <a:lstStyle/>
                    <a:p>
                      <a:pPr algn="ctr"/>
                      <a:r>
                        <a:rPr lang="en-US" dirty="0"/>
                        <a:t>10-15</a:t>
                      </a:r>
                    </a:p>
                  </a:txBody>
                  <a:tcPr/>
                </a:tc>
                <a:tc>
                  <a:txBody>
                    <a:bodyPr/>
                    <a:lstStyle/>
                    <a:p>
                      <a:pPr algn="ctr"/>
                      <a:r>
                        <a:rPr lang="en-US" dirty="0"/>
                        <a:t>75.8242</a:t>
                      </a:r>
                    </a:p>
                  </a:txBody>
                  <a:tcPr/>
                </a:tc>
                <a:extLst>
                  <a:ext uri="{0D108BD9-81ED-4DB2-BD59-A6C34878D82A}">
                    <a16:rowId xmlns:a16="http://schemas.microsoft.com/office/drawing/2014/main" val="10003"/>
                  </a:ext>
                </a:extLst>
              </a:tr>
              <a:tr h="370840">
                <a:tc>
                  <a:txBody>
                    <a:bodyPr/>
                    <a:lstStyle/>
                    <a:p>
                      <a:pPr algn="ctr"/>
                      <a:r>
                        <a:rPr lang="en-US" dirty="0"/>
                        <a:t>15-20</a:t>
                      </a:r>
                    </a:p>
                  </a:txBody>
                  <a:tcPr/>
                </a:tc>
                <a:tc>
                  <a:txBody>
                    <a:bodyPr/>
                    <a:lstStyle/>
                    <a:p>
                      <a:pPr algn="ctr"/>
                      <a:r>
                        <a:rPr lang="en-US" dirty="0"/>
                        <a:t>79.6703</a:t>
                      </a:r>
                    </a:p>
                  </a:txBody>
                  <a:tcPr/>
                </a:tc>
                <a:extLst>
                  <a:ext uri="{0D108BD9-81ED-4DB2-BD59-A6C34878D82A}">
                    <a16:rowId xmlns:a16="http://schemas.microsoft.com/office/drawing/2014/main" val="10004"/>
                  </a:ext>
                </a:extLst>
              </a:tr>
              <a:tr h="370840">
                <a:tc>
                  <a:txBody>
                    <a:bodyPr/>
                    <a:lstStyle/>
                    <a:p>
                      <a:pPr algn="ctr"/>
                      <a:r>
                        <a:rPr lang="en-US" dirty="0"/>
                        <a:t>20-25</a:t>
                      </a:r>
                    </a:p>
                  </a:txBody>
                  <a:tcPr/>
                </a:tc>
                <a:tc>
                  <a:txBody>
                    <a:bodyPr/>
                    <a:lstStyle/>
                    <a:p>
                      <a:pPr algn="ctr"/>
                      <a:r>
                        <a:rPr lang="en-US" dirty="0"/>
                        <a:t>80.2198</a:t>
                      </a:r>
                    </a:p>
                  </a:txBody>
                  <a:tcPr/>
                </a:tc>
                <a:extLst>
                  <a:ext uri="{0D108BD9-81ED-4DB2-BD59-A6C34878D82A}">
                    <a16:rowId xmlns:a16="http://schemas.microsoft.com/office/drawing/2014/main" val="10005"/>
                  </a:ext>
                </a:extLst>
              </a:tr>
              <a:tr h="370840">
                <a:tc>
                  <a:txBody>
                    <a:bodyPr/>
                    <a:lstStyle/>
                    <a:p>
                      <a:pPr algn="ctr"/>
                      <a:r>
                        <a:rPr lang="en-US" dirty="0"/>
                        <a:t>25-30</a:t>
                      </a:r>
                    </a:p>
                  </a:txBody>
                  <a:tcPr/>
                </a:tc>
                <a:tc>
                  <a:txBody>
                    <a:bodyPr/>
                    <a:lstStyle/>
                    <a:p>
                      <a:pPr algn="ctr"/>
                      <a:r>
                        <a:rPr lang="en-US" dirty="0"/>
                        <a:t>81.3187</a:t>
                      </a:r>
                    </a:p>
                  </a:txBody>
                  <a:tcPr/>
                </a:tc>
                <a:extLst>
                  <a:ext uri="{0D108BD9-81ED-4DB2-BD59-A6C34878D82A}">
                    <a16:rowId xmlns:a16="http://schemas.microsoft.com/office/drawing/2014/main" val="10006"/>
                  </a:ext>
                </a:extLst>
              </a:tr>
              <a:tr h="370840">
                <a:tc>
                  <a:txBody>
                    <a:bodyPr/>
                    <a:lstStyle/>
                    <a:p>
                      <a:pPr algn="ctr"/>
                      <a:r>
                        <a:rPr lang="en-US" dirty="0"/>
                        <a:t>30-35</a:t>
                      </a:r>
                    </a:p>
                  </a:txBody>
                  <a:tcPr/>
                </a:tc>
                <a:tc>
                  <a:txBody>
                    <a:bodyPr/>
                    <a:lstStyle/>
                    <a:p>
                      <a:pPr algn="ctr"/>
                      <a:r>
                        <a:rPr lang="en-US" dirty="0"/>
                        <a:t>80.2198</a:t>
                      </a:r>
                    </a:p>
                  </a:txBody>
                  <a:tcPr/>
                </a:tc>
                <a:extLst>
                  <a:ext uri="{0D108BD9-81ED-4DB2-BD59-A6C34878D82A}">
                    <a16:rowId xmlns:a16="http://schemas.microsoft.com/office/drawing/2014/main" val="10007"/>
                  </a:ext>
                </a:extLst>
              </a:tr>
              <a:tr h="370840">
                <a:tc>
                  <a:txBody>
                    <a:bodyPr/>
                    <a:lstStyle/>
                    <a:p>
                      <a:pPr algn="ctr"/>
                      <a:r>
                        <a:rPr lang="en-US" dirty="0"/>
                        <a:t>35-40</a:t>
                      </a:r>
                    </a:p>
                  </a:txBody>
                  <a:tcPr/>
                </a:tc>
                <a:tc>
                  <a:txBody>
                    <a:bodyPr/>
                    <a:lstStyle/>
                    <a:p>
                      <a:pPr algn="ctr"/>
                      <a:r>
                        <a:rPr lang="en-US" dirty="0"/>
                        <a:t>87.3626</a:t>
                      </a:r>
                    </a:p>
                  </a:txBody>
                  <a:tcPr/>
                </a:tc>
                <a:extLst>
                  <a:ext uri="{0D108BD9-81ED-4DB2-BD59-A6C34878D82A}">
                    <a16:rowId xmlns:a16="http://schemas.microsoft.com/office/drawing/2014/main" val="10008"/>
                  </a:ext>
                </a:extLst>
              </a:tr>
              <a:tr h="370840">
                <a:tc>
                  <a:txBody>
                    <a:bodyPr/>
                    <a:lstStyle/>
                    <a:p>
                      <a:pPr algn="ctr"/>
                      <a:r>
                        <a:rPr lang="en-US" dirty="0"/>
                        <a:t>40-45</a:t>
                      </a:r>
                    </a:p>
                  </a:txBody>
                  <a:tcPr/>
                </a:tc>
                <a:tc>
                  <a:txBody>
                    <a:bodyPr/>
                    <a:lstStyle/>
                    <a:p>
                      <a:pPr algn="ctr"/>
                      <a:r>
                        <a:rPr lang="en-US" dirty="0"/>
                        <a:t>91.2088</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33299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0986" y="1676400"/>
            <a:ext cx="9144000" cy="4267200"/>
          </a:xfrm>
        </p:spPr>
        <p:txBody>
          <a:bodyPr>
            <a:normAutofit/>
          </a:bodyPr>
          <a:lstStyle/>
          <a:p>
            <a:pPr marL="0" indent="0">
              <a:buNone/>
            </a:pPr>
            <a:br>
              <a:rPr lang="en-US" sz="1800" dirty="0"/>
            </a:br>
            <a:r>
              <a:rPr lang="en-US" sz="1800" dirty="0"/>
              <a:t>The line chart has been plotted with X-axis taken as overs and Y-axis as the accuracy in terms of percentage.</a:t>
            </a:r>
          </a:p>
          <a:p>
            <a:pPr marL="0" indent="0">
              <a:buNone/>
            </a:pPr>
            <a:endParaRPr lang="en-US" sz="1800" dirty="0"/>
          </a:p>
        </p:txBody>
      </p:sp>
      <p:sp>
        <p:nvSpPr>
          <p:cNvPr id="2" name="Title 1"/>
          <p:cNvSpPr>
            <a:spLocks noGrp="1"/>
          </p:cNvSpPr>
          <p:nvPr>
            <p:ph type="title"/>
          </p:nvPr>
        </p:nvSpPr>
        <p:spPr/>
        <p:txBody>
          <a:bodyPr/>
          <a:lstStyle/>
          <a:p>
            <a:r>
              <a:rPr lang="en-US" dirty="0"/>
              <a:t>Winning Percentage Performance</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tretch>
            <a:fillRect/>
          </a:stretch>
        </p:blipFill>
        <p:spPr>
          <a:xfrm>
            <a:off x="1522414" y="2514600"/>
            <a:ext cx="8991598" cy="4267200"/>
          </a:xfrm>
          <a:prstGeom prst="rect">
            <a:avLst/>
          </a:prstGeom>
        </p:spPr>
      </p:pic>
    </p:spTree>
    <p:extLst>
      <p:ext uri="{BB962C8B-B14F-4D97-AF65-F5344CB8AC3E}">
        <p14:creationId xmlns:p14="http://schemas.microsoft.com/office/powerpoint/2010/main" val="298169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title="Key findings results 1 chart"/>
          <p:cNvGraphicFramePr>
            <a:graphicFrameLocks noGrp="1"/>
          </p:cNvGraphicFramePr>
          <p:nvPr>
            <p:ph idx="1"/>
            <p:extLst>
              <p:ext uri="{D42A27DB-BD31-4B8C-83A1-F6EECF244321}">
                <p14:modId xmlns:p14="http://schemas.microsoft.com/office/powerpoint/2010/main" val="4189122025"/>
              </p:ext>
            </p:extLst>
          </p:nvPr>
        </p:nvGraphicFramePr>
        <p:xfrm>
          <a:off x="1522413" y="1905000"/>
          <a:ext cx="9144000"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en-US"/>
              <a:t>Key Findings / Results 1</a:t>
            </a:r>
            <a:endParaRPr lang="en-US" dirty="0"/>
          </a:p>
        </p:txBody>
      </p:sp>
    </p:spTree>
    <p:extLst>
      <p:ext uri="{BB962C8B-B14F-4D97-AF65-F5344CB8AC3E}">
        <p14:creationId xmlns:p14="http://schemas.microsoft.com/office/powerpoint/2010/main" val="30412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title="Key findings results 3 chart"/>
          <p:cNvGraphicFramePr>
            <a:graphicFrameLocks noGrp="1"/>
          </p:cNvGraphicFramePr>
          <p:nvPr>
            <p:ph idx="1"/>
            <p:extLst>
              <p:ext uri="{D42A27DB-BD31-4B8C-83A1-F6EECF244321}">
                <p14:modId xmlns:p14="http://schemas.microsoft.com/office/powerpoint/2010/main" val="2618721962"/>
              </p:ext>
            </p:extLst>
          </p:nvPr>
        </p:nvGraphicFramePr>
        <p:xfrm>
          <a:off x="1522413" y="1905000"/>
          <a:ext cx="8229600" cy="1584960"/>
        </p:xfrm>
        <a:graphic>
          <a:graphicData uri="http://schemas.openxmlformats.org/drawingml/2006/table">
            <a:tbl>
              <a:tblPr firstRow="1" bandRow="1">
                <a:tableStyleId>{6E25E649-3F16-4E02-A733-19D2CDBF48F0}</a:tableStyleId>
              </a:tblPr>
              <a:tblGrid>
                <a:gridCol w="1676399">
                  <a:extLst>
                    <a:ext uri="{9D8B030D-6E8A-4147-A177-3AD203B41FA5}">
                      <a16:colId xmlns:a16="http://schemas.microsoft.com/office/drawing/2014/main" val="20000"/>
                    </a:ext>
                  </a:extLst>
                </a:gridCol>
                <a:gridCol w="4166617">
                  <a:extLst>
                    <a:ext uri="{9D8B030D-6E8A-4147-A177-3AD203B41FA5}">
                      <a16:colId xmlns:a16="http://schemas.microsoft.com/office/drawing/2014/main" val="20001"/>
                    </a:ext>
                  </a:extLst>
                </a:gridCol>
                <a:gridCol w="1193292">
                  <a:extLst>
                    <a:ext uri="{9D8B030D-6E8A-4147-A177-3AD203B41FA5}">
                      <a16:colId xmlns:a16="http://schemas.microsoft.com/office/drawing/2014/main" val="20002"/>
                    </a:ext>
                  </a:extLst>
                </a:gridCol>
                <a:gridCol w="1193292">
                  <a:extLst>
                    <a:ext uri="{9D8B030D-6E8A-4147-A177-3AD203B41FA5}">
                      <a16:colId xmlns:a16="http://schemas.microsoft.com/office/drawing/2014/main" val="20003"/>
                    </a:ext>
                  </a:extLst>
                </a:gridCol>
              </a:tblGrid>
              <a:tr h="3708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Run number</a:t>
                      </a:r>
                      <a:endParaRPr kumimoji="0" lang="en-US" sz="2000" b="1" i="0" u="none" strike="noStrike" cap="none" normalizeH="0" baseline="0" dirty="0">
                        <a:ln>
                          <a:noFill/>
                        </a:ln>
                        <a:solidFill>
                          <a:schemeClr val="tx1"/>
                        </a:solidFill>
                        <a:effectLst/>
                        <a:latin typeface="Arial" charset="0"/>
                      </a:endParaRPr>
                    </a:p>
                  </a:txBody>
                  <a:tcPr anchor="b"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Description</a:t>
                      </a:r>
                      <a:endParaRPr kumimoji="0" lang="en-US" sz="2000" b="1" i="0" u="none" strike="noStrike" cap="none" normalizeH="0" baseline="0" dirty="0">
                        <a:ln>
                          <a:noFill/>
                        </a:ln>
                        <a:solidFill>
                          <a:schemeClr val="tx1"/>
                        </a:solidFill>
                        <a:effectLst/>
                        <a:latin typeface="Arial" charset="0"/>
                      </a:endParaRPr>
                    </a:p>
                  </a:txBody>
                  <a:tcPr anchor="b"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Result A</a:t>
                      </a:r>
                      <a:endParaRPr kumimoji="0" lang="en-US" sz="2000" b="1" i="0" u="none" strike="noStrike" cap="none" normalizeH="0" baseline="0">
                        <a:ln>
                          <a:noFill/>
                        </a:ln>
                        <a:solidFill>
                          <a:schemeClr val="tx1"/>
                        </a:solidFill>
                        <a:effectLst/>
                        <a:latin typeface="Arial" charset="0"/>
                      </a:endParaRPr>
                    </a:p>
                  </a:txBody>
                  <a:tcPr anchor="b"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Result B</a:t>
                      </a:r>
                      <a:endParaRPr kumimoji="0" lang="en-US" sz="2000" b="1" i="0" u="none" strike="noStrike" cap="none" normalizeH="0" baseline="0">
                        <a:ln>
                          <a:noFill/>
                        </a:ln>
                        <a:solidFill>
                          <a:schemeClr val="tx1"/>
                        </a:solidFill>
                        <a:effectLst/>
                        <a:latin typeface="Arial" charset="0"/>
                      </a:endParaRPr>
                    </a:p>
                  </a:txBody>
                  <a:tcPr anchor="b" horzOverflow="overflow"/>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1</a:t>
                      </a:r>
                      <a:endParaRPr kumimoji="0" lang="en-US" sz="20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Condition A</a:t>
                      </a:r>
                      <a:endParaRPr kumimoji="0" lang="en-US" sz="20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True</a:t>
                      </a:r>
                      <a:endParaRPr kumimoji="0" lang="en-US" sz="20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True</a:t>
                      </a:r>
                      <a:endParaRPr kumimoji="0" lang="en-US" sz="20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2</a:t>
                      </a:r>
                      <a:endParaRPr kumimoji="0" lang="en-US" sz="20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Condition B</a:t>
                      </a:r>
                      <a:endParaRPr kumimoji="0" lang="en-US" sz="20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True</a:t>
                      </a:r>
                      <a:endParaRPr kumimoji="0" lang="en-US" sz="20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False</a:t>
                      </a:r>
                      <a:endParaRPr kumimoji="0" lang="en-US" sz="20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3708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3</a:t>
                      </a:r>
                      <a:endParaRPr kumimoji="0" lang="en-US" sz="20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Condition C</a:t>
                      </a:r>
                      <a:endParaRPr kumimoji="0" lang="en-US" sz="20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False</a:t>
                      </a:r>
                      <a:endParaRPr kumimoji="0" lang="en-US" sz="20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False</a:t>
                      </a:r>
                      <a:endParaRPr kumimoji="0" lang="en-US" sz="20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a:t>Key Findings / Results 3</a:t>
            </a:r>
            <a:endParaRPr lang="en-US" dirty="0"/>
          </a:p>
        </p:txBody>
      </p:sp>
    </p:spTree>
    <p:extLst>
      <p:ext uri="{BB962C8B-B14F-4D97-AF65-F5344CB8AC3E}">
        <p14:creationId xmlns:p14="http://schemas.microsoft.com/office/powerpoint/2010/main" val="256706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Currently One Day International (ODI) first inning match is predicted on the basis of Current Run Rate </a:t>
            </a:r>
          </a:p>
          <a:p>
            <a:r>
              <a:rPr lang="en-US" dirty="0"/>
              <a:t>In second innings there is no method to predict the outcome of the match.</a:t>
            </a:r>
          </a:p>
          <a:p>
            <a:r>
              <a:rPr lang="en-US" dirty="0"/>
              <a:t>In this paper a model has been proposed that has two methods.</a:t>
            </a:r>
          </a:p>
          <a:p>
            <a:pPr marL="274320" lvl="1" indent="0">
              <a:buNone/>
            </a:pPr>
            <a:r>
              <a:rPr lang="en-US" sz="1600" dirty="0"/>
              <a:t>1. predicts the score of first innings using Linear Regression Classifier</a:t>
            </a:r>
          </a:p>
          <a:p>
            <a:pPr marL="274320" lvl="1" indent="0">
              <a:buNone/>
            </a:pPr>
            <a:r>
              <a:rPr lang="en-US" sz="1600" dirty="0"/>
              <a:t>2. predicts the outcome of the match in the second innings using Naïve Bayes Classifier</a:t>
            </a:r>
          </a:p>
          <a:p>
            <a:pPr marL="0" indent="0">
              <a:buNone/>
            </a:pPr>
            <a:r>
              <a:rPr lang="en-US" dirty="0"/>
              <a:t>It is found in the results that error in Linear Regression classifier is less than Current Run Rate method in estimating the final score and also accuracy of Naïve Bayes in predicting match outcome has been 68% initially from 0-5 overs to 91% till the end of 45th over. </a:t>
            </a:r>
          </a:p>
        </p:txBody>
      </p:sp>
      <p:sp>
        <p:nvSpPr>
          <p:cNvPr id="3" name="Title 2"/>
          <p:cNvSpPr>
            <a:spLocks noGrp="1"/>
          </p:cNvSpPr>
          <p:nvPr>
            <p:ph type="title"/>
          </p:nvPr>
        </p:nvSpPr>
        <p:spPr/>
        <p:txBody>
          <a:bodyPr/>
          <a:lstStyle/>
          <a:p>
            <a:r>
              <a:rPr lang="en-US" dirty="0"/>
              <a:t>Acknowledgement</a:t>
            </a:r>
          </a:p>
        </p:txBody>
      </p:sp>
    </p:spTree>
    <p:extLst>
      <p:ext uri="{BB962C8B-B14F-4D97-AF65-F5344CB8AC3E}">
        <p14:creationId xmlns:p14="http://schemas.microsoft.com/office/powerpoint/2010/main" val="118616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Add your conclusion here</a:t>
            </a:r>
            <a:endParaRPr lang="en-US" dirty="0"/>
          </a:p>
        </p:txBody>
      </p:sp>
      <p:sp>
        <p:nvSpPr>
          <p:cNvPr id="2" name="Title 1"/>
          <p:cNvSpPr>
            <a:spLocks noGrp="1"/>
          </p:cNvSpPr>
          <p:nvPr>
            <p:ph type="title"/>
          </p:nvPr>
        </p:nvSpPr>
        <p:spPr/>
        <p:txBody>
          <a:bodyPr/>
          <a:lstStyle/>
          <a:p>
            <a:r>
              <a:rPr lang="en-US"/>
              <a:t>Conclusion</a:t>
            </a:r>
            <a:endParaRPr lang="en-US" dirty="0"/>
          </a:p>
        </p:txBody>
      </p:sp>
    </p:spTree>
    <p:extLst>
      <p:ext uri="{BB962C8B-B14F-4D97-AF65-F5344CB8AC3E}">
        <p14:creationId xmlns:p14="http://schemas.microsoft.com/office/powerpoint/2010/main" val="520006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a:p>
        </p:txBody>
      </p:sp>
      <p:sp>
        <p:nvSpPr>
          <p:cNvPr id="2" name="Title 1"/>
          <p:cNvSpPr>
            <a:spLocks noGrp="1"/>
          </p:cNvSpPr>
          <p:nvPr>
            <p:ph type="title"/>
          </p:nvPr>
        </p:nvSpPr>
        <p:spPr>
          <a:xfrm>
            <a:off x="1522412" y="1600200"/>
            <a:ext cx="9144000" cy="2667000"/>
          </a:xfrm>
        </p:spPr>
        <p:txBody>
          <a:bodyPr/>
          <a:lstStyle/>
          <a:p>
            <a:r>
              <a:rPr lang="en-US" dirty="0"/>
              <a:t>Questions &amp; Discussion</a:t>
            </a:r>
          </a:p>
        </p:txBody>
      </p:sp>
    </p:spTree>
    <p:extLst>
      <p:ext uri="{BB962C8B-B14F-4D97-AF65-F5344CB8AC3E}">
        <p14:creationId xmlns:p14="http://schemas.microsoft.com/office/powerpoint/2010/main" val="37528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6399212" y="1905000"/>
            <a:ext cx="5105400" cy="4267200"/>
          </a:xfrm>
        </p:spPr>
        <p:txBody>
          <a:bodyPr/>
          <a:lstStyle/>
          <a:p>
            <a:r>
              <a:rPr lang="en-US" dirty="0"/>
              <a:t>Training and Testing of data</a:t>
            </a:r>
          </a:p>
          <a:p>
            <a:r>
              <a:rPr lang="en-US" dirty="0"/>
              <a:t>Result and Discussions</a:t>
            </a:r>
          </a:p>
          <a:p>
            <a:pPr lvl="1"/>
            <a:r>
              <a:rPr lang="en-US" dirty="0"/>
              <a:t>Implementation of Algorithm</a:t>
            </a:r>
          </a:p>
          <a:p>
            <a:pPr lvl="2"/>
            <a:r>
              <a:rPr lang="en-US" sz="1600" dirty="0"/>
              <a:t>Linear Regression Algorithm</a:t>
            </a:r>
          </a:p>
          <a:p>
            <a:pPr lvl="2"/>
            <a:r>
              <a:rPr lang="en-US" sz="1600" dirty="0"/>
              <a:t>Naïve Bayes Algorithm</a:t>
            </a:r>
          </a:p>
          <a:p>
            <a:pPr lvl="2"/>
            <a:r>
              <a:rPr lang="en-US" sz="1600" dirty="0"/>
              <a:t>Projected Score Performance</a:t>
            </a:r>
          </a:p>
          <a:p>
            <a:pPr lvl="1"/>
            <a:r>
              <a:rPr lang="en-US" dirty="0"/>
              <a:t>Winning Percentage Performance</a:t>
            </a:r>
          </a:p>
          <a:p>
            <a:r>
              <a:rPr lang="en-US" dirty="0"/>
              <a:t>Conclusion and Future Scope</a:t>
            </a:r>
          </a:p>
          <a:p>
            <a:r>
              <a:rPr lang="en-US" dirty="0"/>
              <a:t>References</a:t>
            </a:r>
          </a:p>
          <a:p>
            <a:pPr lvl="2"/>
            <a:endParaRPr lang="en-US" dirty="0"/>
          </a:p>
          <a:p>
            <a:pPr lvl="2"/>
            <a:endParaRPr lang="en-US" dirty="0"/>
          </a:p>
        </p:txBody>
      </p:sp>
      <p:sp>
        <p:nvSpPr>
          <p:cNvPr id="3" name="Content Placeholder 2"/>
          <p:cNvSpPr>
            <a:spLocks noGrp="1"/>
          </p:cNvSpPr>
          <p:nvPr>
            <p:ph sz="half" idx="1"/>
          </p:nvPr>
        </p:nvSpPr>
        <p:spPr>
          <a:xfrm>
            <a:off x="1522413" y="1905000"/>
            <a:ext cx="4952999" cy="4267200"/>
          </a:xfrm>
        </p:spPr>
        <p:txBody>
          <a:bodyPr/>
          <a:lstStyle/>
          <a:p>
            <a:r>
              <a:rPr lang="en-US" dirty="0"/>
              <a:t>Introduction</a:t>
            </a:r>
          </a:p>
          <a:p>
            <a:r>
              <a:rPr lang="en-US" dirty="0"/>
              <a:t>Related Work</a:t>
            </a:r>
          </a:p>
          <a:p>
            <a:pPr lvl="1"/>
            <a:r>
              <a:rPr lang="en-US" sz="1800" dirty="0"/>
              <a:t>Data Mining in Various Sports</a:t>
            </a:r>
          </a:p>
          <a:p>
            <a:r>
              <a:rPr lang="en-US" dirty="0"/>
              <a:t>Classification</a:t>
            </a:r>
          </a:p>
          <a:p>
            <a:pPr lvl="1"/>
            <a:r>
              <a:rPr lang="en-US" sz="1800" dirty="0"/>
              <a:t>Linear Regression Classifier</a:t>
            </a:r>
          </a:p>
          <a:p>
            <a:pPr lvl="1"/>
            <a:r>
              <a:rPr lang="en-US" sz="1800" dirty="0"/>
              <a:t>Naïve Bayes Classifier</a:t>
            </a:r>
          </a:p>
          <a:p>
            <a:r>
              <a:rPr lang="en-US" dirty="0"/>
              <a:t>Data Collection and Preparation</a:t>
            </a:r>
          </a:p>
          <a:p>
            <a:endParaRPr lang="en-US" sz="2200" dirty="0"/>
          </a:p>
        </p:txBody>
      </p:sp>
      <p:sp>
        <p:nvSpPr>
          <p:cNvPr id="2" name="Title 1"/>
          <p:cNvSpPr>
            <a:spLocks noGrp="1"/>
          </p:cNvSpPr>
          <p:nvPr>
            <p:ph type="title"/>
          </p:nvPr>
        </p:nvSpPr>
        <p:spPr/>
        <p:txBody>
          <a:bodyPr/>
          <a:lstStyle/>
          <a:p>
            <a:r>
              <a:rPr lang="en-US"/>
              <a:t>Overview</a:t>
            </a:r>
            <a:endParaRPr lang="en-US" dirty="0"/>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674811" y="3505199"/>
            <a:ext cx="9143999" cy="762000"/>
          </a:xfrm>
        </p:spPr>
        <p:txBody>
          <a:bodyPr>
            <a:normAutofit/>
          </a:bodyPr>
          <a:lstStyle/>
          <a:p>
            <a:pPr marL="342900" indent="-342900">
              <a:buFontTx/>
              <a:buChar char="-"/>
            </a:pPr>
            <a:r>
              <a:rPr lang="en-US" dirty="0"/>
              <a:t>The algorithm that is used for implementation of classification is known as a classifier. </a:t>
            </a:r>
          </a:p>
        </p:txBody>
      </p:sp>
      <p:sp>
        <p:nvSpPr>
          <p:cNvPr id="2" name="Title 1"/>
          <p:cNvSpPr>
            <a:spLocks noGrp="1"/>
          </p:cNvSpPr>
          <p:nvPr>
            <p:ph type="title"/>
          </p:nvPr>
        </p:nvSpPr>
        <p:spPr/>
        <p:txBody>
          <a:bodyPr/>
          <a:lstStyle/>
          <a:p>
            <a:r>
              <a:rPr lang="en-US" dirty="0"/>
              <a:t>Classification</a:t>
            </a:r>
          </a:p>
        </p:txBody>
      </p:sp>
      <p:sp>
        <p:nvSpPr>
          <p:cNvPr id="9" name="Text Placeholder 5"/>
          <p:cNvSpPr txBox="1">
            <a:spLocks/>
          </p:cNvSpPr>
          <p:nvPr/>
        </p:nvSpPr>
        <p:spPr>
          <a:xfrm>
            <a:off x="1674809" y="2362200"/>
            <a:ext cx="9143999" cy="7620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tx2"/>
              </a:buClr>
              <a:buSzPct val="80000"/>
              <a:buFont typeface="Wingdings 3" panose="05040102010807070707" pitchFamily="18" charset="2"/>
              <a:buNone/>
              <a:defRPr sz="2400" b="0" kern="1200">
                <a:solidFill>
                  <a:schemeClr val="bg1"/>
                </a:solidFill>
                <a:latin typeface="+mn-lt"/>
                <a:ea typeface="+mn-ea"/>
                <a:cs typeface="+mn-cs"/>
              </a:defRPr>
            </a:lvl1pPr>
            <a:lvl2pPr marL="4572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2000" b="1" kern="1200">
                <a:solidFill>
                  <a:schemeClr val="bg1"/>
                </a:solidFill>
                <a:latin typeface="+mn-lt"/>
                <a:ea typeface="+mn-ea"/>
                <a:cs typeface="+mn-cs"/>
              </a:defRPr>
            </a:lvl2pPr>
            <a:lvl3pPr marL="914400" indent="0" algn="l" defTabSz="914400" rtl="0" eaLnBrk="1" latinLnBrk="0" hangingPunct="1">
              <a:lnSpc>
                <a:spcPct val="90000"/>
              </a:lnSpc>
              <a:spcBef>
                <a:spcPts val="600"/>
              </a:spcBef>
              <a:buClr>
                <a:schemeClr val="tx2"/>
              </a:buClr>
              <a:buSzPct val="80000"/>
              <a:buFont typeface="Wingdings 3" panose="05040102010807070707" pitchFamily="18" charset="2"/>
              <a:buNone/>
              <a:defRPr sz="1800" b="1" kern="1200">
                <a:solidFill>
                  <a:schemeClr val="bg1"/>
                </a:solidFill>
                <a:latin typeface="+mn-lt"/>
                <a:ea typeface="+mn-ea"/>
                <a:cs typeface="+mn-cs"/>
              </a:defRPr>
            </a:lvl3pPr>
            <a:lvl4pPr marL="13716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1600" b="1" kern="1200">
                <a:solidFill>
                  <a:schemeClr val="bg1"/>
                </a:solidFill>
                <a:latin typeface="+mn-lt"/>
                <a:ea typeface="+mn-ea"/>
                <a:cs typeface="+mn-cs"/>
              </a:defRPr>
            </a:lvl4pPr>
            <a:lvl5pPr marL="18288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1600" b="1" kern="1200">
                <a:solidFill>
                  <a:schemeClr val="bg1"/>
                </a:solidFill>
                <a:latin typeface="+mn-lt"/>
                <a:ea typeface="+mn-ea"/>
                <a:cs typeface="+mn-cs"/>
              </a:defRPr>
            </a:lvl5pPr>
            <a:lvl6pPr marL="22860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1600" b="1" kern="1200">
                <a:solidFill>
                  <a:schemeClr val="bg1"/>
                </a:solidFill>
                <a:latin typeface="+mn-lt"/>
                <a:ea typeface="+mn-ea"/>
                <a:cs typeface="+mn-cs"/>
              </a:defRPr>
            </a:lvl6pPr>
            <a:lvl7pPr marL="2743200" indent="0" algn="l" defTabSz="914400" rtl="0" eaLnBrk="1" latinLnBrk="0" hangingPunct="1">
              <a:lnSpc>
                <a:spcPct val="90000"/>
              </a:lnSpc>
              <a:spcBef>
                <a:spcPts val="600"/>
              </a:spcBef>
              <a:buClr>
                <a:schemeClr val="tx2"/>
              </a:buClr>
              <a:buSzPct val="80000"/>
              <a:buFont typeface="Wingdings 3" panose="05040102010807070707" pitchFamily="18" charset="2"/>
              <a:buNone/>
              <a:defRPr sz="1600" b="1" kern="1200">
                <a:solidFill>
                  <a:schemeClr val="bg1"/>
                </a:solidFill>
                <a:latin typeface="+mn-lt"/>
                <a:ea typeface="+mn-ea"/>
                <a:cs typeface="+mn-cs"/>
              </a:defRPr>
            </a:lvl7pPr>
            <a:lvl8pPr marL="32004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1600" b="1" kern="1200">
                <a:solidFill>
                  <a:schemeClr val="bg1"/>
                </a:solidFill>
                <a:latin typeface="+mn-lt"/>
                <a:ea typeface="+mn-ea"/>
                <a:cs typeface="+mn-cs"/>
              </a:defRPr>
            </a:lvl8pPr>
            <a:lvl9pPr marL="3657600" indent="0" algn="l" defTabSz="914400" rtl="0" eaLnBrk="1" latinLnBrk="0" hangingPunct="1">
              <a:lnSpc>
                <a:spcPct val="90000"/>
              </a:lnSpc>
              <a:spcBef>
                <a:spcPts val="600"/>
              </a:spcBef>
              <a:buClr>
                <a:schemeClr val="tx2"/>
              </a:buClr>
              <a:buSzPct val="80000"/>
              <a:buFont typeface="Wingdings 3" panose="05040102010807070707" pitchFamily="18" charset="2"/>
              <a:buNone/>
              <a:defRPr sz="1600" b="1" kern="1200">
                <a:solidFill>
                  <a:schemeClr val="bg1"/>
                </a:solidFill>
                <a:latin typeface="+mn-lt"/>
                <a:ea typeface="+mn-ea"/>
                <a:cs typeface="+mn-cs"/>
              </a:defRPr>
            </a:lvl9pPr>
          </a:lstStyle>
          <a:p>
            <a:pPr marL="342900" indent="-342900">
              <a:buFontTx/>
              <a:buChar char="-"/>
            </a:pPr>
            <a:r>
              <a:rPr lang="en-US" dirty="0"/>
              <a:t>technique of recognizing to which class a new instance belongs,</a:t>
            </a:r>
          </a:p>
          <a:p>
            <a:pPr marL="342900" indent="-342900">
              <a:buFontTx/>
              <a:buChar char="-"/>
            </a:pPr>
            <a:r>
              <a:rPr lang="en-US" dirty="0"/>
              <a:t> on the basis of a training set of data containing observations</a:t>
            </a:r>
          </a:p>
        </p:txBody>
      </p:sp>
      <p:sp>
        <p:nvSpPr>
          <p:cNvPr id="11" name="Text Placeholder 5"/>
          <p:cNvSpPr>
            <a:spLocks noGrp="1"/>
          </p:cNvSpPr>
          <p:nvPr>
            <p:ph type="body" idx="1"/>
          </p:nvPr>
        </p:nvSpPr>
        <p:spPr>
          <a:xfrm>
            <a:off x="1674810" y="4495800"/>
            <a:ext cx="9143999" cy="762000"/>
          </a:xfrm>
        </p:spPr>
        <p:txBody>
          <a:bodyPr>
            <a:normAutofit/>
          </a:bodyPr>
          <a:lstStyle/>
          <a:p>
            <a:pPr marL="342900" indent="-342900">
              <a:buFontTx/>
              <a:buChar char="-"/>
            </a:pPr>
            <a:r>
              <a:rPr lang="en-US" dirty="0"/>
              <a:t>Here, two classifiers have been used, namely Linear Regression (LR) and Naïve Bayes classifier. </a:t>
            </a:r>
          </a:p>
        </p:txBody>
      </p:sp>
    </p:spTree>
    <p:extLst>
      <p:ext uri="{BB962C8B-B14F-4D97-AF65-F5344CB8AC3E}">
        <p14:creationId xmlns:p14="http://schemas.microsoft.com/office/powerpoint/2010/main" val="341885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1600136" y="2132419"/>
            <a:ext cx="9143999" cy="1677581"/>
          </a:xfrm>
        </p:spPr>
        <p:txBody>
          <a:bodyPr>
            <a:normAutofit/>
          </a:bodyPr>
          <a:lstStyle/>
          <a:p>
            <a:r>
              <a:rPr lang="en-US" dirty="0"/>
              <a:t>If the data of a class and attributes are numeric</a:t>
            </a:r>
          </a:p>
          <a:p>
            <a:r>
              <a:rPr lang="en-US" dirty="0"/>
              <a:t>to get the expression of the class in terms of linear combination of the predetermined weights and attributes which is been given by the equation: </a:t>
            </a:r>
          </a:p>
        </p:txBody>
      </p:sp>
      <p:sp>
        <p:nvSpPr>
          <p:cNvPr id="6" name="Text Placeholder 5"/>
          <p:cNvSpPr>
            <a:spLocks noGrp="1"/>
          </p:cNvSpPr>
          <p:nvPr>
            <p:ph type="body" idx="1"/>
          </p:nvPr>
        </p:nvSpPr>
        <p:spPr>
          <a:xfrm>
            <a:off x="1600136" y="1565459"/>
            <a:ext cx="4416552" cy="762000"/>
          </a:xfrm>
        </p:spPr>
        <p:txBody>
          <a:bodyPr/>
          <a:lstStyle/>
          <a:p>
            <a:r>
              <a:rPr lang="en-US" dirty="0"/>
              <a:t>USE</a:t>
            </a:r>
          </a:p>
        </p:txBody>
      </p:sp>
      <p:sp>
        <p:nvSpPr>
          <p:cNvPr id="2" name="Title 1"/>
          <p:cNvSpPr>
            <a:spLocks noGrp="1"/>
          </p:cNvSpPr>
          <p:nvPr>
            <p:ph type="title"/>
          </p:nvPr>
        </p:nvSpPr>
        <p:spPr/>
        <p:txBody>
          <a:bodyPr/>
          <a:lstStyle/>
          <a:p>
            <a:r>
              <a:rPr lang="en-US" dirty="0"/>
              <a:t>Classifier types: Linear Regression</a:t>
            </a:r>
          </a:p>
        </p:txBody>
      </p:sp>
      <mc:AlternateContent xmlns:mc="http://schemas.openxmlformats.org/markup-compatibility/2006" xmlns:a14="http://schemas.microsoft.com/office/drawing/2010/main">
        <mc:Choice Requires="a14">
          <p:sp>
            <p:nvSpPr>
              <p:cNvPr id="4" name="Text Placeholder 3"/>
              <p:cNvSpPr>
                <a:spLocks noGrp="1"/>
              </p:cNvSpPr>
              <p:nvPr>
                <p:ph type="body" sz="quarter" idx="3"/>
              </p:nvPr>
            </p:nvSpPr>
            <p:spPr>
              <a:xfrm>
                <a:off x="3656012" y="3810000"/>
                <a:ext cx="4040123" cy="437004"/>
              </a:xfrm>
            </p:spPr>
            <p:txBody>
              <a:bodyPr>
                <a:normAutofit fontScale="85000" lnSpcReduction="10000"/>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𝑥</m:t>
                      </m:r>
                      <m:r>
                        <a:rPr lang="en-US" sz="2000" i="1" dirty="0" smtClean="0">
                          <a:latin typeface="Cambria Math" panose="02040503050406030204" pitchFamily="18" charset="0"/>
                        </a:rPr>
                        <m:t> = </m:t>
                      </m:r>
                      <m:r>
                        <a:rPr lang="en-US" sz="2000" i="1" dirty="0" smtClean="0">
                          <a:latin typeface="Cambria Math" panose="02040503050406030204" pitchFamily="18" charset="0"/>
                        </a:rPr>
                        <m:t>𝑤</m:t>
                      </m:r>
                      <m:r>
                        <a:rPr lang="en-US" sz="2000" i="1" baseline="30000" dirty="0" smtClean="0">
                          <a:latin typeface="Cambria Math" panose="02040503050406030204" pitchFamily="18" charset="0"/>
                        </a:rPr>
                        <m:t>0</m:t>
                      </m:r>
                      <m:r>
                        <a:rPr lang="en-US" sz="2000" i="1" dirty="0" smtClean="0">
                          <a:latin typeface="Cambria Math" panose="02040503050406030204" pitchFamily="18" charset="0"/>
                        </a:rPr>
                        <m:t> + </m:t>
                      </m:r>
                      <m:r>
                        <a:rPr lang="en-US" sz="2000" i="1" dirty="0" smtClean="0">
                          <a:latin typeface="Cambria Math" panose="02040503050406030204" pitchFamily="18" charset="0"/>
                        </a:rPr>
                        <m:t>𝑤</m:t>
                      </m:r>
                      <m:r>
                        <a:rPr lang="en-US" sz="2000" i="1" baseline="30000" dirty="0" smtClean="0">
                          <a:latin typeface="Cambria Math" panose="02040503050406030204" pitchFamily="18" charset="0"/>
                        </a:rPr>
                        <m:t>1</m:t>
                      </m:r>
                      <m:r>
                        <a:rPr lang="en-US" sz="2000" i="1" dirty="0" smtClean="0">
                          <a:latin typeface="Cambria Math" panose="02040503050406030204" pitchFamily="18" charset="0"/>
                        </a:rPr>
                        <m:t>.</m:t>
                      </m:r>
                      <m:r>
                        <a:rPr lang="en-US" sz="2000" i="1" dirty="0" smtClean="0">
                          <a:latin typeface="Cambria Math" panose="02040503050406030204" pitchFamily="18" charset="0"/>
                        </a:rPr>
                        <m:t>𝑎</m:t>
                      </m:r>
                      <m:r>
                        <a:rPr lang="en-US" sz="2000" i="1" baseline="30000" dirty="0" smtClean="0">
                          <a:latin typeface="Cambria Math" panose="02040503050406030204" pitchFamily="18" charset="0"/>
                        </a:rPr>
                        <m:t>1</m:t>
                      </m:r>
                      <m:r>
                        <a:rPr lang="en-US" sz="2000" i="1" dirty="0" smtClean="0">
                          <a:latin typeface="Cambria Math" panose="02040503050406030204" pitchFamily="18" charset="0"/>
                        </a:rPr>
                        <m:t>+</m:t>
                      </m:r>
                      <m:r>
                        <a:rPr lang="en-US" sz="2000" i="1" dirty="0" smtClean="0">
                          <a:latin typeface="Cambria Math" panose="02040503050406030204" pitchFamily="18" charset="0"/>
                        </a:rPr>
                        <m:t>𝑤</m:t>
                      </m:r>
                      <m:r>
                        <a:rPr lang="en-US" sz="2000" i="1" baseline="30000" dirty="0" smtClean="0">
                          <a:latin typeface="Cambria Math" panose="02040503050406030204" pitchFamily="18" charset="0"/>
                        </a:rPr>
                        <m:t>2</m:t>
                      </m:r>
                      <m:r>
                        <a:rPr lang="en-US" sz="2000" i="1" dirty="0" smtClean="0">
                          <a:latin typeface="Cambria Math" panose="02040503050406030204" pitchFamily="18" charset="0"/>
                        </a:rPr>
                        <m:t>.</m:t>
                      </m:r>
                      <m:r>
                        <a:rPr lang="en-US" sz="2000" i="1" dirty="0" smtClean="0">
                          <a:latin typeface="Cambria Math" panose="02040503050406030204" pitchFamily="18" charset="0"/>
                        </a:rPr>
                        <m:t>𝑎</m:t>
                      </m:r>
                      <m:r>
                        <a:rPr lang="en-US" sz="2000" i="1" baseline="30000" dirty="0" smtClean="0">
                          <a:latin typeface="Cambria Math" panose="02040503050406030204" pitchFamily="18" charset="0"/>
                        </a:rPr>
                        <m:t>2</m:t>
                      </m:r>
                      <m:r>
                        <a:rPr lang="en-US" sz="2000" i="1" dirty="0" smtClean="0">
                          <a:latin typeface="Cambria Math" panose="02040503050406030204" pitchFamily="18" charset="0"/>
                        </a:rPr>
                        <m:t>+…+</m:t>
                      </m:r>
                      <m:r>
                        <a:rPr lang="en-US" sz="2000" i="1" dirty="0" err="1" smtClean="0">
                          <a:latin typeface="Cambria Math" panose="02040503050406030204" pitchFamily="18" charset="0"/>
                        </a:rPr>
                        <m:t>𝑤𝑣</m:t>
                      </m:r>
                      <m:r>
                        <a:rPr lang="en-US" sz="2000" i="1" dirty="0" err="1" smtClean="0">
                          <a:latin typeface="Cambria Math" panose="02040503050406030204" pitchFamily="18" charset="0"/>
                        </a:rPr>
                        <m:t>.</m:t>
                      </m:r>
                      <m:r>
                        <a:rPr lang="en-US" sz="2000" i="1" dirty="0" err="1" smtClean="0">
                          <a:latin typeface="Cambria Math" panose="02040503050406030204" pitchFamily="18" charset="0"/>
                        </a:rPr>
                        <m:t>𝑎𝑣</m:t>
                      </m:r>
                    </m:oMath>
                  </m:oMathPara>
                </a14:m>
                <a:endParaRPr lang="en-US" sz="2000" dirty="0"/>
              </a:p>
            </p:txBody>
          </p:sp>
        </mc:Choice>
        <mc:Fallback xmlns="">
          <p:sp>
            <p:nvSpPr>
              <p:cNvPr id="4" name="Text Placeholder 3"/>
              <p:cNvSpPr>
                <a:spLocks noGrp="1" noRot="1" noChangeAspect="1" noMove="1" noResize="1" noEditPoints="1" noAdjustHandles="1" noChangeArrowheads="1" noChangeShapeType="1" noTextEdit="1"/>
              </p:cNvSpPr>
              <p:nvPr>
                <p:ph type="body" sz="quarter" idx="3"/>
              </p:nvPr>
            </p:nvSpPr>
            <p:spPr>
              <a:xfrm>
                <a:off x="3656012" y="3810000"/>
                <a:ext cx="4040123" cy="437004"/>
              </a:xfrm>
              <a:blipFill rotWithShape="0">
                <a:blip r:embed="rId2"/>
                <a:stretch>
                  <a:fillRect/>
                </a:stretch>
              </a:blipFill>
            </p:spPr>
            <p:txBody>
              <a:bodyPr/>
              <a:lstStyle/>
              <a:p>
                <a:r>
                  <a:rPr lang="en-US">
                    <a:noFill/>
                  </a:rPr>
                  <a:t> </a:t>
                </a:r>
              </a:p>
            </p:txBody>
          </p:sp>
        </mc:Fallback>
      </mc:AlternateContent>
      <p:sp>
        <p:nvSpPr>
          <p:cNvPr id="9" name="Text Placeholder 3"/>
          <p:cNvSpPr txBox="1">
            <a:spLocks/>
          </p:cNvSpPr>
          <p:nvPr/>
        </p:nvSpPr>
        <p:spPr>
          <a:xfrm>
            <a:off x="6932612" y="2057400"/>
            <a:ext cx="4416552" cy="7620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tx2"/>
              </a:buClr>
              <a:buSzPct val="80000"/>
              <a:buFont typeface="Wingdings 3" panose="05040102010807070707" pitchFamily="18" charset="2"/>
              <a:buNone/>
              <a:defRPr sz="2400" b="0" kern="1200">
                <a:solidFill>
                  <a:schemeClr val="bg1"/>
                </a:solidFill>
                <a:latin typeface="+mn-lt"/>
                <a:ea typeface="+mn-ea"/>
                <a:cs typeface="+mn-cs"/>
              </a:defRPr>
            </a:lvl1pPr>
            <a:lvl2pPr marL="4572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2000" b="1" kern="1200">
                <a:solidFill>
                  <a:schemeClr val="bg1"/>
                </a:solidFill>
                <a:latin typeface="+mn-lt"/>
                <a:ea typeface="+mn-ea"/>
                <a:cs typeface="+mn-cs"/>
              </a:defRPr>
            </a:lvl2pPr>
            <a:lvl3pPr marL="914400" indent="0" algn="l" defTabSz="914400" rtl="0" eaLnBrk="1" latinLnBrk="0" hangingPunct="1">
              <a:lnSpc>
                <a:spcPct val="90000"/>
              </a:lnSpc>
              <a:spcBef>
                <a:spcPts val="600"/>
              </a:spcBef>
              <a:buClr>
                <a:schemeClr val="tx2"/>
              </a:buClr>
              <a:buSzPct val="80000"/>
              <a:buFont typeface="Wingdings 3" panose="05040102010807070707" pitchFamily="18" charset="2"/>
              <a:buNone/>
              <a:defRPr sz="1800" b="1" kern="1200">
                <a:solidFill>
                  <a:schemeClr val="bg1"/>
                </a:solidFill>
                <a:latin typeface="+mn-lt"/>
                <a:ea typeface="+mn-ea"/>
                <a:cs typeface="+mn-cs"/>
              </a:defRPr>
            </a:lvl3pPr>
            <a:lvl4pPr marL="13716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1600" b="1" kern="1200">
                <a:solidFill>
                  <a:schemeClr val="bg1"/>
                </a:solidFill>
                <a:latin typeface="+mn-lt"/>
                <a:ea typeface="+mn-ea"/>
                <a:cs typeface="+mn-cs"/>
              </a:defRPr>
            </a:lvl4pPr>
            <a:lvl5pPr marL="18288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1600" b="1" kern="1200">
                <a:solidFill>
                  <a:schemeClr val="bg1"/>
                </a:solidFill>
                <a:latin typeface="+mn-lt"/>
                <a:ea typeface="+mn-ea"/>
                <a:cs typeface="+mn-cs"/>
              </a:defRPr>
            </a:lvl5pPr>
            <a:lvl6pPr marL="22860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1600" b="1" kern="1200">
                <a:solidFill>
                  <a:schemeClr val="bg1"/>
                </a:solidFill>
                <a:latin typeface="+mn-lt"/>
                <a:ea typeface="+mn-ea"/>
                <a:cs typeface="+mn-cs"/>
              </a:defRPr>
            </a:lvl6pPr>
            <a:lvl7pPr marL="2743200" indent="0" algn="l" defTabSz="914400" rtl="0" eaLnBrk="1" latinLnBrk="0" hangingPunct="1">
              <a:lnSpc>
                <a:spcPct val="90000"/>
              </a:lnSpc>
              <a:spcBef>
                <a:spcPts val="600"/>
              </a:spcBef>
              <a:buClr>
                <a:schemeClr val="tx2"/>
              </a:buClr>
              <a:buSzPct val="80000"/>
              <a:buFont typeface="Wingdings 3" panose="05040102010807070707" pitchFamily="18" charset="2"/>
              <a:buNone/>
              <a:defRPr sz="1600" b="1" kern="1200">
                <a:solidFill>
                  <a:schemeClr val="bg1"/>
                </a:solidFill>
                <a:latin typeface="+mn-lt"/>
                <a:ea typeface="+mn-ea"/>
                <a:cs typeface="+mn-cs"/>
              </a:defRPr>
            </a:lvl7pPr>
            <a:lvl8pPr marL="32004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1600" b="1" kern="1200">
                <a:solidFill>
                  <a:schemeClr val="bg1"/>
                </a:solidFill>
                <a:latin typeface="+mn-lt"/>
                <a:ea typeface="+mn-ea"/>
                <a:cs typeface="+mn-cs"/>
              </a:defRPr>
            </a:lvl8pPr>
            <a:lvl9pPr marL="3657600" indent="0" algn="l" defTabSz="914400" rtl="0" eaLnBrk="1" latinLnBrk="0" hangingPunct="1">
              <a:lnSpc>
                <a:spcPct val="90000"/>
              </a:lnSpc>
              <a:spcBef>
                <a:spcPts val="600"/>
              </a:spcBef>
              <a:buClr>
                <a:schemeClr val="tx2"/>
              </a:buClr>
              <a:buSzPct val="80000"/>
              <a:buFont typeface="Wingdings 3" panose="05040102010807070707" pitchFamily="18" charset="2"/>
              <a:buNone/>
              <a:defRPr sz="1600" b="1" kern="1200">
                <a:solidFill>
                  <a:schemeClr val="bg1"/>
                </a:solidFill>
                <a:latin typeface="+mn-lt"/>
                <a:ea typeface="+mn-ea"/>
                <a:cs typeface="+mn-cs"/>
              </a:defRPr>
            </a:lvl9pPr>
          </a:lstStyle>
          <a:p>
            <a:endParaRPr lang="en-US" dirty="0"/>
          </a:p>
        </p:txBody>
      </p:sp>
      <p:sp>
        <p:nvSpPr>
          <p:cNvPr id="10" name="TextBox 9"/>
          <p:cNvSpPr txBox="1"/>
          <p:nvPr/>
        </p:nvSpPr>
        <p:spPr>
          <a:xfrm>
            <a:off x="7691793" y="3710683"/>
            <a:ext cx="2127254" cy="549381"/>
          </a:xfrm>
          <a:prstGeom prst="rect">
            <a:avLst/>
          </a:prstGeom>
          <a:noFill/>
        </p:spPr>
        <p:txBody>
          <a:bodyPr wrap="square" rtlCol="0">
            <a:spAutoFit/>
          </a:bodyPr>
          <a:lstStyle/>
          <a:p>
            <a:pPr lvl="0">
              <a:lnSpc>
                <a:spcPct val="90000"/>
              </a:lnSpc>
              <a:buClr>
                <a:srgbClr val="212745"/>
              </a:buClr>
              <a:buSzPct val="80000"/>
            </a:pPr>
            <a:r>
              <a:rPr lang="en-US" sz="1100" dirty="0">
                <a:solidFill>
                  <a:prstClr val="white"/>
                </a:solidFill>
              </a:rPr>
              <a:t>where, </a:t>
            </a:r>
          </a:p>
          <a:p>
            <a:pPr lvl="0">
              <a:lnSpc>
                <a:spcPct val="90000"/>
              </a:lnSpc>
              <a:buClr>
                <a:srgbClr val="212745"/>
              </a:buClr>
              <a:buSzPct val="80000"/>
            </a:pPr>
            <a:r>
              <a:rPr lang="en-US" sz="1100" b="1" dirty="0">
                <a:solidFill>
                  <a:prstClr val="white"/>
                </a:solidFill>
              </a:rPr>
              <a:t>a</a:t>
            </a:r>
            <a:r>
              <a:rPr lang="en-US" sz="1100" dirty="0">
                <a:solidFill>
                  <a:prstClr val="white"/>
                </a:solidFill>
              </a:rPr>
              <a:t> means values of attribute</a:t>
            </a:r>
          </a:p>
          <a:p>
            <a:pPr lvl="0">
              <a:lnSpc>
                <a:spcPct val="90000"/>
              </a:lnSpc>
              <a:buClr>
                <a:srgbClr val="212745"/>
              </a:buClr>
              <a:buSzPct val="80000"/>
            </a:pPr>
            <a:r>
              <a:rPr lang="en-US" sz="1100" b="1" dirty="0">
                <a:solidFill>
                  <a:prstClr val="white"/>
                </a:solidFill>
              </a:rPr>
              <a:t>w</a:t>
            </a:r>
            <a:r>
              <a:rPr lang="en-US" sz="1100" dirty="0">
                <a:solidFill>
                  <a:prstClr val="white"/>
                </a:solidFill>
              </a:rPr>
              <a:t> means weights </a:t>
            </a:r>
          </a:p>
        </p:txBody>
      </p:sp>
      <p:sp>
        <p:nvSpPr>
          <p:cNvPr id="12" name="TextBox 11"/>
          <p:cNvSpPr txBox="1"/>
          <p:nvPr/>
        </p:nvSpPr>
        <p:spPr>
          <a:xfrm>
            <a:off x="1903412" y="4539700"/>
            <a:ext cx="9067800" cy="1421928"/>
          </a:xfrm>
          <a:prstGeom prst="rect">
            <a:avLst/>
          </a:prstGeom>
          <a:noFill/>
        </p:spPr>
        <p:txBody>
          <a:bodyPr wrap="square" rtlCol="0">
            <a:spAutoFit/>
          </a:bodyPr>
          <a:lstStyle/>
          <a:p>
            <a:pPr lvl="0">
              <a:lnSpc>
                <a:spcPct val="90000"/>
              </a:lnSpc>
              <a:buClr>
                <a:srgbClr val="212745"/>
              </a:buClr>
              <a:buSzPct val="80000"/>
            </a:pPr>
            <a:r>
              <a:rPr lang="en-US" sz="2400" dirty="0">
                <a:solidFill>
                  <a:schemeClr val="bg1"/>
                </a:solidFill>
              </a:rPr>
              <a:t>In this paper, the Linear Regression Classifier is used for the first innings datasets where the class attribute ‘x’ is the ‘Score’ and the input attribute </a:t>
            </a:r>
            <a:r>
              <a:rPr lang="en-US" sz="2400" dirty="0" err="1">
                <a:solidFill>
                  <a:schemeClr val="bg1"/>
                </a:solidFill>
              </a:rPr>
              <a:t>a</a:t>
            </a:r>
            <a:r>
              <a:rPr lang="en-US" sz="2400" baseline="30000" dirty="0" err="1">
                <a:solidFill>
                  <a:schemeClr val="bg1"/>
                </a:solidFill>
              </a:rPr>
              <a:t>i</a:t>
            </a:r>
            <a:r>
              <a:rPr lang="en-US" sz="2400" baseline="30000" dirty="0">
                <a:solidFill>
                  <a:schemeClr val="bg1"/>
                </a:solidFill>
              </a:rPr>
              <a:t> </a:t>
            </a:r>
            <a:r>
              <a:rPr lang="en-US" sz="2400" dirty="0">
                <a:solidFill>
                  <a:schemeClr val="bg1"/>
                </a:solidFill>
              </a:rPr>
              <a:t>are the current score and wickets.</a:t>
            </a:r>
            <a:endParaRPr lang="en-US" sz="2400" baseline="30000" dirty="0">
              <a:solidFill>
                <a:schemeClr val="bg1"/>
              </a:solidFill>
            </a:endParaRPr>
          </a:p>
        </p:txBody>
      </p:sp>
    </p:spTree>
    <p:extLst>
      <p:ext uri="{BB962C8B-B14F-4D97-AF65-F5344CB8AC3E}">
        <p14:creationId xmlns:p14="http://schemas.microsoft.com/office/powerpoint/2010/main" val="2239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
          </p:nvPr>
        </p:nvSpPr>
        <p:spPr>
          <a:xfrm>
            <a:off x="1801588" y="4190997"/>
            <a:ext cx="7036024" cy="914401"/>
          </a:xfrm>
        </p:spPr>
        <p:txBody>
          <a:bodyPr>
            <a:normAutofit fontScale="92500" lnSpcReduction="10000"/>
          </a:bodyPr>
          <a:lstStyle/>
          <a:p>
            <a:r>
              <a:rPr lang="en-US" dirty="0"/>
              <a:t>In the second innings also those matches have been included in which the particular team has batted in the second innings. </a:t>
            </a:r>
          </a:p>
        </p:txBody>
      </p:sp>
      <p:sp>
        <p:nvSpPr>
          <p:cNvPr id="7" name="Text Placeholder 6"/>
          <p:cNvSpPr>
            <a:spLocks noGrp="1"/>
          </p:cNvSpPr>
          <p:nvPr>
            <p:ph type="body" sz="quarter" idx="3"/>
          </p:nvPr>
        </p:nvSpPr>
        <p:spPr>
          <a:xfrm>
            <a:off x="1677860" y="2514600"/>
            <a:ext cx="8302751" cy="762000"/>
          </a:xfrm>
        </p:spPr>
        <p:txBody>
          <a:bodyPr>
            <a:normAutofit fontScale="92500"/>
          </a:bodyPr>
          <a:lstStyle/>
          <a:p>
            <a:r>
              <a:rPr lang="en-US" dirty="0"/>
              <a:t>For each team two separate datasets have been made, one for first innings and the other for the second innings.</a:t>
            </a:r>
          </a:p>
        </p:txBody>
      </p:sp>
      <p:sp>
        <p:nvSpPr>
          <p:cNvPr id="3" name="Content Placeholder 2"/>
          <p:cNvSpPr>
            <a:spLocks noGrp="1"/>
          </p:cNvSpPr>
          <p:nvPr>
            <p:ph sz="half" idx="2"/>
          </p:nvPr>
        </p:nvSpPr>
        <p:spPr>
          <a:xfrm>
            <a:off x="1801588" y="3200399"/>
            <a:ext cx="7645623" cy="914400"/>
          </a:xfrm>
        </p:spPr>
        <p:txBody>
          <a:bodyPr>
            <a:normAutofit fontScale="92500" lnSpcReduction="10000"/>
          </a:bodyPr>
          <a:lstStyle/>
          <a:p>
            <a:r>
              <a:rPr lang="en-US" dirty="0"/>
              <a:t>For first inning, matches the runs scored, wickets fallen along with the final score at the end of the innings, have been considered.</a:t>
            </a:r>
          </a:p>
        </p:txBody>
      </p:sp>
      <p:sp>
        <p:nvSpPr>
          <p:cNvPr id="6" name="Text Placeholder 5"/>
          <p:cNvSpPr>
            <a:spLocks noGrp="1"/>
          </p:cNvSpPr>
          <p:nvPr>
            <p:ph type="body" idx="1"/>
          </p:nvPr>
        </p:nvSpPr>
        <p:spPr>
          <a:xfrm>
            <a:off x="1522412" y="1905000"/>
            <a:ext cx="9372600" cy="762000"/>
          </a:xfrm>
        </p:spPr>
        <p:txBody>
          <a:bodyPr>
            <a:normAutofit/>
          </a:bodyPr>
          <a:lstStyle/>
          <a:p>
            <a:r>
              <a:rPr lang="en-US" dirty="0"/>
              <a:t>The data has been collected from http://www.espncricinfo</a:t>
            </a:r>
          </a:p>
        </p:txBody>
      </p:sp>
      <p:sp>
        <p:nvSpPr>
          <p:cNvPr id="2" name="Title 1"/>
          <p:cNvSpPr>
            <a:spLocks noGrp="1"/>
          </p:cNvSpPr>
          <p:nvPr>
            <p:ph type="title"/>
          </p:nvPr>
        </p:nvSpPr>
        <p:spPr/>
        <p:txBody>
          <a:bodyPr/>
          <a:lstStyle/>
          <a:p>
            <a:r>
              <a:rPr lang="en-US" dirty="0"/>
              <a:t>Data Collection and Preparation</a:t>
            </a:r>
          </a:p>
        </p:txBody>
      </p:sp>
      <p:sp>
        <p:nvSpPr>
          <p:cNvPr id="4" name="TextBox 3"/>
          <p:cNvSpPr txBox="1"/>
          <p:nvPr/>
        </p:nvSpPr>
        <p:spPr>
          <a:xfrm>
            <a:off x="1903412" y="5105398"/>
            <a:ext cx="9906000" cy="590931"/>
          </a:xfrm>
          <a:prstGeom prst="rect">
            <a:avLst/>
          </a:prstGeom>
          <a:noFill/>
        </p:spPr>
        <p:txBody>
          <a:bodyPr wrap="square" rtlCol="0">
            <a:spAutoFit/>
          </a:bodyPr>
          <a:lstStyle/>
          <a:p>
            <a:pPr marL="342900" indent="-342900">
              <a:lnSpc>
                <a:spcPct val="90000"/>
              </a:lnSpc>
              <a:buClr>
                <a:schemeClr val="tx2"/>
              </a:buClr>
              <a:buFont typeface="Wingdings 3" panose="05040102010807070707" pitchFamily="18" charset="2"/>
              <a:buChar char=""/>
            </a:pPr>
            <a:r>
              <a:rPr lang="en-US" dirty="0">
                <a:solidFill>
                  <a:schemeClr val="bg1"/>
                </a:solidFill>
              </a:rPr>
              <a:t>In addition, runs scored, wickets fallen with the run target and the final result in terms of ‘Yes’ or ‘No’ depicting win or defeat have been considered. </a:t>
            </a:r>
          </a:p>
        </p:txBody>
      </p:sp>
    </p:spTree>
    <p:extLst>
      <p:ext uri="{BB962C8B-B14F-4D97-AF65-F5344CB8AC3E}">
        <p14:creationId xmlns:p14="http://schemas.microsoft.com/office/powerpoint/2010/main" val="48497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414" y="1905000"/>
            <a:ext cx="9144000" cy="1143000"/>
          </a:xfrm>
        </p:spPr>
        <p:txBody>
          <a:bodyPr/>
          <a:lstStyle/>
          <a:p>
            <a:r>
              <a:rPr lang="en-US" dirty="0"/>
              <a:t>The datasets have been </a:t>
            </a:r>
            <a:r>
              <a:rPr lang="en-US" dirty="0" err="1"/>
              <a:t>analysed</a:t>
            </a:r>
            <a:r>
              <a:rPr lang="en-US" dirty="0"/>
              <a:t> in Weka which contains various machine learning algorithms for implementing the data mining process. </a:t>
            </a:r>
          </a:p>
        </p:txBody>
      </p:sp>
      <p:sp>
        <p:nvSpPr>
          <p:cNvPr id="2" name="Title 1"/>
          <p:cNvSpPr>
            <a:spLocks noGrp="1"/>
          </p:cNvSpPr>
          <p:nvPr>
            <p:ph type="title"/>
          </p:nvPr>
        </p:nvSpPr>
        <p:spPr/>
        <p:txBody>
          <a:bodyPr/>
          <a:lstStyle/>
          <a:p>
            <a:r>
              <a:rPr lang="en-US" dirty="0"/>
              <a:t>Training and Testing of Data</a:t>
            </a:r>
          </a:p>
        </p:txBody>
      </p:sp>
      <p:sp>
        <p:nvSpPr>
          <p:cNvPr id="4" name="TextBox 3"/>
          <p:cNvSpPr txBox="1"/>
          <p:nvPr/>
        </p:nvSpPr>
        <p:spPr>
          <a:xfrm>
            <a:off x="1522414" y="3425328"/>
            <a:ext cx="8996858" cy="1200329"/>
          </a:xfrm>
          <a:prstGeom prst="rect">
            <a:avLst/>
          </a:prstGeom>
          <a:noFill/>
        </p:spPr>
        <p:txBody>
          <a:bodyPr wrap="square" rtlCol="0">
            <a:spAutoFit/>
          </a:bodyPr>
          <a:lstStyle/>
          <a:p>
            <a:pPr marL="342900" indent="-342900">
              <a:buClr>
                <a:schemeClr val="tx2"/>
              </a:buClr>
              <a:buSzPct val="80000"/>
              <a:buFont typeface="Wingdings 3" panose="05040102010807070707" pitchFamily="18" charset="2"/>
              <a:buChar char="u"/>
            </a:pPr>
            <a:r>
              <a:rPr lang="en-US" sz="2400" dirty="0">
                <a:solidFill>
                  <a:schemeClr val="bg1"/>
                </a:solidFill>
              </a:rPr>
              <a:t>Weka includes various tools for data clustering, visualization, classification, pre-processing, regression and association rules [3].</a:t>
            </a:r>
          </a:p>
        </p:txBody>
      </p:sp>
      <p:sp>
        <p:nvSpPr>
          <p:cNvPr id="5" name="TextBox 4"/>
          <p:cNvSpPr txBox="1"/>
          <p:nvPr/>
        </p:nvSpPr>
        <p:spPr>
          <a:xfrm>
            <a:off x="1522414" y="5181600"/>
            <a:ext cx="8534400" cy="757130"/>
          </a:xfrm>
          <a:prstGeom prst="rect">
            <a:avLst/>
          </a:prstGeom>
          <a:noFill/>
        </p:spPr>
        <p:txBody>
          <a:bodyPr wrap="square" rtlCol="0">
            <a:spAutoFit/>
          </a:bodyPr>
          <a:lstStyle/>
          <a:p>
            <a:pPr marL="342900" indent="-342900">
              <a:lnSpc>
                <a:spcPct val="90000"/>
              </a:lnSpc>
              <a:buClr>
                <a:schemeClr val="tx2"/>
              </a:buClr>
              <a:buSzPct val="80000"/>
              <a:buFont typeface="Wingdings 3" panose="05040102010807070707" pitchFamily="18" charset="2"/>
              <a:buChar char="u"/>
            </a:pPr>
            <a:r>
              <a:rPr lang="en-US" sz="2400" dirty="0">
                <a:solidFill>
                  <a:schemeClr val="bg1"/>
                </a:solidFill>
              </a:rPr>
              <a:t>The dataset has been portioned separately into training and testing sets </a:t>
            </a:r>
          </a:p>
        </p:txBody>
      </p:sp>
    </p:spTree>
    <p:extLst>
      <p:ext uri="{BB962C8B-B14F-4D97-AF65-F5344CB8AC3E}">
        <p14:creationId xmlns:p14="http://schemas.microsoft.com/office/powerpoint/2010/main" val="61788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414" y="1695450"/>
            <a:ext cx="9829798" cy="1809750"/>
          </a:xfrm>
        </p:spPr>
        <p:txBody>
          <a:bodyPr>
            <a:noAutofit/>
          </a:bodyPr>
          <a:lstStyle/>
          <a:p>
            <a:r>
              <a:rPr lang="en-US" sz="2200" dirty="0"/>
              <a:t>For the first innings of a particular team at a particular venue the Linear Regression Classifier has been implemented on the training dataset</a:t>
            </a:r>
          </a:p>
          <a:p>
            <a:r>
              <a:rPr lang="en-US" sz="2200" dirty="0"/>
              <a:t>the results have been tested with the testing set of matches of that team and venue</a:t>
            </a:r>
          </a:p>
          <a:p>
            <a:endParaRPr lang="en-US" dirty="0"/>
          </a:p>
        </p:txBody>
      </p:sp>
      <p:sp>
        <p:nvSpPr>
          <p:cNvPr id="2" name="Title 1"/>
          <p:cNvSpPr>
            <a:spLocks noGrp="1"/>
          </p:cNvSpPr>
          <p:nvPr>
            <p:ph type="title"/>
          </p:nvPr>
        </p:nvSpPr>
        <p:spPr/>
        <p:txBody>
          <a:bodyPr/>
          <a:lstStyle/>
          <a:p>
            <a:r>
              <a:rPr lang="en-US" dirty="0"/>
              <a:t>Training and Testing of Data(Continued)</a:t>
            </a:r>
          </a:p>
        </p:txBody>
      </p:sp>
      <p:sp>
        <p:nvSpPr>
          <p:cNvPr id="4" name="Content Placeholder 2"/>
          <p:cNvSpPr txBox="1">
            <a:spLocks/>
          </p:cNvSpPr>
          <p:nvPr/>
        </p:nvSpPr>
        <p:spPr>
          <a:xfrm>
            <a:off x="1522414" y="3086100"/>
            <a:ext cx="9144000" cy="7620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48640"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7772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058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344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630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6pPr>
            <a:lvl7pPr marL="16916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7pPr>
            <a:lvl8pPr marL="19202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8pPr>
            <a:lvl9pPr marL="21488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9pPr>
          </a:lstStyle>
          <a:p>
            <a:endParaRPr lang="en-US" dirty="0"/>
          </a:p>
        </p:txBody>
      </p:sp>
      <p:sp>
        <p:nvSpPr>
          <p:cNvPr id="5" name="Content Placeholder 2"/>
          <p:cNvSpPr txBox="1">
            <a:spLocks/>
          </p:cNvSpPr>
          <p:nvPr/>
        </p:nvSpPr>
        <p:spPr>
          <a:xfrm>
            <a:off x="1522414" y="3505200"/>
            <a:ext cx="9448798" cy="1866900"/>
          </a:xfrm>
          <a:prstGeom prst="rect">
            <a:avLst/>
          </a:prstGeom>
        </p:spPr>
        <p:txBody>
          <a:bodyPr vert="horz" lIns="91440" tIns="45720" rIns="91440" bIns="45720" rtlCol="0">
            <a:noAutofit/>
          </a:bodyPr>
          <a:lst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48640"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7772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058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344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630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6pPr>
            <a:lvl7pPr marL="16916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7pPr>
            <a:lvl8pPr marL="19202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8pPr>
            <a:lvl9pPr marL="21488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9pPr>
          </a:lstStyle>
          <a:p>
            <a:r>
              <a:rPr lang="en-US" sz="2200" dirty="0"/>
              <a:t>For the second innings of the same team and venue, Naïve Bayes Classifier has been implemented on the training dataset of the second innings,</a:t>
            </a:r>
          </a:p>
          <a:p>
            <a:r>
              <a:rPr lang="en-US" sz="2200" dirty="0"/>
              <a:t>tested the results with the testing set of matches of that team and venue. </a:t>
            </a:r>
          </a:p>
          <a:p>
            <a:endParaRPr lang="en-US" sz="2200" dirty="0"/>
          </a:p>
        </p:txBody>
      </p:sp>
      <p:sp>
        <p:nvSpPr>
          <p:cNvPr id="7" name="Content Placeholder 2"/>
          <p:cNvSpPr txBox="1">
            <a:spLocks/>
          </p:cNvSpPr>
          <p:nvPr/>
        </p:nvSpPr>
        <p:spPr>
          <a:xfrm>
            <a:off x="1522414" y="5314950"/>
            <a:ext cx="9144000" cy="1314450"/>
          </a:xfrm>
          <a:prstGeom prst="rect">
            <a:avLst/>
          </a:prstGeom>
        </p:spPr>
        <p:txBody>
          <a:bodyPr vert="horz" lIns="91440" tIns="45720" rIns="91440" bIns="45720" rtlCol="0">
            <a:normAutofit fontScale="92500"/>
          </a:bodyPr>
          <a:lst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48640"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7772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058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344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630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6pPr>
            <a:lvl7pPr marL="16916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7pPr>
            <a:lvl8pPr marL="19202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8pPr>
            <a:lvl9pPr marL="21488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9pPr>
          </a:lstStyle>
          <a:p>
            <a:r>
              <a:rPr lang="en-US" dirty="0"/>
              <a:t>This way </a:t>
            </a:r>
            <a:r>
              <a:rPr lang="en-US" b="1" dirty="0"/>
              <a:t>Linear Regression </a:t>
            </a:r>
            <a:r>
              <a:rPr lang="en-US" dirty="0"/>
              <a:t>predicts score of a particular team at the particular venue of the match in first innings and</a:t>
            </a:r>
            <a:br>
              <a:rPr lang="en-US" dirty="0"/>
            </a:br>
            <a:r>
              <a:rPr lang="en-US" b="1" dirty="0"/>
              <a:t>Naïve Bayes </a:t>
            </a:r>
            <a:r>
              <a:rPr lang="en-US" dirty="0"/>
              <a:t>will estimate the probability of the batting team in the second innings, at a particular venue</a:t>
            </a:r>
          </a:p>
        </p:txBody>
      </p:sp>
    </p:spTree>
    <p:extLst>
      <p:ext uri="{BB962C8B-B14F-4D97-AF65-F5344CB8AC3E}">
        <p14:creationId xmlns:p14="http://schemas.microsoft.com/office/powerpoint/2010/main" val="425269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3814" y="1905000"/>
            <a:ext cx="5105397" cy="4267200"/>
          </a:xfrm>
        </p:spPr>
        <p:txBody>
          <a:bodyPr>
            <a:normAutofit/>
          </a:bodyPr>
          <a:lstStyle/>
          <a:p>
            <a:r>
              <a:rPr lang="en-US" b="1" dirty="0"/>
              <a:t>Implementation of Algorithm</a:t>
            </a:r>
          </a:p>
          <a:p>
            <a:pPr lvl="1"/>
            <a:r>
              <a:rPr lang="en-US" sz="2400" dirty="0"/>
              <a:t>Discusses implementation of algorithm used by Linear Regression Classifier and Naïve Bayes classifier in our modal</a:t>
            </a:r>
          </a:p>
          <a:p>
            <a:pPr lvl="1"/>
            <a:r>
              <a:rPr lang="en-US" sz="2400" dirty="0"/>
              <a:t>Compares the projected score given by Linear Regression and the projected score given by Current Run Rate in each 5 over period up to 45</a:t>
            </a:r>
            <a:r>
              <a:rPr lang="en-US" sz="2400" baseline="30000" dirty="0"/>
              <a:t>th</a:t>
            </a:r>
            <a:r>
              <a:rPr lang="en-US" sz="2400" dirty="0"/>
              <a:t> over.</a:t>
            </a:r>
          </a:p>
        </p:txBody>
      </p:sp>
      <p:sp>
        <p:nvSpPr>
          <p:cNvPr id="2" name="Title 1"/>
          <p:cNvSpPr>
            <a:spLocks noGrp="1"/>
          </p:cNvSpPr>
          <p:nvPr>
            <p:ph type="title"/>
          </p:nvPr>
        </p:nvSpPr>
        <p:spPr/>
        <p:txBody>
          <a:bodyPr/>
          <a:lstStyle/>
          <a:p>
            <a:r>
              <a:rPr lang="en-US" dirty="0"/>
              <a:t>Result and Discussions</a:t>
            </a:r>
          </a:p>
        </p:txBody>
      </p:sp>
      <p:sp>
        <p:nvSpPr>
          <p:cNvPr id="4" name="Content Placeholder 2"/>
          <p:cNvSpPr txBox="1">
            <a:spLocks/>
          </p:cNvSpPr>
          <p:nvPr/>
        </p:nvSpPr>
        <p:spPr>
          <a:xfrm>
            <a:off x="6246812" y="1905000"/>
            <a:ext cx="5562600" cy="42672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48640"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7772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058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344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630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6pPr>
            <a:lvl7pPr marL="16916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7pPr>
            <a:lvl8pPr marL="19202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8pPr>
            <a:lvl9pPr marL="21488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9pPr>
          </a:lstStyle>
          <a:p>
            <a:r>
              <a:rPr lang="en-US" b="1" dirty="0"/>
              <a:t>Winning Performance Percentage</a:t>
            </a:r>
          </a:p>
          <a:p>
            <a:pPr lvl="1"/>
            <a:r>
              <a:rPr lang="en-US" sz="2400" dirty="0"/>
              <a:t>Calculates accuracy in matches in which a particular team has batted in the second innings.</a:t>
            </a:r>
          </a:p>
          <a:p>
            <a:pPr lvl="1"/>
            <a:r>
              <a:rPr lang="en-US" sz="2400" dirty="0"/>
              <a:t> Then the accuracy given by the Naïve Bayes classifier has been calculated which is actually the accuracy in identifying the final outcome of the match at 5 overs interval.</a:t>
            </a:r>
          </a:p>
        </p:txBody>
      </p:sp>
    </p:spTree>
    <p:extLst>
      <p:ext uri="{BB962C8B-B14F-4D97-AF65-F5344CB8AC3E}">
        <p14:creationId xmlns:p14="http://schemas.microsoft.com/office/powerpoint/2010/main" val="242335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2">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udent presentation" id="{61936DD2-5F1E-4CE5-AB4B-725D35FC9179}" vid="{60FEA300-D151-4B21-9955-901AC34D046A}"/>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scientific report presentation</Template>
  <TotalTime>0</TotalTime>
  <Words>1173</Words>
  <Application>Microsoft Office PowerPoint</Application>
  <PresentationFormat>Custom</PresentationFormat>
  <Paragraphs>145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Cambria Math</vt:lpstr>
      <vt:lpstr>Century Gothic</vt:lpstr>
      <vt:lpstr>Wingdings 3</vt:lpstr>
      <vt:lpstr>Student presentation</vt:lpstr>
      <vt:lpstr>An Artificial Neural Networking Model for Predicting the T20 International Cricket Match Result  </vt:lpstr>
      <vt:lpstr>Acknowledgement</vt:lpstr>
      <vt:lpstr>Overview</vt:lpstr>
      <vt:lpstr>Classification</vt:lpstr>
      <vt:lpstr>Classifier types: Linear Regression</vt:lpstr>
      <vt:lpstr>Data Collection and Preparation</vt:lpstr>
      <vt:lpstr>Training and Testing of Data</vt:lpstr>
      <vt:lpstr>Training and Testing of Data(Continued)</vt:lpstr>
      <vt:lpstr>Result and Discussions</vt:lpstr>
      <vt:lpstr>Implementation of Algorithm</vt:lpstr>
      <vt:lpstr>Implementation of Algorithm (Continued)</vt:lpstr>
      <vt:lpstr>Implementation of Algorithm (Continued)</vt:lpstr>
      <vt:lpstr>Implementation of Algorithm (Continued)</vt:lpstr>
      <vt:lpstr>Projected Score Performance</vt:lpstr>
      <vt:lpstr>Projected Score Performance</vt:lpstr>
      <vt:lpstr>Winning Percentage Performance</vt:lpstr>
      <vt:lpstr>Winning Percentage Performance</vt:lpstr>
      <vt:lpstr>Key Findings / Results 1</vt:lpstr>
      <vt:lpstr>Key Findings / Results 3</vt:lpstr>
      <vt:lpstr>Conclusion</vt:lpstr>
      <vt:lpstr>Questions &amp;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2017-08-13T08:07:04Z</dcterms:created>
  <dcterms:modified xsi:type="dcterms:W3CDTF">2017-11-22T07:20:32Z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