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8" r:id="rId2"/>
    <p:sldId id="269" r:id="rId3"/>
    <p:sldId id="268" r:id="rId4"/>
    <p:sldId id="264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90" r:id="rId16"/>
    <p:sldId id="281" r:id="rId17"/>
    <p:sldId id="282" r:id="rId18"/>
    <p:sldId id="284" r:id="rId19"/>
    <p:sldId id="285" r:id="rId20"/>
    <p:sldId id="286" r:id="rId21"/>
    <p:sldId id="292" r:id="rId22"/>
    <p:sldId id="287" r:id="rId23"/>
    <p:sldId id="293" r:id="rId24"/>
    <p:sldId id="294" r:id="rId25"/>
    <p:sldId id="295" r:id="rId26"/>
    <p:sldId id="297" r:id="rId27"/>
    <p:sldId id="288" r:id="rId28"/>
    <p:sldId id="280" r:id="rId29"/>
    <p:sldId id="291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24" autoAdjust="0"/>
    <p:restoredTop sz="94660"/>
  </p:normalViewPr>
  <p:slideViewPr>
    <p:cSldViewPr snapToGrid="0">
      <p:cViewPr varScale="1">
        <p:scale>
          <a:sx n="70" d="100"/>
          <a:sy n="70" d="100"/>
        </p:scale>
        <p:origin x="78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ED3F4D-18D4-4A5D-8AF3-EAC92F8966E8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399125-EFD0-4DB9-8EE0-4DF88149C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0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399125-EFD0-4DB9-8EE0-4DF88149CC7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76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476CA-65B4-40BB-8171-89E09888F7C2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CA1F8-06D6-47E9-85EB-CE986B093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710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476CA-65B4-40BB-8171-89E09888F7C2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CA1F8-06D6-47E9-85EB-CE986B093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38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476CA-65B4-40BB-8171-89E09888F7C2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CA1F8-06D6-47E9-85EB-CE986B093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6154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476CA-65B4-40BB-8171-89E09888F7C2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CA1F8-06D6-47E9-85EB-CE986B0934D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551188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476CA-65B4-40BB-8171-89E09888F7C2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CA1F8-06D6-47E9-85EB-CE986B093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9371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476CA-65B4-40BB-8171-89E09888F7C2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CA1F8-06D6-47E9-85EB-CE986B093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4429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476CA-65B4-40BB-8171-89E09888F7C2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CA1F8-06D6-47E9-85EB-CE986B093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2473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476CA-65B4-40BB-8171-89E09888F7C2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CA1F8-06D6-47E9-85EB-CE986B093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2480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476CA-65B4-40BB-8171-89E09888F7C2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CA1F8-06D6-47E9-85EB-CE986B093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99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476CA-65B4-40BB-8171-89E09888F7C2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CA1F8-06D6-47E9-85EB-CE986B093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268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476CA-65B4-40BB-8171-89E09888F7C2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CA1F8-06D6-47E9-85EB-CE986B093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387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476CA-65B4-40BB-8171-89E09888F7C2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CA1F8-06D6-47E9-85EB-CE986B093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738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476CA-65B4-40BB-8171-89E09888F7C2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CA1F8-06D6-47E9-85EB-CE986B093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24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476CA-65B4-40BB-8171-89E09888F7C2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CA1F8-06D6-47E9-85EB-CE986B093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509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476CA-65B4-40BB-8171-89E09888F7C2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CA1F8-06D6-47E9-85EB-CE986B093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361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476CA-65B4-40BB-8171-89E09888F7C2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CA1F8-06D6-47E9-85EB-CE986B093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957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476CA-65B4-40BB-8171-89E09888F7C2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CA1F8-06D6-47E9-85EB-CE986B093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116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57476CA-65B4-40BB-8171-89E09888F7C2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CA1F8-06D6-47E9-85EB-CE986B093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4974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929792-FB1D-4BA6-BBC9-9B105D9FBEFE}"/>
              </a:ext>
            </a:extLst>
          </p:cNvPr>
          <p:cNvSpPr txBox="1"/>
          <p:nvPr/>
        </p:nvSpPr>
        <p:spPr>
          <a:xfrm>
            <a:off x="2220679" y="774212"/>
            <a:ext cx="710963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latin typeface="Calibri Light" panose="020F0302020204030204" pitchFamily="34" charset="0"/>
              </a:rPr>
              <a:t>Sachetan: A crowd-source based 	</a:t>
            </a:r>
          </a:p>
          <a:p>
            <a:pPr algn="ctr"/>
            <a:r>
              <a:rPr lang="en-US" sz="4000" dirty="0">
                <a:latin typeface="Calibri Light" panose="020F0302020204030204" pitchFamily="34" charset="0"/>
              </a:rPr>
              <a:t>	personal safety application</a:t>
            </a:r>
            <a:endParaRPr lang="en-US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1DE384-3E06-4A17-8B6C-BEF2F96C67BB}"/>
              </a:ext>
            </a:extLst>
          </p:cNvPr>
          <p:cNvSpPr txBox="1"/>
          <p:nvPr/>
        </p:nvSpPr>
        <p:spPr>
          <a:xfrm>
            <a:off x="2220679" y="3428999"/>
            <a:ext cx="3679779" cy="1113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Md. Ozayer Islam</a:t>
            </a:r>
          </a:p>
          <a:p>
            <a:pPr>
              <a:lnSpc>
                <a:spcPct val="200000"/>
              </a:lnSpc>
            </a:pPr>
            <a:r>
              <a:rPr lang="en-US" dirty="0"/>
              <a:t>Reg. No: 2013331062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F0165C-4209-477A-A5B1-6F91AA0AB37F}"/>
              </a:ext>
            </a:extLst>
          </p:cNvPr>
          <p:cNvSpPr txBox="1"/>
          <p:nvPr/>
        </p:nvSpPr>
        <p:spPr>
          <a:xfrm>
            <a:off x="8275092" y="3302757"/>
            <a:ext cx="4885899" cy="1113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Shadman Habib</a:t>
            </a:r>
          </a:p>
          <a:p>
            <a:pPr>
              <a:lnSpc>
                <a:spcPct val="200000"/>
              </a:lnSpc>
            </a:pPr>
            <a:r>
              <a:rPr lang="en-US" dirty="0"/>
              <a:t>Reg No: 2013331062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E49728-B936-4225-A558-995439CEE2BB}"/>
              </a:ext>
            </a:extLst>
          </p:cNvPr>
          <p:cNvSpPr txBox="1"/>
          <p:nvPr/>
        </p:nvSpPr>
        <p:spPr>
          <a:xfrm>
            <a:off x="698311" y="2547882"/>
            <a:ext cx="31537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Presented by,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7E599E-F931-4E13-B32F-D62FA6D97ABC}"/>
              </a:ext>
            </a:extLst>
          </p:cNvPr>
          <p:cNvSpPr txBox="1"/>
          <p:nvPr/>
        </p:nvSpPr>
        <p:spPr>
          <a:xfrm>
            <a:off x="3852079" y="4760350"/>
            <a:ext cx="521623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Supervised by</a:t>
            </a:r>
          </a:p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Sheikh Nabil Mohammad </a:t>
            </a:r>
          </a:p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Assistant Professor, Department of CSE</a:t>
            </a:r>
          </a:p>
          <a:p>
            <a:pPr algn="ctr"/>
            <a:r>
              <a:rPr lang="en-US" dirty="0">
                <a:latin typeface="Segoe UI Semilight" panose="020B0402040204020203" pitchFamily="34" charset="0"/>
                <a:ea typeface="Roboto Light" panose="02000000000000000000" pitchFamily="2" charset="0"/>
                <a:cs typeface="Segoe UI Semilight" panose="020B0402040204020203" pitchFamily="34" charset="0"/>
              </a:rPr>
              <a:t>Shahjalal University of Science &amp; Technology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1550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23000F-2C6B-4326-9449-3F4120967037}"/>
              </a:ext>
            </a:extLst>
          </p:cNvPr>
          <p:cNvSpPr txBox="1"/>
          <p:nvPr/>
        </p:nvSpPr>
        <p:spPr>
          <a:xfrm>
            <a:off x="1433015" y="1719617"/>
            <a:ext cx="8765541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lvl="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Data collected from different website, blogs, </a:t>
            </a:r>
            <a:r>
              <a:rPr lang="en-US" dirty="0" err="1"/>
              <a:t>rss</a:t>
            </a:r>
            <a:r>
              <a:rPr lang="en-US" dirty="0"/>
              <a:t> feeds, online newspapers.</a:t>
            </a:r>
          </a:p>
          <a:p>
            <a:pPr marL="285750" lvl="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For Keyword Extraction, NER (Named Entity Recognition</a:t>
            </a:r>
            <a:r>
              <a:rPr lang="en-US"/>
              <a:t>) </a:t>
            </a:r>
          </a:p>
          <a:p>
            <a:pPr marL="285750" lvl="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/>
              <a:t>Used </a:t>
            </a:r>
            <a:r>
              <a:rPr lang="en-US" dirty="0"/>
              <a:t>Co-relation Resolution to determine relation between words</a:t>
            </a:r>
          </a:p>
          <a:p>
            <a:pPr marL="285750" lvl="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For Classifying, they used Naïve-Bayes.</a:t>
            </a:r>
          </a:p>
          <a:p>
            <a:pPr marL="285750" lvl="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For pattern Identification, They used Apriori algorithm.</a:t>
            </a:r>
          </a:p>
          <a:p>
            <a:pPr marL="285750" lvl="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For prediction, They used Decision tree.</a:t>
            </a:r>
          </a:p>
          <a:p>
            <a:pPr marL="285750" lvl="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Visualized using heat map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01B8EA-0202-4747-841D-241FBBAFBF48}"/>
              </a:ext>
            </a:extLst>
          </p:cNvPr>
          <p:cNvSpPr txBox="1"/>
          <p:nvPr/>
        </p:nvSpPr>
        <p:spPr>
          <a:xfrm>
            <a:off x="1433015" y="928047"/>
            <a:ext cx="35541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Paper Review (Continued)</a:t>
            </a:r>
          </a:p>
        </p:txBody>
      </p:sp>
    </p:spTree>
    <p:extLst>
      <p:ext uri="{BB962C8B-B14F-4D97-AF65-F5344CB8AC3E}">
        <p14:creationId xmlns:p14="http://schemas.microsoft.com/office/powerpoint/2010/main" val="1367074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3E43442-A9F0-4A47-B84F-1E71C957C07F}"/>
              </a:ext>
            </a:extLst>
          </p:cNvPr>
          <p:cNvSpPr txBox="1"/>
          <p:nvPr/>
        </p:nvSpPr>
        <p:spPr>
          <a:xfrm>
            <a:off x="1728716" y="1997839"/>
            <a:ext cx="87345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“Using Data Mining Technique to Analyze Crime of Bangladesh”</a:t>
            </a:r>
          </a:p>
          <a:p>
            <a:r>
              <a:rPr lang="en-US" dirty="0"/>
              <a:t> by Md. Abdul </a:t>
            </a:r>
            <a:r>
              <a:rPr lang="en-US" dirty="0" err="1"/>
              <a:t>Awal</a:t>
            </a:r>
            <a:r>
              <a:rPr lang="en-US" dirty="0"/>
              <a:t>, </a:t>
            </a:r>
            <a:r>
              <a:rPr lang="en-US" dirty="0" err="1"/>
              <a:t>Jakaria</a:t>
            </a:r>
            <a:r>
              <a:rPr lang="en-US" dirty="0"/>
              <a:t> Rabbi and Imran Rana From KUET</a:t>
            </a:r>
          </a:p>
          <a:p>
            <a:endParaRPr lang="en-US" dirty="0"/>
          </a:p>
          <a:p>
            <a:pPr marL="285750" lvl="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Dataset pretty straight forward, collected from DMP website.</a:t>
            </a:r>
          </a:p>
          <a:p>
            <a:pPr marL="285750" lvl="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Used Linear Regression as classifier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Problem: Slower than Other classifiers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95C52C-2E03-4BB8-B7D4-D1DB8A2D0A27}"/>
              </a:ext>
            </a:extLst>
          </p:cNvPr>
          <p:cNvSpPr txBox="1"/>
          <p:nvPr/>
        </p:nvSpPr>
        <p:spPr>
          <a:xfrm>
            <a:off x="1728716" y="5008728"/>
            <a:ext cx="95261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Besides these, Institute for Canadian Urban Research Studies (ICURS) visualized the crime density in different cities using graph theories.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7C56E9-5D19-44E4-A73D-9F1B5DF7FAF0}"/>
              </a:ext>
            </a:extLst>
          </p:cNvPr>
          <p:cNvSpPr txBox="1"/>
          <p:nvPr/>
        </p:nvSpPr>
        <p:spPr>
          <a:xfrm>
            <a:off x="1728716" y="1012208"/>
            <a:ext cx="36952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Paper Review : (Continued) </a:t>
            </a:r>
          </a:p>
        </p:txBody>
      </p:sp>
    </p:spTree>
    <p:extLst>
      <p:ext uri="{BB962C8B-B14F-4D97-AF65-F5344CB8AC3E}">
        <p14:creationId xmlns:p14="http://schemas.microsoft.com/office/powerpoint/2010/main" val="819736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37F039-8F4B-48C3-9829-49537AB85A15}"/>
              </a:ext>
            </a:extLst>
          </p:cNvPr>
          <p:cNvSpPr txBox="1"/>
          <p:nvPr/>
        </p:nvSpPr>
        <p:spPr>
          <a:xfrm>
            <a:off x="1395627" y="1146411"/>
            <a:ext cx="224452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Previous Works: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C7CA10-CF67-472F-9F6E-101DB9F3949D}"/>
              </a:ext>
            </a:extLst>
          </p:cNvPr>
          <p:cNvSpPr txBox="1"/>
          <p:nvPr/>
        </p:nvSpPr>
        <p:spPr>
          <a:xfrm>
            <a:off x="1395627" y="2382966"/>
            <a:ext cx="8448147" cy="2775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lvl="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first step was to develop the app in order to collect the crime data: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Through User Report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Through Newspaper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Filtering News Reports, Extract Date, Location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Fieldwork</a:t>
            </a:r>
          </a:p>
        </p:txBody>
      </p:sp>
    </p:spTree>
    <p:extLst>
      <p:ext uri="{BB962C8B-B14F-4D97-AF65-F5344CB8AC3E}">
        <p14:creationId xmlns:p14="http://schemas.microsoft.com/office/powerpoint/2010/main" val="92430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784A5A-D666-4A4A-8D30-8F1AE8479DD0}"/>
              </a:ext>
            </a:extLst>
          </p:cNvPr>
          <p:cNvSpPr txBox="1"/>
          <p:nvPr/>
        </p:nvSpPr>
        <p:spPr>
          <a:xfrm>
            <a:off x="1395627" y="2274838"/>
            <a:ext cx="9880980" cy="4437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Statistical Analysis of those data: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Categorical Data, Time Based Data, Year Based Data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Year Based Analysis: 2014-2017, Comparison among them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Location Based Analysis: For all types of Crimes, Comparison, Category based determination</a:t>
            </a:r>
          </a:p>
          <a:p>
            <a:pPr>
              <a:lnSpc>
                <a:spcPct val="200000"/>
              </a:lnSpc>
            </a:pPr>
            <a:endParaRPr lang="en-US" dirty="0"/>
          </a:p>
          <a:p>
            <a:pPr>
              <a:lnSpc>
                <a:spcPct val="200000"/>
              </a:lnSpc>
            </a:pPr>
            <a:r>
              <a:rPr lang="en-US" dirty="0"/>
              <a:t>Then, all those analyses were visually represented using different plotting techniques.</a:t>
            </a:r>
          </a:p>
          <a:p>
            <a:pPr>
              <a:lnSpc>
                <a:spcPct val="200000"/>
              </a:lnSpc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A58725-07D6-460E-A6E1-CA67B6E71E25}"/>
              </a:ext>
            </a:extLst>
          </p:cNvPr>
          <p:cNvSpPr txBox="1"/>
          <p:nvPr/>
        </p:nvSpPr>
        <p:spPr>
          <a:xfrm>
            <a:off x="1395627" y="1146411"/>
            <a:ext cx="224452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Previous Works:</a:t>
            </a:r>
          </a:p>
        </p:txBody>
      </p:sp>
    </p:spTree>
    <p:extLst>
      <p:ext uri="{BB962C8B-B14F-4D97-AF65-F5344CB8AC3E}">
        <p14:creationId xmlns:p14="http://schemas.microsoft.com/office/powerpoint/2010/main" val="35898590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5F64FC-634A-423C-88B7-75B2BF452D72}"/>
              </a:ext>
            </a:extLst>
          </p:cNvPr>
          <p:cNvSpPr txBox="1"/>
          <p:nvPr/>
        </p:nvSpPr>
        <p:spPr>
          <a:xfrm>
            <a:off x="1405719" y="1372653"/>
            <a:ext cx="7683690" cy="1667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app is developed in Android platform</a:t>
            </a:r>
          </a:p>
          <a:p>
            <a:pPr marL="285750" lvl="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For Backend: Spring,</a:t>
            </a:r>
          </a:p>
          <a:p>
            <a:pPr marL="285750" lvl="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Database Server: MongoDB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2A4810-D06B-428B-9D59-126D9D5E5A05}"/>
              </a:ext>
            </a:extLst>
          </p:cNvPr>
          <p:cNvSpPr txBox="1"/>
          <p:nvPr/>
        </p:nvSpPr>
        <p:spPr>
          <a:xfrm>
            <a:off x="1405719" y="832514"/>
            <a:ext cx="23166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About the App: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1E0D72-1B6B-481C-8580-A4647AEF3F34}"/>
              </a:ext>
            </a:extLst>
          </p:cNvPr>
          <p:cNvSpPr/>
          <p:nvPr/>
        </p:nvSpPr>
        <p:spPr>
          <a:xfrm>
            <a:off x="1405718" y="3688646"/>
            <a:ext cx="7383439" cy="1667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Later it was modified to remove existing bugs and to add some features: Password Recovery, Email Verification </a:t>
            </a:r>
          </a:p>
          <a:p>
            <a:pPr lvl="0">
              <a:lnSpc>
                <a:spcPct val="2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223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2771806-1E58-4E93-B823-FA09EDBA0627}"/>
              </a:ext>
            </a:extLst>
          </p:cNvPr>
          <p:cNvPicPr/>
          <p:nvPr/>
        </p:nvPicPr>
        <p:blipFill>
          <a:blip r:embed="rId2">
            <a:extLst/>
          </a:blip>
          <a:srcRect/>
          <a:stretch>
            <a:fillRect/>
          </a:stretch>
        </p:blipFill>
        <p:spPr bwMode="auto">
          <a:xfrm>
            <a:off x="2533934" y="1183688"/>
            <a:ext cx="7124131" cy="4220826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6D2BF9E-51FF-4B41-A6FB-83F37FEC13EC}"/>
              </a:ext>
            </a:extLst>
          </p:cNvPr>
          <p:cNvSpPr txBox="1"/>
          <p:nvPr/>
        </p:nvSpPr>
        <p:spPr>
          <a:xfrm>
            <a:off x="4271621" y="5882186"/>
            <a:ext cx="3648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Figure: Basic System of our app</a:t>
            </a:r>
          </a:p>
        </p:txBody>
      </p:sp>
    </p:spTree>
    <p:extLst>
      <p:ext uri="{BB962C8B-B14F-4D97-AF65-F5344CB8AC3E}">
        <p14:creationId xmlns:p14="http://schemas.microsoft.com/office/powerpoint/2010/main" val="18035388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1E2965-2FE6-4389-8BCF-60637B8D69DC}"/>
              </a:ext>
            </a:extLst>
          </p:cNvPr>
          <p:cNvSpPr txBox="1"/>
          <p:nvPr/>
        </p:nvSpPr>
        <p:spPr>
          <a:xfrm>
            <a:off x="1457050" y="1037230"/>
            <a:ext cx="22092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Methodology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98CAEB-DA8F-4FEB-9F9C-2F0928B0CCA6}"/>
              </a:ext>
            </a:extLst>
          </p:cNvPr>
          <p:cNvSpPr txBox="1"/>
          <p:nvPr/>
        </p:nvSpPr>
        <p:spPr>
          <a:xfrm>
            <a:off x="1457051" y="2117676"/>
            <a:ext cx="9530038" cy="1113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In order to combine best prediction and best user experience, We mixed Feature Engineering with Machine Learning algorithms</a:t>
            </a:r>
          </a:p>
        </p:txBody>
      </p:sp>
    </p:spTree>
    <p:extLst>
      <p:ext uri="{BB962C8B-B14F-4D97-AF65-F5344CB8AC3E}">
        <p14:creationId xmlns:p14="http://schemas.microsoft.com/office/powerpoint/2010/main" val="8333764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5E61EF-826F-4C84-915B-B2FA6C5E7234}"/>
              </a:ext>
            </a:extLst>
          </p:cNvPr>
          <p:cNvSpPr txBox="1"/>
          <p:nvPr/>
        </p:nvSpPr>
        <p:spPr>
          <a:xfrm>
            <a:off x="1460310" y="2347415"/>
            <a:ext cx="859809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From previous works on this topic, data was collected mostly from individuals manually, so data shortage and scattered data</a:t>
            </a:r>
          </a:p>
          <a:p>
            <a:pPr marL="285750" lvl="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Like developed countries, Bangladesh police does not have digitalized detailed crime data</a:t>
            </a:r>
          </a:p>
          <a:p>
            <a:pPr marL="285750" lvl="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We got the vision of crime attributes by studying and understanding crime characteristics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Then we collected desired dataset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31FCF-C0BA-4DF5-BDA8-2206A1C998A4}"/>
              </a:ext>
            </a:extLst>
          </p:cNvPr>
          <p:cNvSpPr txBox="1"/>
          <p:nvPr/>
        </p:nvSpPr>
        <p:spPr>
          <a:xfrm>
            <a:off x="1460310" y="1078173"/>
            <a:ext cx="46538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Challenges in Data Collection</a:t>
            </a:r>
          </a:p>
        </p:txBody>
      </p:sp>
    </p:spTree>
    <p:extLst>
      <p:ext uri="{BB962C8B-B14F-4D97-AF65-F5344CB8AC3E}">
        <p14:creationId xmlns:p14="http://schemas.microsoft.com/office/powerpoint/2010/main" val="33634307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AC6DF1-20BC-4419-9A55-04746CF80353}"/>
              </a:ext>
            </a:extLst>
          </p:cNvPr>
          <p:cNvSpPr txBox="1"/>
          <p:nvPr/>
        </p:nvSpPr>
        <p:spPr>
          <a:xfrm>
            <a:off x="1434634" y="1009935"/>
            <a:ext cx="15135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Features</a:t>
            </a:r>
            <a:r>
              <a:rPr lang="en-US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0C3D37-DC81-4CCD-957C-E750A564725B}"/>
              </a:ext>
            </a:extLst>
          </p:cNvPr>
          <p:cNvSpPr txBox="1"/>
          <p:nvPr/>
        </p:nvSpPr>
        <p:spPr>
          <a:xfrm>
            <a:off x="1434634" y="2081200"/>
            <a:ext cx="4583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dataset has the following features: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B86DB3-23F0-4A47-8221-42272E84E1AD}"/>
              </a:ext>
            </a:extLst>
          </p:cNvPr>
          <p:cNvSpPr txBox="1"/>
          <p:nvPr/>
        </p:nvSpPr>
        <p:spPr>
          <a:xfrm>
            <a:off x="7615451" y="3060131"/>
            <a:ext cx="298885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200000"/>
              </a:lnSpc>
            </a:pPr>
            <a:r>
              <a:rPr lang="en-US" dirty="0" err="1"/>
              <a:t>occurrencehour</a:t>
            </a:r>
            <a:endParaRPr lang="en-US" dirty="0"/>
          </a:p>
          <a:p>
            <a:pPr lvl="0">
              <a:lnSpc>
                <a:spcPct val="200000"/>
              </a:lnSpc>
            </a:pPr>
            <a:r>
              <a:rPr lang="en-US" dirty="0"/>
              <a:t>MCI(</a:t>
            </a:r>
            <a:r>
              <a:rPr lang="en-US" dirty="0" err="1"/>
              <a:t>Crime_Type</a:t>
            </a:r>
            <a:r>
              <a:rPr lang="en-US" dirty="0"/>
              <a:t>)</a:t>
            </a:r>
          </a:p>
          <a:p>
            <a:pPr lvl="0">
              <a:lnSpc>
                <a:spcPct val="200000"/>
              </a:lnSpc>
            </a:pPr>
            <a:r>
              <a:rPr lang="en-US" dirty="0"/>
              <a:t>Division</a:t>
            </a:r>
          </a:p>
          <a:p>
            <a:pPr lvl="0">
              <a:lnSpc>
                <a:spcPct val="200000"/>
              </a:lnSpc>
            </a:pPr>
            <a:r>
              <a:rPr lang="en-US" dirty="0" err="1"/>
              <a:t>Neighbourhood</a:t>
            </a:r>
            <a:endParaRPr lang="en-US" dirty="0"/>
          </a:p>
          <a:p>
            <a:pPr lvl="0">
              <a:lnSpc>
                <a:spcPct val="200000"/>
              </a:lnSpc>
            </a:pPr>
            <a:r>
              <a:rPr lang="en-US" dirty="0" err="1"/>
              <a:t>Premisetype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C42CB5-CB98-46A9-B70F-940F5D7B115D}"/>
              </a:ext>
            </a:extLst>
          </p:cNvPr>
          <p:cNvSpPr txBox="1"/>
          <p:nvPr/>
        </p:nvSpPr>
        <p:spPr>
          <a:xfrm>
            <a:off x="2033516" y="3060132"/>
            <a:ext cx="2775119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200000"/>
              </a:lnSpc>
            </a:pPr>
            <a:r>
              <a:rPr lang="en-US" dirty="0" err="1"/>
              <a:t>occurrenceyear</a:t>
            </a:r>
            <a:r>
              <a:rPr lang="en-US" dirty="0"/>
              <a:t> </a:t>
            </a:r>
          </a:p>
          <a:p>
            <a:pPr lvl="0">
              <a:lnSpc>
                <a:spcPct val="200000"/>
              </a:lnSpc>
            </a:pPr>
            <a:r>
              <a:rPr lang="en-US" dirty="0" err="1"/>
              <a:t>occurrencemonth</a:t>
            </a:r>
            <a:endParaRPr lang="en-US" dirty="0"/>
          </a:p>
          <a:p>
            <a:pPr lvl="0">
              <a:lnSpc>
                <a:spcPct val="200000"/>
              </a:lnSpc>
            </a:pPr>
            <a:r>
              <a:rPr lang="en-US" dirty="0" err="1"/>
              <a:t>occurrenceday</a:t>
            </a:r>
            <a:endParaRPr lang="en-US" dirty="0"/>
          </a:p>
          <a:p>
            <a:pPr lvl="0">
              <a:lnSpc>
                <a:spcPct val="200000"/>
              </a:lnSpc>
            </a:pPr>
            <a:r>
              <a:rPr lang="en-US" dirty="0" err="1"/>
              <a:t>occurrencedayofyear</a:t>
            </a:r>
            <a:endParaRPr lang="en-US" dirty="0"/>
          </a:p>
          <a:p>
            <a:pPr lvl="0">
              <a:lnSpc>
                <a:spcPct val="200000"/>
              </a:lnSpc>
            </a:pPr>
            <a:r>
              <a:rPr lang="en-US" dirty="0" err="1"/>
              <a:t>occurrencedayofweek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3131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14D1D7-1485-4A97-A3D4-89DA4635F56D}"/>
              </a:ext>
            </a:extLst>
          </p:cNvPr>
          <p:cNvSpPr txBox="1"/>
          <p:nvPr/>
        </p:nvSpPr>
        <p:spPr>
          <a:xfrm>
            <a:off x="1282889" y="2156346"/>
            <a:ext cx="8297839" cy="3883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Feature dropping: Unimportant features like Latitude, Longitude, Reported date </a:t>
            </a:r>
            <a:r>
              <a:rPr lang="en-US"/>
              <a:t>were dropped</a:t>
            </a:r>
            <a:endParaRPr lang="en-US" dirty="0"/>
          </a:p>
          <a:p>
            <a:pPr marL="285750" lvl="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Column factorization: Enumerated type or categorical variable</a:t>
            </a:r>
          </a:p>
          <a:p>
            <a:pPr marL="285750" lvl="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One Hot encoding: Transform categorical features to a column of binary vectors</a:t>
            </a:r>
          </a:p>
          <a:p>
            <a:pPr marL="285750" lvl="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Only the latest values were kept for better future crime prediction</a:t>
            </a:r>
          </a:p>
          <a:p>
            <a:pPr>
              <a:lnSpc>
                <a:spcPct val="200000"/>
              </a:lnSpc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6E6466-B1CE-4505-8BA9-A5C8610F3F44}"/>
              </a:ext>
            </a:extLst>
          </p:cNvPr>
          <p:cNvSpPr txBox="1"/>
          <p:nvPr/>
        </p:nvSpPr>
        <p:spPr>
          <a:xfrm>
            <a:off x="1282889" y="941696"/>
            <a:ext cx="22605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Preprocessing</a:t>
            </a:r>
          </a:p>
        </p:txBody>
      </p:sp>
    </p:spTree>
    <p:extLst>
      <p:ext uri="{BB962C8B-B14F-4D97-AF65-F5344CB8AC3E}">
        <p14:creationId xmlns:p14="http://schemas.microsoft.com/office/powerpoint/2010/main" val="1752457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FCD617-CB8F-457D-AFA7-99F2606BBE29}"/>
              </a:ext>
            </a:extLst>
          </p:cNvPr>
          <p:cNvSpPr txBox="1"/>
          <p:nvPr/>
        </p:nvSpPr>
        <p:spPr>
          <a:xfrm>
            <a:off x="1135229" y="1078173"/>
            <a:ext cx="19575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AD4C34-C5AE-4B71-B1BB-3B33D314F7A7}"/>
              </a:ext>
            </a:extLst>
          </p:cNvPr>
          <p:cNvSpPr txBox="1"/>
          <p:nvPr/>
        </p:nvSpPr>
        <p:spPr>
          <a:xfrm>
            <a:off x="1135228" y="2413337"/>
            <a:ext cx="284991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Introduction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Literature Review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Previous Works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About the App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Methodology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Future 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5486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C8C505-C37F-40FC-BB81-CDD8F1EE7ACB}"/>
              </a:ext>
            </a:extLst>
          </p:cNvPr>
          <p:cNvSpPr txBox="1"/>
          <p:nvPr/>
        </p:nvSpPr>
        <p:spPr>
          <a:xfrm>
            <a:off x="1610436" y="928048"/>
            <a:ext cx="30877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Feature Enrichment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848766-C4CC-4599-A218-45C9830E7DD6}"/>
              </a:ext>
            </a:extLst>
          </p:cNvPr>
          <p:cNvSpPr txBox="1"/>
          <p:nvPr/>
        </p:nvSpPr>
        <p:spPr>
          <a:xfrm>
            <a:off x="1514901" y="1883390"/>
            <a:ext cx="7710985" cy="1667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For user convenience and better understanding of the crime occurrences, Extra column was added by feature engineering process. </a:t>
            </a:r>
          </a:p>
        </p:txBody>
      </p:sp>
    </p:spTree>
    <p:extLst>
      <p:ext uri="{BB962C8B-B14F-4D97-AF65-F5344CB8AC3E}">
        <p14:creationId xmlns:p14="http://schemas.microsoft.com/office/powerpoint/2010/main" val="12518949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1CACF94-B11F-40B8-9DA7-91DE6646F64D}"/>
              </a:ext>
            </a:extLst>
          </p:cNvPr>
          <p:cNvSpPr txBox="1"/>
          <p:nvPr/>
        </p:nvSpPr>
        <p:spPr>
          <a:xfrm>
            <a:off x="4512072" y="6359857"/>
            <a:ext cx="3167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Figure: Feature Enrichment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CC7B9B-F0CD-42F8-B266-911C4973B255}"/>
              </a:ext>
            </a:extLst>
          </p:cNvPr>
          <p:cNvSpPr/>
          <p:nvPr/>
        </p:nvSpPr>
        <p:spPr>
          <a:xfrm>
            <a:off x="736979" y="1472820"/>
            <a:ext cx="2033516" cy="1098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Brainstorming and Testing of features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1DC7D8AF-3554-480B-8EB6-BBAAD1259F15}"/>
              </a:ext>
            </a:extLst>
          </p:cNvPr>
          <p:cNvSpPr/>
          <p:nvPr/>
        </p:nvSpPr>
        <p:spPr>
          <a:xfrm>
            <a:off x="2900711" y="1844722"/>
            <a:ext cx="791570" cy="3548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25CCC9-8086-4D45-AC7F-DF795CB56E5F}"/>
              </a:ext>
            </a:extLst>
          </p:cNvPr>
          <p:cNvSpPr/>
          <p:nvPr/>
        </p:nvSpPr>
        <p:spPr>
          <a:xfrm>
            <a:off x="3886200" y="1472820"/>
            <a:ext cx="2033516" cy="1098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Checking how the features work with Model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2B2D9B-868F-4C5F-8DEB-8EA68D96BA18}"/>
              </a:ext>
            </a:extLst>
          </p:cNvPr>
          <p:cNvSpPr/>
          <p:nvPr/>
        </p:nvSpPr>
        <p:spPr>
          <a:xfrm>
            <a:off x="7035421" y="1472820"/>
            <a:ext cx="2033516" cy="1098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Understanding the Best Feature Selection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C3C712-938A-4E2F-80B0-BAE784557CCC}"/>
              </a:ext>
            </a:extLst>
          </p:cNvPr>
          <p:cNvSpPr/>
          <p:nvPr/>
        </p:nvSpPr>
        <p:spPr>
          <a:xfrm>
            <a:off x="10158484" y="1472820"/>
            <a:ext cx="2033516" cy="1098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Three Columns Selected (Day of Week, Hour, Crime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C9EFD0-E2A9-4EC0-8F7A-D8053230B831}"/>
              </a:ext>
            </a:extLst>
          </p:cNvPr>
          <p:cNvSpPr/>
          <p:nvPr/>
        </p:nvSpPr>
        <p:spPr>
          <a:xfrm>
            <a:off x="10090834" y="4937077"/>
            <a:ext cx="2033516" cy="1098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Checking for each Unique Combination of them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3FAC88-C620-4F56-BC73-F09102888353}"/>
              </a:ext>
            </a:extLst>
          </p:cNvPr>
          <p:cNvSpPr/>
          <p:nvPr/>
        </p:nvSpPr>
        <p:spPr>
          <a:xfrm>
            <a:off x="6873353" y="4937077"/>
            <a:ext cx="2033516" cy="1098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Take a Count of Each Unique Value Occurrence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C8D250-6223-42B5-B506-FBA32623B40C}"/>
              </a:ext>
            </a:extLst>
          </p:cNvPr>
          <p:cNvSpPr/>
          <p:nvPr/>
        </p:nvSpPr>
        <p:spPr>
          <a:xfrm>
            <a:off x="3886200" y="4937077"/>
            <a:ext cx="2033516" cy="1098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a Column on the Existing Dataset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3BD6B0-EDE3-44F7-A5EA-0A2A36BA0684}"/>
              </a:ext>
            </a:extLst>
          </p:cNvPr>
          <p:cNvSpPr/>
          <p:nvPr/>
        </p:nvSpPr>
        <p:spPr>
          <a:xfrm>
            <a:off x="876276" y="4937077"/>
            <a:ext cx="2033516" cy="1098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Adjust all the Count Values on Specific Position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55E766B-8F30-46F9-8910-7666BA8345D3}"/>
              </a:ext>
            </a:extLst>
          </p:cNvPr>
          <p:cNvSpPr/>
          <p:nvPr/>
        </p:nvSpPr>
        <p:spPr>
          <a:xfrm>
            <a:off x="736979" y="2925956"/>
            <a:ext cx="2354827" cy="1253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Crime Occurrence is generated on a specific hour of a day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C7956387-7FFB-469B-9BF8-EA7293D788BA}"/>
              </a:ext>
            </a:extLst>
          </p:cNvPr>
          <p:cNvSpPr/>
          <p:nvPr/>
        </p:nvSpPr>
        <p:spPr>
          <a:xfrm>
            <a:off x="6081783" y="1844722"/>
            <a:ext cx="791570" cy="3548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550DB2D2-9084-4DA2-9DFB-48FFBDDE87DD}"/>
              </a:ext>
            </a:extLst>
          </p:cNvPr>
          <p:cNvSpPr/>
          <p:nvPr/>
        </p:nvSpPr>
        <p:spPr>
          <a:xfrm>
            <a:off x="9217925" y="1844722"/>
            <a:ext cx="791570" cy="3548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4607364E-82C2-431D-909F-C3D8CE49918D}"/>
              </a:ext>
            </a:extLst>
          </p:cNvPr>
          <p:cNvSpPr/>
          <p:nvPr/>
        </p:nvSpPr>
        <p:spPr>
          <a:xfrm rot="5400000">
            <a:off x="10651012" y="3576851"/>
            <a:ext cx="1253175" cy="3548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9E8482D9-DDD3-4752-A877-C4DF0371859D}"/>
              </a:ext>
            </a:extLst>
          </p:cNvPr>
          <p:cNvSpPr/>
          <p:nvPr/>
        </p:nvSpPr>
        <p:spPr>
          <a:xfrm rot="10800000">
            <a:off x="9053576" y="5308979"/>
            <a:ext cx="791570" cy="3548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D36A1DBC-753C-4959-A30E-FCBA28F56A9D}"/>
              </a:ext>
            </a:extLst>
          </p:cNvPr>
          <p:cNvSpPr/>
          <p:nvPr/>
        </p:nvSpPr>
        <p:spPr>
          <a:xfrm rot="10800000">
            <a:off x="2958692" y="5321047"/>
            <a:ext cx="791570" cy="3548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8C493EF6-B393-49A5-8D34-4E1661106960}"/>
              </a:ext>
            </a:extLst>
          </p:cNvPr>
          <p:cNvSpPr/>
          <p:nvPr/>
        </p:nvSpPr>
        <p:spPr>
          <a:xfrm rot="10800000">
            <a:off x="5971499" y="5284800"/>
            <a:ext cx="791570" cy="3548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BE903AD7-6BB5-43E8-864E-F9D3C04D249A}"/>
              </a:ext>
            </a:extLst>
          </p:cNvPr>
          <p:cNvSpPr/>
          <p:nvPr/>
        </p:nvSpPr>
        <p:spPr>
          <a:xfrm rot="16200000">
            <a:off x="1557871" y="4356200"/>
            <a:ext cx="391732" cy="3548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403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3EE7B6-13CE-4A00-B731-4E8952943B70}"/>
              </a:ext>
            </a:extLst>
          </p:cNvPr>
          <p:cNvSpPr txBox="1"/>
          <p:nvPr/>
        </p:nvSpPr>
        <p:spPr>
          <a:xfrm flipH="1">
            <a:off x="1678675" y="2388358"/>
            <a:ext cx="8175009" cy="222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We used different types of algorithms to measure accuracy and analyze which approach makes the best output.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Random Forest Classifier Fit our dataset with highest accuracy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BE6049-7873-4417-A454-56B04A307BBD}"/>
              </a:ext>
            </a:extLst>
          </p:cNvPr>
          <p:cNvSpPr txBox="1"/>
          <p:nvPr/>
        </p:nvSpPr>
        <p:spPr>
          <a:xfrm>
            <a:off x="1678675" y="982639"/>
            <a:ext cx="29129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Applying methods</a:t>
            </a:r>
          </a:p>
        </p:txBody>
      </p:sp>
    </p:spTree>
    <p:extLst>
      <p:ext uri="{BB962C8B-B14F-4D97-AF65-F5344CB8AC3E}">
        <p14:creationId xmlns:p14="http://schemas.microsoft.com/office/powerpoint/2010/main" val="16264346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C6A8E05-79D0-4465-BB19-B5A0BCC0465E}"/>
              </a:ext>
            </a:extLst>
          </p:cNvPr>
          <p:cNvSpPr/>
          <p:nvPr/>
        </p:nvSpPr>
        <p:spPr>
          <a:xfrm>
            <a:off x="1197092" y="894307"/>
            <a:ext cx="355578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/>
              <a:t> Random Forest Classifier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A4C0E2-2CF6-4260-AFD0-7118B4210660}"/>
              </a:ext>
            </a:extLst>
          </p:cNvPr>
          <p:cNvSpPr/>
          <p:nvPr/>
        </p:nvSpPr>
        <p:spPr>
          <a:xfrm>
            <a:off x="1197092" y="1643079"/>
            <a:ext cx="49439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Before Encoding: Accuracy: 75.87 percent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78DA36-418B-44B8-BD35-57FE58880E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748" y="2818859"/>
            <a:ext cx="4915098" cy="21601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301FEEC-820E-49F3-8731-47CC6E2DDF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813" y="2241171"/>
            <a:ext cx="5260190" cy="331551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3BC2303-368E-44AD-AA60-F44D6CBDF82A}"/>
              </a:ext>
            </a:extLst>
          </p:cNvPr>
          <p:cNvSpPr txBox="1"/>
          <p:nvPr/>
        </p:nvSpPr>
        <p:spPr>
          <a:xfrm>
            <a:off x="2306472" y="5718412"/>
            <a:ext cx="2845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Figure: Confusion Matrix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2ED63F-2553-4F0D-8195-DD18130E01C5}"/>
              </a:ext>
            </a:extLst>
          </p:cNvPr>
          <p:cNvSpPr txBox="1"/>
          <p:nvPr/>
        </p:nvSpPr>
        <p:spPr>
          <a:xfrm>
            <a:off x="7840082" y="5718412"/>
            <a:ext cx="3256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Figure: Classification Report</a:t>
            </a:r>
          </a:p>
        </p:txBody>
      </p:sp>
    </p:spTree>
    <p:extLst>
      <p:ext uri="{BB962C8B-B14F-4D97-AF65-F5344CB8AC3E}">
        <p14:creationId xmlns:p14="http://schemas.microsoft.com/office/powerpoint/2010/main" val="29031387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19F69E3-5A31-4EAE-9141-E6CECF423EEC}"/>
              </a:ext>
            </a:extLst>
          </p:cNvPr>
          <p:cNvSpPr/>
          <p:nvPr/>
        </p:nvSpPr>
        <p:spPr>
          <a:xfrm>
            <a:off x="1197092" y="1643079"/>
            <a:ext cx="47596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After Encoding: Accuracy: 78.02 percent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3AB720-4A8F-4284-B0E3-E6C8B48BDD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940" y="2949885"/>
            <a:ext cx="4370437" cy="19084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B42C53-978A-4DB5-A0C9-8FC7B4A94B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123" y="2289410"/>
            <a:ext cx="4915586" cy="30674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2AC5626-3031-4056-B6BA-36BF70916985}"/>
              </a:ext>
            </a:extLst>
          </p:cNvPr>
          <p:cNvSpPr txBox="1"/>
          <p:nvPr/>
        </p:nvSpPr>
        <p:spPr>
          <a:xfrm>
            <a:off x="2306472" y="5718412"/>
            <a:ext cx="2845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Figure: Confusion Matrix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D328BB-729A-4546-ABDF-8EDB31F6A2C2}"/>
              </a:ext>
            </a:extLst>
          </p:cNvPr>
          <p:cNvSpPr txBox="1"/>
          <p:nvPr/>
        </p:nvSpPr>
        <p:spPr>
          <a:xfrm>
            <a:off x="7840082" y="5718412"/>
            <a:ext cx="3256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Figure: Classification Report</a:t>
            </a:r>
          </a:p>
        </p:txBody>
      </p:sp>
    </p:spTree>
    <p:extLst>
      <p:ext uri="{BB962C8B-B14F-4D97-AF65-F5344CB8AC3E}">
        <p14:creationId xmlns:p14="http://schemas.microsoft.com/office/powerpoint/2010/main" val="38283550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9578773-54CA-4CE0-A2EA-C8C3B21A71DC}"/>
              </a:ext>
            </a:extLst>
          </p:cNvPr>
          <p:cNvSpPr/>
          <p:nvPr/>
        </p:nvSpPr>
        <p:spPr>
          <a:xfrm>
            <a:off x="1542197" y="1745265"/>
            <a:ext cx="8734567" cy="4437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Encoding gives improved accuracy.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Because of its ensemble learning, Aggregation of individual predictions to make the best prediction and reduced error rate, it gives the best output for our dataset.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We tested result using different combinations of sklearn’s parameters –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n_estimators</a:t>
            </a:r>
            <a:r>
              <a:rPr lang="en-US" dirty="0"/>
              <a:t> had to be more than 150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max_features</a:t>
            </a:r>
            <a:r>
              <a:rPr lang="en-US" dirty="0"/>
              <a:t> could not be lower nor bigger; so we chose auto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317A86-5839-471B-9250-563D10DE8C8D}"/>
              </a:ext>
            </a:extLst>
          </p:cNvPr>
          <p:cNvSpPr txBox="1"/>
          <p:nvPr/>
        </p:nvSpPr>
        <p:spPr>
          <a:xfrm>
            <a:off x="1446663" y="1132764"/>
            <a:ext cx="1672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22215214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17CF7E-7C6B-41BB-BA8B-FF73FC84258A}"/>
              </a:ext>
            </a:extLst>
          </p:cNvPr>
          <p:cNvSpPr txBox="1"/>
          <p:nvPr/>
        </p:nvSpPr>
        <p:spPr>
          <a:xfrm>
            <a:off x="1323832" y="1078173"/>
            <a:ext cx="665759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Other Classifiers and Their corresponding Result: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1BEDEE-40C0-47A4-BF53-BFE6240F1890}"/>
              </a:ext>
            </a:extLst>
          </p:cNvPr>
          <p:cNvSpPr txBox="1"/>
          <p:nvPr/>
        </p:nvSpPr>
        <p:spPr>
          <a:xfrm>
            <a:off x="1433013" y="2026187"/>
            <a:ext cx="494398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Decision Tree:</a:t>
            </a:r>
          </a:p>
          <a:p>
            <a:endParaRPr lang="en-US" dirty="0"/>
          </a:p>
          <a:p>
            <a:r>
              <a:rPr lang="en-US" dirty="0"/>
              <a:t>Before Encoding: Accuracy: 70.35 percent</a:t>
            </a:r>
          </a:p>
          <a:p>
            <a:endParaRPr lang="en-US" dirty="0"/>
          </a:p>
          <a:p>
            <a:r>
              <a:rPr lang="en-US" dirty="0"/>
              <a:t>After Encoding: Accuracy: 72.46 percent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63F036-7AFE-4F03-93B3-E299FBBB9766}"/>
              </a:ext>
            </a:extLst>
          </p:cNvPr>
          <p:cNvSpPr txBox="1"/>
          <p:nvPr/>
        </p:nvSpPr>
        <p:spPr>
          <a:xfrm>
            <a:off x="7248018" y="2032505"/>
            <a:ext cx="494398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Linear SVM:</a:t>
            </a:r>
          </a:p>
          <a:p>
            <a:endParaRPr lang="en-US" dirty="0"/>
          </a:p>
          <a:p>
            <a:r>
              <a:rPr lang="en-US" dirty="0"/>
              <a:t>Before Encoding: Accuracy: 50.27 percent</a:t>
            </a:r>
          </a:p>
          <a:p>
            <a:endParaRPr lang="en-US" dirty="0"/>
          </a:p>
          <a:p>
            <a:r>
              <a:rPr lang="en-US" dirty="0"/>
              <a:t>After Encoding: Accuracy: 74.83 percent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114B55-2C38-46DB-AEBF-8D2792F891F7}"/>
              </a:ext>
            </a:extLst>
          </p:cNvPr>
          <p:cNvSpPr txBox="1"/>
          <p:nvPr/>
        </p:nvSpPr>
        <p:spPr>
          <a:xfrm>
            <a:off x="1433013" y="4302499"/>
            <a:ext cx="494398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Gradient Boosting Classifier:</a:t>
            </a:r>
          </a:p>
          <a:p>
            <a:endParaRPr lang="en-US" dirty="0"/>
          </a:p>
          <a:p>
            <a:r>
              <a:rPr lang="en-US" dirty="0"/>
              <a:t>Before Encoding: Accuracy: 68.65 percent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6804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296C79-C630-4644-8D3B-06B6769AC0DE}"/>
              </a:ext>
            </a:extLst>
          </p:cNvPr>
          <p:cNvSpPr txBox="1"/>
          <p:nvPr/>
        </p:nvSpPr>
        <p:spPr>
          <a:xfrm>
            <a:off x="1378424" y="1869745"/>
            <a:ext cx="7322838" cy="3329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lvl="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Its main purpose is to facilitate users with ease and accuracy </a:t>
            </a:r>
          </a:p>
          <a:p>
            <a:pPr marL="285750" lvl="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Users give input of a specific hour of a specific day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Total number of crime occurrence is showed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Most occurred crime is showed</a:t>
            </a:r>
          </a:p>
          <a:p>
            <a:pPr marL="285750" lvl="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Users can take necessary measures to solve the crimes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2F6331-7D8B-4773-8FE9-73A1DFEC8073}"/>
              </a:ext>
            </a:extLst>
          </p:cNvPr>
          <p:cNvSpPr txBox="1"/>
          <p:nvPr/>
        </p:nvSpPr>
        <p:spPr>
          <a:xfrm>
            <a:off x="1378424" y="750626"/>
            <a:ext cx="52742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Occurrence Frequency Prediction</a:t>
            </a:r>
          </a:p>
        </p:txBody>
      </p:sp>
    </p:spTree>
    <p:extLst>
      <p:ext uri="{BB962C8B-B14F-4D97-AF65-F5344CB8AC3E}">
        <p14:creationId xmlns:p14="http://schemas.microsoft.com/office/powerpoint/2010/main" val="24619668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7EE921-6DEA-46DF-9DCD-141B9AB67D1B}"/>
              </a:ext>
            </a:extLst>
          </p:cNvPr>
          <p:cNvSpPr txBox="1"/>
          <p:nvPr/>
        </p:nvSpPr>
        <p:spPr>
          <a:xfrm>
            <a:off x="955344" y="1883391"/>
            <a:ext cx="979909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Criminal Profiling: Conclude certain attributes of criminals like name, hair-</a:t>
            </a:r>
            <a:r>
              <a:rPr lang="en-US" dirty="0" err="1"/>
              <a:t>colour</a:t>
            </a:r>
            <a:r>
              <a:rPr lang="en-US" dirty="0"/>
              <a:t>, eye-</a:t>
            </a:r>
            <a:r>
              <a:rPr lang="en-US" dirty="0" err="1"/>
              <a:t>colour</a:t>
            </a:r>
            <a:r>
              <a:rPr lang="en-US" dirty="0"/>
              <a:t>, nationality, blood group, age, marital status, whether member of any criminal groups etc.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Crime prediction and pattern generation will be more accurate if the dataset has features like: Criminal Organization, Name of victim/offender, categories and sub-categories of crime occurrence, type of vehicle offender used, type of weapons offender used.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/>
              <a:t>Fully Automated </a:t>
            </a:r>
            <a:r>
              <a:rPr lang="en-US" dirty="0"/>
              <a:t>system on the real time data collection process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lnSpc>
                <a:spcPct val="200000"/>
              </a:lnSpc>
            </a:pPr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422E69-DD8A-43C8-BE64-236BEE476ACC}"/>
              </a:ext>
            </a:extLst>
          </p:cNvPr>
          <p:cNvSpPr txBox="1"/>
          <p:nvPr/>
        </p:nvSpPr>
        <p:spPr>
          <a:xfrm>
            <a:off x="955344" y="818865"/>
            <a:ext cx="2105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Future Work: </a:t>
            </a:r>
          </a:p>
        </p:txBody>
      </p:sp>
    </p:spTree>
    <p:extLst>
      <p:ext uri="{BB962C8B-B14F-4D97-AF65-F5344CB8AC3E}">
        <p14:creationId xmlns:p14="http://schemas.microsoft.com/office/powerpoint/2010/main" val="25742916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9E0F4C4B-EE7D-4D9A-AF6B-765377857765}"/>
              </a:ext>
            </a:extLst>
          </p:cNvPr>
          <p:cNvSpPr/>
          <p:nvPr/>
        </p:nvSpPr>
        <p:spPr>
          <a:xfrm>
            <a:off x="3234520" y="1900450"/>
            <a:ext cx="6018662" cy="3057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8242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6C06594A-DCAC-4A9D-B1B0-0A59E9D877E4}"/>
              </a:ext>
            </a:extLst>
          </p:cNvPr>
          <p:cNvSpPr txBox="1">
            <a:spLocks/>
          </p:cNvSpPr>
          <p:nvPr/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Introduction</a:t>
            </a:r>
          </a:p>
        </p:txBody>
      </p: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316915EE-A290-4D64-835F-545E861E82BD}"/>
              </a:ext>
            </a:extLst>
          </p:cNvPr>
          <p:cNvSpPr txBox="1">
            <a:spLocks/>
          </p:cNvSpPr>
          <p:nvPr/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Crime: A problem with no genuine solution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8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Murder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Mugging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Road-accident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Robbery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Sexual harassment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Theft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06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DF6ABBB-65BE-4169-B7E9-8D05ABF2DD70}"/>
              </a:ext>
            </a:extLst>
          </p:cNvPr>
          <p:cNvSpPr txBox="1"/>
          <p:nvPr/>
        </p:nvSpPr>
        <p:spPr>
          <a:xfrm>
            <a:off x="1282890" y="1201003"/>
            <a:ext cx="27414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Literature Review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5157CF-834B-43FD-9F20-51138B7A6BCC}"/>
              </a:ext>
            </a:extLst>
          </p:cNvPr>
          <p:cNvSpPr txBox="1"/>
          <p:nvPr/>
        </p:nvSpPr>
        <p:spPr>
          <a:xfrm>
            <a:off x="1282890" y="2497541"/>
            <a:ext cx="415690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Two Types of Works in our Research: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Collection: Crowd Sourcing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Analysis</a:t>
            </a:r>
          </a:p>
        </p:txBody>
      </p:sp>
    </p:spTree>
    <p:extLst>
      <p:ext uri="{BB962C8B-B14F-4D97-AF65-F5344CB8AC3E}">
        <p14:creationId xmlns:p14="http://schemas.microsoft.com/office/powerpoint/2010/main" val="741760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EE5599C-9F6E-4909-9BB2-570AB5FD6F1E}"/>
              </a:ext>
            </a:extLst>
          </p:cNvPr>
          <p:cNvSpPr txBox="1"/>
          <p:nvPr/>
        </p:nvSpPr>
        <p:spPr>
          <a:xfrm>
            <a:off x="1446662" y="1201004"/>
            <a:ext cx="2550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 Collection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084680-73BA-4472-B93B-7C92D232D29D}"/>
              </a:ext>
            </a:extLst>
          </p:cNvPr>
          <p:cNvSpPr txBox="1"/>
          <p:nvPr/>
        </p:nvSpPr>
        <p:spPr>
          <a:xfrm>
            <a:off x="1446662" y="2063087"/>
            <a:ext cx="9123010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Among Many Apps that we reviewed Regarding Collecting the data from User ,</a:t>
            </a:r>
          </a:p>
          <a:p>
            <a:r>
              <a:rPr lang="en-US" dirty="0"/>
              <a:t>Following are some examples:</a:t>
            </a:r>
          </a:p>
          <a:p>
            <a:endParaRPr lang="en-US" dirty="0"/>
          </a:p>
          <a:p>
            <a:endParaRPr lang="en-US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Safestreet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Protibadi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Hollaback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Safetipin</a:t>
            </a:r>
            <a:endParaRPr lang="en-US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OnWatch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418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32E3DF-DA92-4A70-8A54-20089DA9AE41}"/>
              </a:ext>
            </a:extLst>
          </p:cNvPr>
          <p:cNvSpPr txBox="1"/>
          <p:nvPr/>
        </p:nvSpPr>
        <p:spPr>
          <a:xfrm>
            <a:off x="1555845" y="2361062"/>
            <a:ext cx="739708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Safestreet app also runs in background in order to capture sexual harassments publicly.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“Protibadi” app has its own web interface and Mobile SMS system integrated with the database, enable the app to collect more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818D94-8A3A-41A1-B01B-7ACC418DFA18}"/>
              </a:ext>
            </a:extLst>
          </p:cNvPr>
          <p:cNvSpPr txBox="1"/>
          <p:nvPr/>
        </p:nvSpPr>
        <p:spPr>
          <a:xfrm>
            <a:off x="1555845" y="1201002"/>
            <a:ext cx="52148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Some Features About those apps:</a:t>
            </a:r>
          </a:p>
        </p:txBody>
      </p:sp>
    </p:spTree>
    <p:extLst>
      <p:ext uri="{BB962C8B-B14F-4D97-AF65-F5344CB8AC3E}">
        <p14:creationId xmlns:p14="http://schemas.microsoft.com/office/powerpoint/2010/main" val="1428074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A4402C-8931-47A5-A756-4CA70C243061}"/>
              </a:ext>
            </a:extLst>
          </p:cNvPr>
          <p:cNvSpPr txBox="1"/>
          <p:nvPr/>
        </p:nvSpPr>
        <p:spPr>
          <a:xfrm>
            <a:off x="1562072" y="1323833"/>
            <a:ext cx="49455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Problems With the existing apps: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C3ECE3-FAD3-45F1-8106-240B2516D45D}"/>
              </a:ext>
            </a:extLst>
          </p:cNvPr>
          <p:cNvSpPr txBox="1"/>
          <p:nvPr/>
        </p:nvSpPr>
        <p:spPr>
          <a:xfrm>
            <a:off x="1562072" y="2376985"/>
            <a:ext cx="9895658" cy="1113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apps are not generalized for all types of crimes.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Apps are used for collecting data and visualizing only, no real data analysis on them</a:t>
            </a:r>
          </a:p>
        </p:txBody>
      </p:sp>
    </p:spTree>
    <p:extLst>
      <p:ext uri="{BB962C8B-B14F-4D97-AF65-F5344CB8AC3E}">
        <p14:creationId xmlns:p14="http://schemas.microsoft.com/office/powerpoint/2010/main" val="4260991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5B8349-D1DD-4462-A901-91C77C948A38}"/>
              </a:ext>
            </a:extLst>
          </p:cNvPr>
          <p:cNvSpPr txBox="1"/>
          <p:nvPr/>
        </p:nvSpPr>
        <p:spPr>
          <a:xfrm>
            <a:off x="1364775" y="1201003"/>
            <a:ext cx="22605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 Analysis: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7948C9-F12E-47E6-8A59-7A28609AAA4B}"/>
              </a:ext>
            </a:extLst>
          </p:cNvPr>
          <p:cNvSpPr txBox="1"/>
          <p:nvPr/>
        </p:nvSpPr>
        <p:spPr>
          <a:xfrm>
            <a:off x="1364776" y="2185917"/>
            <a:ext cx="898022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Data mining in crime is quite a new topic in our country and also in the sub continent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Read the articles that are based in realistic data.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Very few papers available: Pioneering 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89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0373B7-E504-48BA-9B5D-60B878BA2D29}"/>
              </a:ext>
            </a:extLst>
          </p:cNvPr>
          <p:cNvSpPr txBox="1"/>
          <p:nvPr/>
        </p:nvSpPr>
        <p:spPr>
          <a:xfrm>
            <a:off x="1201002" y="1419368"/>
            <a:ext cx="888469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2014, a paper named “Crime Analysis and Prediction Using Data Mining” by </a:t>
            </a:r>
            <a:r>
              <a:rPr lang="en-US" dirty="0" err="1"/>
              <a:t>Shiju</a:t>
            </a:r>
            <a:r>
              <a:rPr lang="en-US" dirty="0"/>
              <a:t> </a:t>
            </a:r>
            <a:r>
              <a:rPr lang="en-US" dirty="0" err="1"/>
              <a:t>Sathyadevan</a:t>
            </a:r>
            <a:r>
              <a:rPr lang="en-US" dirty="0"/>
              <a:t>, Devan M.S, Surya </a:t>
            </a:r>
            <a:r>
              <a:rPr lang="en-US" dirty="0" err="1"/>
              <a:t>Gangadharan</a:t>
            </a:r>
            <a:r>
              <a:rPr lang="en-US" dirty="0"/>
              <a:t>. S was published.</a:t>
            </a:r>
          </a:p>
          <a:p>
            <a:endParaRPr lang="en-US" dirty="0"/>
          </a:p>
          <a:p>
            <a:r>
              <a:rPr lang="en-US" dirty="0"/>
              <a:t>They completed their research in 5 steps:</a:t>
            </a:r>
          </a:p>
          <a:p>
            <a:pPr>
              <a:lnSpc>
                <a:spcPct val="200000"/>
              </a:lnSpc>
            </a:pPr>
            <a:endParaRPr lang="en-US" dirty="0"/>
          </a:p>
          <a:p>
            <a:pPr>
              <a:lnSpc>
                <a:spcPct val="200000"/>
              </a:lnSpc>
            </a:pPr>
            <a:r>
              <a:rPr lang="en-US" dirty="0"/>
              <a:t>1) Data Collection</a:t>
            </a:r>
          </a:p>
          <a:p>
            <a:pPr>
              <a:lnSpc>
                <a:spcPct val="200000"/>
              </a:lnSpc>
            </a:pPr>
            <a:r>
              <a:rPr lang="en-US" dirty="0"/>
              <a:t>2) Classification</a:t>
            </a:r>
          </a:p>
          <a:p>
            <a:pPr>
              <a:lnSpc>
                <a:spcPct val="200000"/>
              </a:lnSpc>
            </a:pPr>
            <a:r>
              <a:rPr lang="en-US" dirty="0"/>
              <a:t>3) Pattern Identification</a:t>
            </a:r>
          </a:p>
          <a:p>
            <a:pPr>
              <a:lnSpc>
                <a:spcPct val="200000"/>
              </a:lnSpc>
            </a:pPr>
            <a:r>
              <a:rPr lang="en-US" dirty="0"/>
              <a:t>4) Prediction</a:t>
            </a:r>
          </a:p>
          <a:p>
            <a:pPr>
              <a:lnSpc>
                <a:spcPct val="200000"/>
              </a:lnSpc>
            </a:pPr>
            <a:r>
              <a:rPr lang="en-US" dirty="0"/>
              <a:t>5) Visualization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D254E4-9ADB-4B60-BA7A-30B51E59093F}"/>
              </a:ext>
            </a:extLst>
          </p:cNvPr>
          <p:cNvSpPr txBox="1"/>
          <p:nvPr/>
        </p:nvSpPr>
        <p:spPr>
          <a:xfrm>
            <a:off x="1160060" y="805218"/>
            <a:ext cx="20377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Paper Review :</a:t>
            </a:r>
          </a:p>
        </p:txBody>
      </p:sp>
    </p:spTree>
    <p:extLst>
      <p:ext uri="{BB962C8B-B14F-4D97-AF65-F5344CB8AC3E}">
        <p14:creationId xmlns:p14="http://schemas.microsoft.com/office/powerpoint/2010/main" val="17620945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975</TotalTime>
  <Words>1126</Words>
  <Application>Microsoft Office PowerPoint</Application>
  <PresentationFormat>Widescreen</PresentationFormat>
  <Paragraphs>180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Calibri</vt:lpstr>
      <vt:lpstr>Calibri Light</vt:lpstr>
      <vt:lpstr>Century Gothic</vt:lpstr>
      <vt:lpstr>Roboto Light</vt:lpstr>
      <vt:lpstr>Segoe UI Semilight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Ozayer</dc:creator>
  <cp:lastModifiedBy>Ozayer</cp:lastModifiedBy>
  <cp:revision>36</cp:revision>
  <dcterms:created xsi:type="dcterms:W3CDTF">2017-11-22T08:07:37Z</dcterms:created>
  <dcterms:modified xsi:type="dcterms:W3CDTF">2018-09-11T05:05:22Z</dcterms:modified>
</cp:coreProperties>
</file>