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5" r:id="rId13"/>
    <p:sldId id="268" r:id="rId14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 autoAdjust="0"/>
    <p:restoredTop sz="94667" autoAdjust="0"/>
  </p:normalViewPr>
  <p:slideViewPr>
    <p:cSldViewPr>
      <p:cViewPr varScale="1">
        <p:scale>
          <a:sx n="79" d="100"/>
          <a:sy n="79" d="100"/>
        </p:scale>
        <p:origin x="-9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8A56B83-AACF-4C67-A4A1-D2BDCBF97542}" type="datetimeFigureOut">
              <a:rPr lang="fr-FR" smtClean="0"/>
              <a:pPr/>
              <a:t>04/12/2008</a:t>
            </a:fld>
            <a:endParaRPr lang="en-US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65B1001-7E5E-451D-AEAC-53642AE4E45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6B83-AACF-4C67-A4A1-D2BDCBF97542}" type="datetimeFigureOut">
              <a:rPr lang="fr-FR" smtClean="0"/>
              <a:pPr/>
              <a:t>04/12/2008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1001-7E5E-451D-AEAC-53642AE4E45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6B83-AACF-4C67-A4A1-D2BDCBF97542}" type="datetimeFigureOut">
              <a:rPr lang="fr-FR" smtClean="0"/>
              <a:pPr/>
              <a:t>04/12/2008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1001-7E5E-451D-AEAC-53642AE4E45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6B83-AACF-4C67-A4A1-D2BDCBF97542}" type="datetimeFigureOut">
              <a:rPr lang="fr-FR" smtClean="0"/>
              <a:pPr/>
              <a:t>04/12/2008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1001-7E5E-451D-AEAC-53642AE4E45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8A56B83-AACF-4C67-A4A1-D2BDCBF97542}" type="datetimeFigureOut">
              <a:rPr lang="fr-FR" smtClean="0"/>
              <a:pPr/>
              <a:t>04/12/2008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65B1001-7E5E-451D-AEAC-53642AE4E45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6B83-AACF-4C67-A4A1-D2BDCBF97542}" type="datetimeFigureOut">
              <a:rPr lang="fr-FR" smtClean="0"/>
              <a:pPr/>
              <a:t>04/12/2008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1001-7E5E-451D-AEAC-53642AE4E45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6B83-AACF-4C67-A4A1-D2BDCBF97542}" type="datetimeFigureOut">
              <a:rPr lang="fr-FR" smtClean="0"/>
              <a:pPr/>
              <a:t>04/12/2008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1001-7E5E-451D-AEAC-53642AE4E45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6B83-AACF-4C67-A4A1-D2BDCBF97542}" type="datetimeFigureOut">
              <a:rPr lang="fr-FR" smtClean="0"/>
              <a:pPr/>
              <a:t>04/12/2008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1001-7E5E-451D-AEAC-53642AE4E45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6B83-AACF-4C67-A4A1-D2BDCBF97542}" type="datetimeFigureOut">
              <a:rPr lang="fr-FR" smtClean="0"/>
              <a:pPr/>
              <a:t>04/12/2008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1001-7E5E-451D-AEAC-53642AE4E45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6B83-AACF-4C67-A4A1-D2BDCBF97542}" type="datetimeFigureOut">
              <a:rPr lang="fr-FR" smtClean="0"/>
              <a:pPr/>
              <a:t>04/12/2008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1001-7E5E-451D-AEAC-53642AE4E45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6B83-AACF-4C67-A4A1-D2BDCBF97542}" type="datetimeFigureOut">
              <a:rPr lang="fr-FR" smtClean="0"/>
              <a:pPr/>
              <a:t>04/12/2008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1001-7E5E-451D-AEAC-53642AE4E45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8A56B83-AACF-4C67-A4A1-D2BDCBF97542}" type="datetimeFigureOut">
              <a:rPr lang="fr-FR" smtClean="0"/>
              <a:pPr/>
              <a:t>04/12/2008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65B1001-7E5E-451D-AEAC-53642AE4E45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4414" y="3857628"/>
            <a:ext cx="6858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Modified Patchwork Algorithm: </a:t>
            </a:r>
            <a:br>
              <a:rPr lang="en-US" dirty="0" smtClean="0"/>
            </a:br>
            <a:r>
              <a:rPr lang="en-US" dirty="0" err="1" smtClean="0"/>
              <a:t>Anovel</a:t>
            </a:r>
            <a:r>
              <a:rPr lang="en-US" dirty="0" smtClean="0"/>
              <a:t> Audio Watermarking Scheme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5143512"/>
            <a:ext cx="6858000" cy="533400"/>
          </a:xfrm>
        </p:spPr>
        <p:txBody>
          <a:bodyPr/>
          <a:lstStyle/>
          <a:p>
            <a:r>
              <a:rPr lang="en-US" dirty="0" smtClean="0"/>
              <a:t>In-Kwon </a:t>
            </a:r>
            <a:r>
              <a:rPr lang="en-US" dirty="0" err="1" smtClean="0"/>
              <a:t>Yeo</a:t>
            </a:r>
            <a:r>
              <a:rPr lang="en-US" dirty="0" smtClean="0"/>
              <a:t> and </a:t>
            </a:r>
            <a:r>
              <a:rPr lang="en-US" dirty="0" err="1" smtClean="0"/>
              <a:t>Hyoung</a:t>
            </a:r>
            <a:r>
              <a:rPr lang="en-US" dirty="0" smtClean="0"/>
              <a:t> </a:t>
            </a:r>
            <a:r>
              <a:rPr lang="en-US" dirty="0" err="1" smtClean="0"/>
              <a:t>Joong</a:t>
            </a:r>
            <a:r>
              <a:rPr lang="en-US" dirty="0" smtClean="0"/>
              <a:t> Kim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</a:t>
            </a:r>
            <a:r>
              <a:rPr lang="en-US" dirty="0" smtClean="0"/>
              <a:t> of the Algorithm: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78156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apply the DCT to an audio frame:</a:t>
            </a:r>
          </a:p>
          <a:p>
            <a:pPr lvl="1"/>
            <a:r>
              <a:rPr lang="en-US" dirty="0" smtClean="0"/>
              <a:t>F={2,4,3,4,4,5,5,1,0,0,3,8} of size N=12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Random Generation of the Index I representing 0</a:t>
            </a:r>
          </a:p>
          <a:p>
            <a:pPr lvl="1"/>
            <a:r>
              <a:rPr lang="en-US" dirty="0" smtClean="0"/>
              <a:t>I={2,4,5,9} of size 2n=4 (We keep that in memory)</a:t>
            </a:r>
          </a:p>
          <a:p>
            <a:pPr lvl="2"/>
            <a:r>
              <a:rPr lang="en-US" dirty="0" smtClean="0"/>
              <a:t>Elements of I are &gt;1 and &lt;N=12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extract the coefficient of F, with subscript in I.</a:t>
            </a:r>
          </a:p>
          <a:p>
            <a:pPr lvl="1"/>
            <a:r>
              <a:rPr lang="en-US" dirty="0" smtClean="0"/>
              <a:t>A={4,4} ( 2th  and 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coeff</a:t>
            </a:r>
            <a:r>
              <a:rPr lang="en-US" dirty="0" smtClean="0"/>
              <a:t> of F according to first n elements of I) and B={4,0} (5</a:t>
            </a:r>
            <a:r>
              <a:rPr lang="en-US" baseline="30000" dirty="0" smtClean="0"/>
              <a:t>th</a:t>
            </a:r>
            <a:r>
              <a:rPr lang="en-US" dirty="0" smtClean="0"/>
              <a:t> and 9</a:t>
            </a:r>
            <a:r>
              <a:rPr lang="en-US" baseline="30000" dirty="0" smtClean="0"/>
              <a:t>th</a:t>
            </a:r>
            <a:r>
              <a:rPr lang="en-US" dirty="0" smtClean="0"/>
              <a:t> of F)</a:t>
            </a:r>
          </a:p>
          <a:p>
            <a:endParaRPr lang="en-US" dirty="0" smtClean="0"/>
          </a:p>
          <a:p>
            <a:r>
              <a:rPr lang="en-US" dirty="0" smtClean="0"/>
              <a:t>We replace the elements of A and B by Ai* and Bi*</a:t>
            </a:r>
          </a:p>
          <a:p>
            <a:pPr lvl="1"/>
            <a:r>
              <a:rPr lang="en-US" dirty="0" smtClean="0"/>
              <a:t>A={4+sign(Average(A-B))*C*S/2),….}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make the inverse operation, and replace the original F coefficient with the modified values</a:t>
            </a:r>
          </a:p>
          <a:p>
            <a:pPr lvl="1"/>
            <a:r>
              <a:rPr lang="en-US" dirty="0" smtClean="0"/>
              <a:t>F={2,A1*,3,A2*,B1*,5,5,1,0,B2*,3,8}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Implemented Algorithm for </a:t>
            </a:r>
            <a:r>
              <a:rPr lang="en-US" dirty="0" err="1" smtClean="0"/>
              <a:t>deembedding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Retrieve the modified DFT,DCT coefficient for the Index representing 0, and 1. A0 and B0 and A1 and B1.</a:t>
            </a:r>
          </a:p>
          <a:p>
            <a:endParaRPr lang="en-US" dirty="0" smtClean="0"/>
          </a:p>
          <a:p>
            <a:r>
              <a:rPr lang="en-US" dirty="0" smtClean="0"/>
              <a:t>Compute the sample means  and pooled sample error (S0,S1) for A0,B0…</a:t>
            </a:r>
          </a:p>
          <a:p>
            <a:endParaRPr lang="en-US" dirty="0" smtClean="0"/>
          </a:p>
          <a:p>
            <a:r>
              <a:rPr lang="en-US" dirty="0" smtClean="0"/>
              <a:t>See what for what set we get the biggest values T:</a:t>
            </a:r>
          </a:p>
          <a:p>
            <a:pPr lvl="1"/>
            <a:r>
              <a:rPr lang="en-US" dirty="0" smtClean="0"/>
              <a:t>T0= (</a:t>
            </a:r>
            <a:r>
              <a:rPr lang="en-US" dirty="0" err="1" smtClean="0"/>
              <a:t>ave</a:t>
            </a:r>
            <a:r>
              <a:rPr lang="en-US" dirty="0" smtClean="0"/>
              <a:t>(A0)-</a:t>
            </a:r>
            <a:r>
              <a:rPr lang="en-US" dirty="0" err="1" smtClean="0"/>
              <a:t>ave</a:t>
            </a:r>
            <a:r>
              <a:rPr lang="en-US" dirty="0" smtClean="0"/>
              <a:t>(B0))² /S²0 or T1= (</a:t>
            </a:r>
            <a:r>
              <a:rPr lang="en-US" dirty="0" err="1" smtClean="0"/>
              <a:t>ave</a:t>
            </a:r>
            <a:r>
              <a:rPr lang="en-US" dirty="0" smtClean="0"/>
              <a:t>(A1)-</a:t>
            </a:r>
            <a:r>
              <a:rPr lang="en-US" dirty="0" err="1" smtClean="0"/>
              <a:t>ave</a:t>
            </a:r>
            <a:r>
              <a:rPr lang="en-US" dirty="0" smtClean="0"/>
              <a:t>(B1))² /S²1.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T is bigger than a </a:t>
            </a:r>
            <a:r>
              <a:rPr lang="en-US" dirty="0" err="1" smtClean="0"/>
              <a:t>predecided</a:t>
            </a:r>
            <a:r>
              <a:rPr lang="en-US" dirty="0" smtClean="0"/>
              <a:t> threshold then we assume that the signal is watermarked.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Summarize: What I Have done so far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globally what a Watermark is. Uses and Applications.</a:t>
            </a:r>
          </a:p>
          <a:p>
            <a:endParaRPr lang="en-US" dirty="0" smtClean="0"/>
          </a:p>
          <a:p>
            <a:r>
              <a:rPr lang="en-US" dirty="0" smtClean="0"/>
              <a:t>Understand MPA Algorithm.</a:t>
            </a:r>
          </a:p>
          <a:p>
            <a:endParaRPr lang="en-US" dirty="0" smtClean="0"/>
          </a:p>
          <a:p>
            <a:r>
              <a:rPr lang="en-US" dirty="0" smtClean="0"/>
              <a:t>Try to understand deeply the paper.</a:t>
            </a:r>
          </a:p>
          <a:p>
            <a:endParaRPr lang="en-US" dirty="0" smtClean="0"/>
          </a:p>
          <a:p>
            <a:r>
              <a:rPr lang="en-US" dirty="0" smtClean="0"/>
              <a:t>Implemented the embedding algorithm</a:t>
            </a:r>
          </a:p>
          <a:p>
            <a:endParaRPr lang="en-US" dirty="0" smtClean="0"/>
          </a:p>
          <a:p>
            <a:r>
              <a:rPr lang="en-US" dirty="0" smtClean="0"/>
              <a:t>Implemented the </a:t>
            </a:r>
            <a:r>
              <a:rPr lang="en-US" dirty="0" err="1" smtClean="0"/>
              <a:t>deembedding</a:t>
            </a:r>
            <a:r>
              <a:rPr lang="en-US" dirty="0" smtClean="0"/>
              <a:t> algorithm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Summarize: Still need to do ?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Explain why the algorithm works well</a:t>
            </a:r>
          </a:p>
          <a:p>
            <a:endParaRPr lang="en-US" dirty="0" smtClean="0"/>
          </a:p>
          <a:p>
            <a:r>
              <a:rPr lang="en-US" dirty="0" smtClean="0"/>
              <a:t>Does it satisfy the conditions</a:t>
            </a:r>
          </a:p>
          <a:p>
            <a:pPr lvl="1"/>
            <a:r>
              <a:rPr lang="en-US" dirty="0" smtClean="0"/>
              <a:t>Transparency</a:t>
            </a:r>
          </a:p>
          <a:p>
            <a:pPr lvl="1"/>
            <a:r>
              <a:rPr lang="en-US" dirty="0" smtClean="0"/>
              <a:t>Robust to pitch </a:t>
            </a:r>
            <a:r>
              <a:rPr lang="en-US" dirty="0" err="1" smtClean="0"/>
              <a:t>distorsion</a:t>
            </a:r>
            <a:r>
              <a:rPr lang="en-US" dirty="0" smtClean="0"/>
              <a:t>, </a:t>
            </a:r>
            <a:r>
              <a:rPr lang="en-US" dirty="0" err="1" smtClean="0"/>
              <a:t>passband</a:t>
            </a:r>
            <a:r>
              <a:rPr lang="en-US" dirty="0" smtClean="0"/>
              <a:t> filter…</a:t>
            </a:r>
          </a:p>
          <a:p>
            <a:pPr lvl="1"/>
            <a:r>
              <a:rPr lang="en-US" dirty="0" smtClean="0"/>
              <a:t>Secure</a:t>
            </a:r>
          </a:p>
          <a:p>
            <a:pPr lvl="1"/>
            <a:r>
              <a:rPr lang="en-US" dirty="0" smtClean="0"/>
              <a:t>Statistically Undetectable</a:t>
            </a:r>
          </a:p>
          <a:p>
            <a:pPr lvl="1"/>
            <a:r>
              <a:rPr lang="en-US" dirty="0" err="1" smtClean="0"/>
              <a:t>Comparaisons</a:t>
            </a:r>
            <a:r>
              <a:rPr lang="en-US" dirty="0" smtClean="0"/>
              <a:t> between Watermarking </a:t>
            </a:r>
            <a:r>
              <a:rPr lang="en-US" dirty="0" err="1" smtClean="0"/>
              <a:t>applicated</a:t>
            </a:r>
            <a:r>
              <a:rPr lang="en-US" dirty="0" smtClean="0"/>
              <a:t> to speech and music.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Audio  Watermarking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Embed Data into an Audio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Quality required</a:t>
            </a:r>
          </a:p>
          <a:p>
            <a:pPr lvl="1"/>
            <a:r>
              <a:rPr lang="en-US" dirty="0" smtClean="0"/>
              <a:t>Not be perceivable by a listener</a:t>
            </a:r>
          </a:p>
          <a:p>
            <a:pPr lvl="1"/>
            <a:r>
              <a:rPr lang="en-US" dirty="0" smtClean="0"/>
              <a:t>Robust again manipulation</a:t>
            </a:r>
          </a:p>
          <a:p>
            <a:pPr lvl="1"/>
            <a:r>
              <a:rPr lang="en-US" dirty="0" smtClean="0"/>
              <a:t>Security</a:t>
            </a:r>
            <a:endParaRPr lang="en-US" dirty="0" smtClean="0"/>
          </a:p>
          <a:p>
            <a:pPr lvl="1"/>
            <a:r>
              <a:rPr lang="en-US" dirty="0" smtClean="0"/>
              <a:t>Statistically undetectable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Audio Watermarking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Monitoring a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Fingerprinting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indicate content manipulation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Patchwork algorithm definition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modified two “patchwork” of an image/audio file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retrieve the information by calculating the difference between the two </a:t>
            </a:r>
            <a:r>
              <a:rPr lang="en-US" dirty="0" err="1" smtClean="0"/>
              <a:t>patchorwk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patchworks are randomly chosen, and we have to keep the memory of the Patchwork in order to reconstruct the </a:t>
            </a:r>
            <a:r>
              <a:rPr lang="en-US" dirty="0" err="1" smtClean="0"/>
              <a:t>embeded</a:t>
            </a:r>
            <a:r>
              <a:rPr lang="en-US" dirty="0" smtClean="0"/>
              <a:t> data.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64295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Exemple</a:t>
            </a:r>
            <a:r>
              <a:rPr lang="en-US" dirty="0" smtClean="0"/>
              <a:t> of Patchwork Algorithm for Image</a:t>
            </a:r>
            <a:endParaRPr lang="en-US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</p:nvPr>
        </p:nvGraphicFramePr>
        <p:xfrm>
          <a:off x="142844" y="2857496"/>
          <a:ext cx="3500460" cy="2071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092"/>
                <a:gridCol w="700092"/>
                <a:gridCol w="700092"/>
                <a:gridCol w="700092"/>
                <a:gridCol w="700092"/>
              </a:tblGrid>
              <a:tr h="4143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428596" y="500063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Image</a:t>
            </a:r>
            <a:endParaRPr lang="en-US" dirty="0"/>
          </a:p>
        </p:txBody>
      </p:sp>
      <p:sp>
        <p:nvSpPr>
          <p:cNvPr id="6" name="Flèche droite 5"/>
          <p:cNvSpPr/>
          <p:nvPr/>
        </p:nvSpPr>
        <p:spPr>
          <a:xfrm>
            <a:off x="4071934" y="3786190"/>
            <a:ext cx="92869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Espace réservé du contenu 3"/>
          <p:cNvGraphicFramePr>
            <a:graphicFrameLocks/>
          </p:cNvGraphicFramePr>
          <p:nvPr/>
        </p:nvGraphicFramePr>
        <p:xfrm>
          <a:off x="5429256" y="2928934"/>
          <a:ext cx="3500460" cy="2071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092"/>
                <a:gridCol w="700092"/>
                <a:gridCol w="700092"/>
                <a:gridCol w="700092"/>
                <a:gridCol w="700092"/>
              </a:tblGrid>
              <a:tr h="4143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2571736" y="1571612"/>
            <a:ext cx="407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darken some part, and light up some others part of the image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2571736" y="2143116"/>
            <a:ext cx="364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keep in memory the Position of the pixel we have modified.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6286512" y="2143116"/>
            <a:ext cx="307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A*=</a:t>
            </a:r>
            <a:r>
              <a:rPr lang="en-US" dirty="0" err="1"/>
              <a:t>A</a:t>
            </a:r>
            <a:r>
              <a:rPr lang="en-US" dirty="0" err="1" smtClean="0"/>
              <a:t>+d</a:t>
            </a:r>
            <a:r>
              <a:rPr lang="en-US" dirty="0" smtClean="0"/>
              <a:t> :  A original color of the image, A* new image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57720" y="5429264"/>
            <a:ext cx="4286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B*=B-d :  B original color of the image, B* new image. We have decreased the darkness</a:t>
            </a:r>
            <a:endParaRPr lang="en-US" dirty="0"/>
          </a:p>
        </p:txBody>
      </p:sp>
      <p:cxnSp>
        <p:nvCxnSpPr>
          <p:cNvPr id="13" name="Connecteur droit avec flèche 12"/>
          <p:cNvCxnSpPr>
            <a:stCxn id="10" idx="1"/>
          </p:cNvCxnSpPr>
          <p:nvPr/>
        </p:nvCxnSpPr>
        <p:spPr>
          <a:xfrm rot="10800000" flipV="1">
            <a:off x="5715008" y="2466282"/>
            <a:ext cx="571504" cy="6055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0" idx="1"/>
          </p:cNvCxnSpPr>
          <p:nvPr/>
        </p:nvCxnSpPr>
        <p:spPr>
          <a:xfrm rot="10800000" flipH="1" flipV="1">
            <a:off x="6286512" y="2466282"/>
            <a:ext cx="714380" cy="14627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5400000" flipH="1" flipV="1">
            <a:off x="5250661" y="5107793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5572132" y="3143248"/>
            <a:ext cx="2857520" cy="23574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5572132" y="4857760"/>
            <a:ext cx="1571636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85720" y="5500702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assume that E[A-B]=0: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Exemple</a:t>
            </a:r>
            <a:r>
              <a:rPr lang="en-US" dirty="0" smtClean="0"/>
              <a:t> of Patchwork Algorithm for Image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Espace réservé du contenu 3"/>
          <p:cNvGraphicFramePr>
            <a:graphicFrameLocks/>
          </p:cNvGraphicFramePr>
          <p:nvPr/>
        </p:nvGraphicFramePr>
        <p:xfrm>
          <a:off x="571472" y="2714620"/>
          <a:ext cx="3500460" cy="2071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092"/>
                <a:gridCol w="700092"/>
                <a:gridCol w="700092"/>
                <a:gridCol w="700092"/>
                <a:gridCol w="700092"/>
              </a:tblGrid>
              <a:tr h="4143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357158" y="1428736"/>
            <a:ext cx="4071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image has been modified and we try to retrieve the original information.</a:t>
            </a:r>
          </a:p>
          <a:p>
            <a:r>
              <a:rPr lang="en-US" dirty="0" smtClean="0"/>
              <a:t>Keep in mind: We know the location of the original modified pixel.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4500562" y="2643182"/>
            <a:ext cx="4286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E[A*-B* ]= E [(</a:t>
            </a:r>
            <a:r>
              <a:rPr lang="en-US" dirty="0" err="1" smtClean="0"/>
              <a:t>A+d</a:t>
            </a:r>
            <a:r>
              <a:rPr lang="en-US" dirty="0" smtClean="0"/>
              <a:t>) – (A-d)] = E[A-B] + 2d</a:t>
            </a:r>
          </a:p>
          <a:p>
            <a:r>
              <a:rPr lang="en-US" dirty="0" smtClean="0"/>
              <a:t>And E[A-B]=0 as assumed. Thus we get :</a:t>
            </a:r>
          </a:p>
          <a:p>
            <a:r>
              <a:rPr lang="en-US" dirty="0" smtClean="0"/>
              <a:t>E[A*-B* ]= 2d</a:t>
            </a:r>
          </a:p>
          <a:p>
            <a:r>
              <a:rPr lang="en-US" dirty="0" smtClean="0"/>
              <a:t>So we can retrieve d, and thus the </a:t>
            </a:r>
            <a:r>
              <a:rPr lang="en-US" dirty="0" err="1" smtClean="0"/>
              <a:t>embeded</a:t>
            </a:r>
            <a:r>
              <a:rPr lang="en-US" dirty="0" smtClean="0"/>
              <a:t> information.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4429124" y="5072074"/>
            <a:ext cx="442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But: don’t work very well for audio signal.  Very sensitive to the modification.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Audio watermarking = same ideas but </a:t>
            </a:r>
            <a:r>
              <a:rPr lang="en-US" dirty="0" err="1" smtClean="0"/>
              <a:t>differencies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Patchwork algorithm </a:t>
            </a:r>
            <a:r>
              <a:rPr lang="en-US" dirty="0" err="1" smtClean="0"/>
              <a:t>applicated</a:t>
            </a:r>
            <a:r>
              <a:rPr lang="en-US" dirty="0" smtClean="0"/>
              <a:t> to the frequency domain</a:t>
            </a:r>
          </a:p>
          <a:p>
            <a:endParaRPr lang="en-US" dirty="0" smtClean="0"/>
          </a:p>
          <a:p>
            <a:r>
              <a:rPr lang="en-US" dirty="0" smtClean="0"/>
              <a:t>We use mean and variance to detect the watermarks</a:t>
            </a:r>
          </a:p>
          <a:p>
            <a:endParaRPr lang="en-US" dirty="0" smtClean="0"/>
          </a:p>
          <a:p>
            <a:r>
              <a:rPr lang="en-US" dirty="0" smtClean="0"/>
              <a:t>Assume that the Distribution of the sample is </a:t>
            </a:r>
            <a:r>
              <a:rPr lang="en-US" dirty="0" err="1" smtClean="0"/>
              <a:t>gaussian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use A*=A(1+d) instead of A*=</a:t>
            </a:r>
            <a:r>
              <a:rPr lang="en-US" dirty="0" err="1" smtClean="0"/>
              <a:t>A+d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d is decided adaptively.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Algorithm for embedding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Apply a DFT, or DCT of size N on an audio frame an store the coefficients F.</a:t>
            </a:r>
          </a:p>
          <a:p>
            <a:endParaRPr lang="en-US" dirty="0" smtClean="0"/>
          </a:p>
          <a:p>
            <a:r>
              <a:rPr lang="en-US" dirty="0" smtClean="0"/>
              <a:t>From a secret key, generate 2 Index with  2 n values pseudo-randomly chosen between 1 and N. Each index will represented 0 or 1.</a:t>
            </a:r>
          </a:p>
          <a:p>
            <a:endParaRPr lang="en-US" dirty="0" smtClean="0"/>
          </a:p>
          <a:p>
            <a:r>
              <a:rPr lang="en-US" dirty="0" smtClean="0"/>
              <a:t>Define the subset A and B, with A=[ F coefficients with subset equals to the first n elements of the Index of the desired values] . Same for B with the last n elements.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Implemented Algorithm for embedding (cont’d)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Calculate the mean and the pooled sample standard error S of elements of A and B.</a:t>
            </a:r>
          </a:p>
          <a:p>
            <a:endParaRPr lang="en-US" dirty="0" smtClean="0"/>
          </a:p>
          <a:p>
            <a:r>
              <a:rPr lang="en-US" dirty="0" smtClean="0"/>
              <a:t>Replace them by Ai*=Ai + sign(average(A-B))* C * S/2</a:t>
            </a:r>
          </a:p>
          <a:p>
            <a:pPr lvl="1"/>
            <a:r>
              <a:rPr lang="en-US" dirty="0" smtClean="0"/>
              <a:t>C is a </a:t>
            </a:r>
            <a:r>
              <a:rPr lang="en-US" dirty="0" smtClean="0"/>
              <a:t>constant</a:t>
            </a:r>
          </a:p>
          <a:p>
            <a:pPr lvl="1"/>
            <a:r>
              <a:rPr lang="en-US" dirty="0" smtClean="0"/>
              <a:t>Make the large value set larger, and small value set smaller</a:t>
            </a:r>
          </a:p>
          <a:p>
            <a:pPr lvl="1"/>
            <a:r>
              <a:rPr lang="en-US" dirty="0" smtClean="0"/>
              <a:t>The distance between two sample is always bigger than square(C ) *S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Apply the inverse DCT. The signal is watermarked.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351</TotalTime>
  <Words>795</Words>
  <Application>Microsoft Office PowerPoint</Application>
  <PresentationFormat>Affichage à l'écran (4:3)</PresentationFormat>
  <Paragraphs>122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Origine</vt:lpstr>
      <vt:lpstr>Modified Patchwork Algorithm:  Anovel Audio Watermarking Scheme</vt:lpstr>
      <vt:lpstr>What is Audio  Watermarking ?</vt:lpstr>
      <vt:lpstr>Application of Audio Watermarking</vt:lpstr>
      <vt:lpstr>Patchwork algorithm definition</vt:lpstr>
      <vt:lpstr>Exemple of Patchwork Algorithm for Image</vt:lpstr>
      <vt:lpstr>Exemple of Patchwork Algorithm for Image </vt:lpstr>
      <vt:lpstr>Audio watermarking = same ideas but differencies</vt:lpstr>
      <vt:lpstr>Implemented Algorithm for embedding</vt:lpstr>
      <vt:lpstr>Implemented Algorithm for embedding (cont’d)</vt:lpstr>
      <vt:lpstr>Exemple of the Algorithm:</vt:lpstr>
      <vt:lpstr>Implemented Algorithm for deembedding </vt:lpstr>
      <vt:lpstr>Summarize: What I Have done so far ?</vt:lpstr>
      <vt:lpstr>  Summarize: Still need to do ? 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Modified Patchwork Algorithm:  Anovel Audio Watermarking Scheme</dc:title>
  <dc:creator> </dc:creator>
  <cp:lastModifiedBy> </cp:lastModifiedBy>
  <cp:revision>69</cp:revision>
  <dcterms:created xsi:type="dcterms:W3CDTF">2008-12-03T12:45:50Z</dcterms:created>
  <dcterms:modified xsi:type="dcterms:W3CDTF">2008-12-04T11:32:21Z</dcterms:modified>
</cp:coreProperties>
</file>