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58" r:id="rId3"/>
    <p:sldId id="259" r:id="rId4"/>
    <p:sldId id="260" r:id="rId5"/>
    <p:sldId id="261" r:id="rId6"/>
    <p:sldId id="262" r:id="rId7"/>
    <p:sldId id="263" r:id="rId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74667" autoAdjust="0"/>
  </p:normalViewPr>
  <p:slideViewPr>
    <p:cSldViewPr>
      <p:cViewPr>
        <p:scale>
          <a:sx n="100" d="100"/>
          <a:sy n="100" d="100"/>
        </p:scale>
        <p:origin x="-300" y="81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DB1D2A-82FA-4632-9127-EE6C3741C656}" type="datetimeFigureOut">
              <a:rPr lang="fr-FR" smtClean="0"/>
              <a:t>07/12/2008</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1B9729-9314-42D3-838D-32D535326B10}" type="slidenum">
              <a:rPr lang="en-US" smtClean="0"/>
              <a:t>‹N°›</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dirty="0" smtClean="0"/>
              <a:t>A </a:t>
            </a:r>
            <a:r>
              <a:rPr lang="en-US" dirty="0" err="1" smtClean="0"/>
              <a:t>softswitch</a:t>
            </a:r>
            <a:r>
              <a:rPr lang="en-US" baseline="0" dirty="0" smtClean="0"/>
              <a:t> provide the same kind of actions  as an electronic circuit switching devices. Nevertheless it is not build upon a fixed hardware configuration like the  electronic </a:t>
            </a:r>
            <a:r>
              <a:rPr lang="en-US" baseline="0" dirty="0" err="1" smtClean="0"/>
              <a:t>cicruit</a:t>
            </a:r>
            <a:r>
              <a:rPr lang="en-US" baseline="0" dirty="0" smtClean="0"/>
              <a:t> switch, but on a simple computer running a software. This computer is as simple and as cheap as a server.</a:t>
            </a:r>
          </a:p>
          <a:p>
            <a:endParaRPr lang="en-US" baseline="0" dirty="0" smtClean="0"/>
          </a:p>
          <a:p>
            <a:r>
              <a:rPr lang="en-US" baseline="0" dirty="0" smtClean="0"/>
              <a:t>The </a:t>
            </a:r>
            <a:r>
              <a:rPr lang="en-US" baseline="0" dirty="0" err="1" smtClean="0"/>
              <a:t>softwitch</a:t>
            </a:r>
            <a:r>
              <a:rPr lang="en-US" baseline="0" dirty="0" smtClean="0"/>
              <a:t> tends to replace the former </a:t>
            </a:r>
            <a:r>
              <a:rPr lang="en-US" baseline="0" dirty="0" err="1" smtClean="0"/>
              <a:t>classe</a:t>
            </a:r>
            <a:r>
              <a:rPr lang="en-US" baseline="0" dirty="0" smtClean="0"/>
              <a:t> 4/5 switching devices. It is now widely used in VoIP network.</a:t>
            </a:r>
          </a:p>
          <a:p>
            <a:endParaRPr lang="en-US" baseline="0" dirty="0" smtClean="0"/>
          </a:p>
          <a:p>
            <a:r>
              <a:rPr lang="en-US" baseline="0" dirty="0" smtClean="0"/>
              <a:t>It is build upon a standard and open architecture. Thus, it is very simple and cheap to add extra functions to a </a:t>
            </a:r>
            <a:r>
              <a:rPr lang="en-US" baseline="0" dirty="0" err="1" smtClean="0"/>
              <a:t>softswitch</a:t>
            </a:r>
            <a:r>
              <a:rPr lang="en-US" baseline="0" dirty="0" smtClean="0"/>
              <a:t>.</a:t>
            </a:r>
            <a:endParaRPr lang="en-US" dirty="0"/>
          </a:p>
        </p:txBody>
      </p:sp>
      <p:sp>
        <p:nvSpPr>
          <p:cNvPr id="4" name="Espace réservé du numéro de diapositive 3"/>
          <p:cNvSpPr>
            <a:spLocks noGrp="1"/>
          </p:cNvSpPr>
          <p:nvPr>
            <p:ph type="sldNum" sz="quarter" idx="10"/>
          </p:nvPr>
        </p:nvSpPr>
        <p:spPr/>
        <p:txBody>
          <a:bodyPr/>
          <a:lstStyle/>
          <a:p>
            <a:fld id="{511B9729-9314-42D3-838D-32D535326B10}"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dirty="0" smtClean="0"/>
              <a:t>A</a:t>
            </a:r>
            <a:r>
              <a:rPr lang="en-US" baseline="0" dirty="0" smtClean="0"/>
              <a:t> </a:t>
            </a:r>
            <a:r>
              <a:rPr lang="en-US" baseline="0" dirty="0" err="1" smtClean="0"/>
              <a:t>softswitch</a:t>
            </a:r>
            <a:r>
              <a:rPr lang="en-US" baseline="0" dirty="0" smtClean="0"/>
              <a:t> implements the intelligence of a network. Like call forwarding, Call redirection, </a:t>
            </a:r>
            <a:r>
              <a:rPr lang="en-US" baseline="0" dirty="0" err="1" smtClean="0"/>
              <a:t>personnalized</a:t>
            </a:r>
            <a:r>
              <a:rPr lang="en-US" baseline="0" dirty="0" smtClean="0"/>
              <a:t> ring back tone and so on…</a:t>
            </a:r>
          </a:p>
          <a:p>
            <a:endParaRPr lang="en-US" baseline="0" dirty="0" smtClean="0"/>
          </a:p>
          <a:p>
            <a:r>
              <a:rPr lang="en-US" baseline="0" dirty="0" smtClean="0"/>
              <a:t>The function implemented by a </a:t>
            </a:r>
            <a:r>
              <a:rPr lang="en-US" baseline="0" dirty="0" err="1" smtClean="0"/>
              <a:t>softswitch</a:t>
            </a:r>
            <a:r>
              <a:rPr lang="en-US" baseline="0" dirty="0" smtClean="0"/>
              <a:t> is very easy to modified. That’s why globally the </a:t>
            </a:r>
            <a:r>
              <a:rPr lang="en-US" baseline="0" dirty="0" err="1" smtClean="0"/>
              <a:t>Softswitch</a:t>
            </a:r>
            <a:r>
              <a:rPr lang="en-US" baseline="0" dirty="0" smtClean="0"/>
              <a:t> provides more </a:t>
            </a:r>
            <a:r>
              <a:rPr lang="en-US" baseline="0" dirty="0" err="1" smtClean="0"/>
              <a:t>functionnalities</a:t>
            </a:r>
            <a:r>
              <a:rPr lang="en-US" baseline="0" dirty="0" smtClean="0"/>
              <a:t> than the previous electronic-based devices, and that for a cheaper price.</a:t>
            </a:r>
            <a:endParaRPr lang="en-US" dirty="0"/>
          </a:p>
        </p:txBody>
      </p:sp>
      <p:sp>
        <p:nvSpPr>
          <p:cNvPr id="4" name="Espace réservé du numéro de diapositive 3"/>
          <p:cNvSpPr>
            <a:spLocks noGrp="1"/>
          </p:cNvSpPr>
          <p:nvPr>
            <p:ph type="sldNum" sz="quarter" idx="10"/>
          </p:nvPr>
        </p:nvSpPr>
        <p:spPr/>
        <p:txBody>
          <a:bodyPr/>
          <a:lstStyle/>
          <a:p>
            <a:fld id="{511B9729-9314-42D3-838D-32D535326B10}"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dirty="0" smtClean="0"/>
              <a:t>To Evaluate the performance</a:t>
            </a:r>
            <a:r>
              <a:rPr lang="en-US" baseline="0" dirty="0" smtClean="0"/>
              <a:t> of a </a:t>
            </a:r>
            <a:r>
              <a:rPr lang="en-US" baseline="0" dirty="0" err="1" smtClean="0"/>
              <a:t>softswitch</a:t>
            </a:r>
            <a:r>
              <a:rPr lang="en-US" baseline="0" dirty="0" smtClean="0"/>
              <a:t> system, two kind of simulation can be used.</a:t>
            </a:r>
          </a:p>
          <a:p>
            <a:r>
              <a:rPr lang="en-US" baseline="0" dirty="0" smtClean="0"/>
              <a:t>-The first one, is to simulate the normal use of a </a:t>
            </a:r>
            <a:r>
              <a:rPr lang="en-US" baseline="0" dirty="0" err="1" smtClean="0"/>
              <a:t>softswitch</a:t>
            </a:r>
            <a:r>
              <a:rPr lang="en-US" baseline="0" dirty="0" smtClean="0"/>
              <a:t> on a computer, by programming. We need to know the </a:t>
            </a:r>
            <a:r>
              <a:rPr lang="en-US" baseline="0" dirty="0" err="1" smtClean="0"/>
              <a:t>differents</a:t>
            </a:r>
            <a:r>
              <a:rPr lang="en-US" baseline="0" dirty="0" smtClean="0"/>
              <a:t> reaction’s time of components. As we have studied it in project 1, I will not talk of it much more.</a:t>
            </a:r>
          </a:p>
          <a:p>
            <a:endParaRPr lang="en-US" baseline="0" dirty="0" smtClean="0"/>
          </a:p>
          <a:p>
            <a:r>
              <a:rPr lang="en-US" baseline="0" dirty="0" smtClean="0"/>
              <a:t>-The other kind of simulation, is material simulation.</a:t>
            </a:r>
          </a:p>
          <a:p>
            <a:r>
              <a:rPr lang="en-US" baseline="0" dirty="0" smtClean="0"/>
              <a:t>Basically you input/plug some boxes on the </a:t>
            </a:r>
            <a:r>
              <a:rPr lang="en-US" baseline="0" dirty="0" err="1" smtClean="0"/>
              <a:t>softswitch</a:t>
            </a:r>
            <a:r>
              <a:rPr lang="en-US" baseline="0" dirty="0" smtClean="0"/>
              <a:t> input/output line. Theses boxes can simulate the normal </a:t>
            </a:r>
            <a:r>
              <a:rPr lang="en-US" baseline="0" dirty="0" err="1" smtClean="0"/>
              <a:t>functionnement</a:t>
            </a:r>
            <a:r>
              <a:rPr lang="en-US" baseline="0" dirty="0" smtClean="0"/>
              <a:t> of a call network. The will inject new call, according to the provided parameters, and stop it. This simulations, </a:t>
            </a:r>
            <a:r>
              <a:rPr lang="en-US" baseline="0" dirty="0" err="1" smtClean="0"/>
              <a:t>althoug</a:t>
            </a:r>
            <a:r>
              <a:rPr lang="en-US" baseline="0" dirty="0" smtClean="0"/>
              <a:t> more </a:t>
            </a:r>
            <a:r>
              <a:rPr lang="en-US" baseline="0" dirty="0" err="1" smtClean="0"/>
              <a:t>coslty</a:t>
            </a:r>
            <a:r>
              <a:rPr lang="en-US" baseline="0" dirty="0" smtClean="0"/>
              <a:t>, is one of the more precise.</a:t>
            </a:r>
            <a:endParaRPr lang="en-US" dirty="0"/>
          </a:p>
        </p:txBody>
      </p:sp>
      <p:sp>
        <p:nvSpPr>
          <p:cNvPr id="4" name="Espace réservé du numéro de diapositive 3"/>
          <p:cNvSpPr>
            <a:spLocks noGrp="1"/>
          </p:cNvSpPr>
          <p:nvPr>
            <p:ph type="sldNum" sz="quarter" idx="10"/>
          </p:nvPr>
        </p:nvSpPr>
        <p:spPr/>
        <p:txBody>
          <a:bodyPr/>
          <a:lstStyle/>
          <a:p>
            <a:fld id="{511B9729-9314-42D3-838D-32D535326B10}"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dirty="0" smtClean="0"/>
              <a:t>The main idea of Functional</a:t>
            </a:r>
            <a:r>
              <a:rPr lang="en-US" baseline="0" dirty="0" smtClean="0"/>
              <a:t> analysis is to divide up the systems in different entities. These </a:t>
            </a:r>
            <a:r>
              <a:rPr lang="en-US" baseline="0" dirty="0" err="1" smtClean="0"/>
              <a:t>entitie’s</a:t>
            </a:r>
            <a:r>
              <a:rPr lang="en-US" baseline="0" dirty="0" smtClean="0"/>
              <a:t> performance should be easy to evaluate and the consequence of their performance well know.</a:t>
            </a:r>
          </a:p>
          <a:p>
            <a:endParaRPr lang="en-US" baseline="0" dirty="0" smtClean="0"/>
          </a:p>
          <a:p>
            <a:r>
              <a:rPr lang="en-US" baseline="0" dirty="0" smtClean="0"/>
              <a:t>We can </a:t>
            </a:r>
            <a:r>
              <a:rPr lang="en-US" baseline="0" dirty="0" err="1" smtClean="0"/>
              <a:t>thuses</a:t>
            </a:r>
            <a:r>
              <a:rPr lang="en-US" baseline="0" dirty="0" smtClean="0"/>
              <a:t> </a:t>
            </a:r>
            <a:r>
              <a:rPr lang="en-US" baseline="0" dirty="0" err="1" smtClean="0"/>
              <a:t>easyly</a:t>
            </a:r>
            <a:r>
              <a:rPr lang="en-US" baseline="0" dirty="0" smtClean="0"/>
              <a:t> analyses, where a bottleneck can occur for example.</a:t>
            </a:r>
          </a:p>
          <a:p>
            <a:endParaRPr lang="en-US" baseline="0" dirty="0" smtClean="0"/>
          </a:p>
          <a:p>
            <a:r>
              <a:rPr lang="en-US" baseline="0" dirty="0" smtClean="0"/>
              <a:t>At the end we can combine the results of theses </a:t>
            </a:r>
            <a:r>
              <a:rPr lang="en-US" baseline="0" dirty="0" err="1" smtClean="0"/>
              <a:t>differents</a:t>
            </a:r>
            <a:r>
              <a:rPr lang="en-US" baseline="0" dirty="0" smtClean="0"/>
              <a:t> bricks according to their function in the </a:t>
            </a:r>
            <a:r>
              <a:rPr lang="en-US" baseline="0" dirty="0" err="1" smtClean="0"/>
              <a:t>softswitch</a:t>
            </a:r>
            <a:r>
              <a:rPr lang="en-US" baseline="0" dirty="0" smtClean="0"/>
              <a:t>, and we can have an overall evaluation of the performance of a </a:t>
            </a:r>
            <a:r>
              <a:rPr lang="en-US" baseline="0" dirty="0" err="1" smtClean="0"/>
              <a:t>softswitch</a:t>
            </a:r>
            <a:r>
              <a:rPr lang="en-US" baseline="0" dirty="0" smtClean="0"/>
              <a:t>.</a:t>
            </a:r>
            <a:endParaRPr lang="en-US" dirty="0"/>
          </a:p>
        </p:txBody>
      </p:sp>
      <p:sp>
        <p:nvSpPr>
          <p:cNvPr id="4" name="Espace réservé du numéro de diapositive 3"/>
          <p:cNvSpPr>
            <a:spLocks noGrp="1"/>
          </p:cNvSpPr>
          <p:nvPr>
            <p:ph type="sldNum" sz="quarter" idx="10"/>
          </p:nvPr>
        </p:nvSpPr>
        <p:spPr/>
        <p:txBody>
          <a:bodyPr/>
          <a:lstStyle/>
          <a:p>
            <a:fld id="{511B9729-9314-42D3-838D-32D535326B10}"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dirty="0" smtClean="0"/>
              <a:t>The</a:t>
            </a:r>
            <a:r>
              <a:rPr lang="en-US" baseline="0" dirty="0" smtClean="0"/>
              <a:t> performance of a </a:t>
            </a:r>
            <a:r>
              <a:rPr lang="en-US" baseline="0" dirty="0" err="1" smtClean="0"/>
              <a:t>softswitch</a:t>
            </a:r>
            <a:r>
              <a:rPr lang="en-US" baseline="0" dirty="0" smtClean="0"/>
              <a:t> can not be estimated if we don’t know for what particular needs the </a:t>
            </a:r>
            <a:r>
              <a:rPr lang="en-US" baseline="0" dirty="0" err="1" smtClean="0"/>
              <a:t>softswitch</a:t>
            </a:r>
            <a:r>
              <a:rPr lang="en-US" baseline="0" dirty="0" smtClean="0"/>
              <a:t> is designed. For example, while billing a </a:t>
            </a:r>
            <a:r>
              <a:rPr lang="en-US" baseline="0" dirty="0" err="1" smtClean="0"/>
              <a:t>softswitch</a:t>
            </a:r>
            <a:r>
              <a:rPr lang="en-US" baseline="0" dirty="0" smtClean="0"/>
              <a:t> don’t use the same function, as while handling traffic call. That’s why we need to know, when a particular function of a </a:t>
            </a:r>
            <a:r>
              <a:rPr lang="en-US" baseline="0" dirty="0" err="1" smtClean="0"/>
              <a:t>softswitch</a:t>
            </a:r>
            <a:r>
              <a:rPr lang="en-US" baseline="0" dirty="0" smtClean="0"/>
              <a:t> will be used to evaluate the performance of our </a:t>
            </a:r>
            <a:r>
              <a:rPr lang="en-US" baseline="0" dirty="0" err="1" smtClean="0"/>
              <a:t>softswitch</a:t>
            </a:r>
            <a:r>
              <a:rPr lang="en-US" baseline="0" dirty="0" smtClean="0"/>
              <a:t>.</a:t>
            </a:r>
            <a:endParaRPr lang="en-US" dirty="0"/>
          </a:p>
        </p:txBody>
      </p:sp>
      <p:sp>
        <p:nvSpPr>
          <p:cNvPr id="4" name="Espace réservé du numéro de diapositive 3"/>
          <p:cNvSpPr>
            <a:spLocks noGrp="1"/>
          </p:cNvSpPr>
          <p:nvPr>
            <p:ph type="sldNum" sz="quarter" idx="10"/>
          </p:nvPr>
        </p:nvSpPr>
        <p:spPr/>
        <p:txBody>
          <a:bodyPr/>
          <a:lstStyle/>
          <a:p>
            <a:fld id="{511B9729-9314-42D3-838D-32D535326B10}"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dirty="0" smtClean="0"/>
              <a:t>Thus we need to</a:t>
            </a:r>
            <a:r>
              <a:rPr lang="en-US" baseline="0" dirty="0" smtClean="0"/>
              <a:t> </a:t>
            </a:r>
            <a:r>
              <a:rPr lang="en-US" baseline="0" dirty="0" err="1" smtClean="0"/>
              <a:t>ponderate</a:t>
            </a:r>
            <a:r>
              <a:rPr lang="en-US" baseline="0" dirty="0" smtClean="0"/>
              <a:t> the </a:t>
            </a:r>
            <a:r>
              <a:rPr lang="en-US" baseline="0" dirty="0" err="1" smtClean="0"/>
              <a:t>differents</a:t>
            </a:r>
            <a:r>
              <a:rPr lang="en-US" baseline="0" dirty="0" smtClean="0"/>
              <a:t> criterions importance, according to the phase of our call. In this particular example, we can see than the Call Routing Function (the one that connect two phone line), is really important while a normal traffic user is </a:t>
            </a:r>
            <a:r>
              <a:rPr lang="en-US" baseline="0" dirty="0" err="1" smtClean="0"/>
              <a:t>occuring</a:t>
            </a:r>
            <a:r>
              <a:rPr lang="en-US" baseline="0" dirty="0" smtClean="0"/>
              <a:t>. But when it comes to bill the User, all the system must be safer and the Accounting Function, must be really efficient at that particular moment.</a:t>
            </a:r>
          </a:p>
          <a:p>
            <a:endParaRPr lang="en-US" baseline="0" dirty="0" smtClean="0"/>
          </a:p>
          <a:p>
            <a:r>
              <a:rPr lang="en-US" baseline="0" dirty="0" smtClean="0"/>
              <a:t>So In order to evaluate well a </a:t>
            </a:r>
            <a:r>
              <a:rPr lang="en-US" baseline="0" dirty="0" err="1" smtClean="0"/>
              <a:t>softswitch</a:t>
            </a:r>
            <a:r>
              <a:rPr lang="en-US" baseline="0" dirty="0" smtClean="0"/>
              <a:t> performance, we need to know which functions will be mostly used, and how </a:t>
            </a:r>
            <a:r>
              <a:rPr lang="en-US" baseline="0" dirty="0" err="1" smtClean="0"/>
              <a:t>importants</a:t>
            </a:r>
            <a:r>
              <a:rPr lang="en-US" baseline="0" dirty="0" smtClean="0"/>
              <a:t> are theses functions.</a:t>
            </a:r>
            <a:endParaRPr lang="en-US" dirty="0"/>
          </a:p>
        </p:txBody>
      </p:sp>
      <p:sp>
        <p:nvSpPr>
          <p:cNvPr id="4" name="Espace réservé du numéro de diapositive 3"/>
          <p:cNvSpPr>
            <a:spLocks noGrp="1"/>
          </p:cNvSpPr>
          <p:nvPr>
            <p:ph type="sldNum" sz="quarter" idx="10"/>
          </p:nvPr>
        </p:nvSpPr>
        <p:spPr/>
        <p:txBody>
          <a:bodyPr/>
          <a:lstStyle/>
          <a:p>
            <a:fld id="{511B9729-9314-42D3-838D-32D535326B10}" type="slidenum">
              <a:rPr lang="en-US" smtClean="0"/>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en-US"/>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en-US"/>
          </a:p>
        </p:txBody>
      </p:sp>
      <p:sp>
        <p:nvSpPr>
          <p:cNvPr id="4" name="Espace réservé de la date 3"/>
          <p:cNvSpPr>
            <a:spLocks noGrp="1"/>
          </p:cNvSpPr>
          <p:nvPr>
            <p:ph type="dt" sz="half" idx="10"/>
          </p:nvPr>
        </p:nvSpPr>
        <p:spPr/>
        <p:txBody>
          <a:bodyPr/>
          <a:lstStyle/>
          <a:p>
            <a:fld id="{9E0A10D6-2DF8-41B0-9699-8600FAF8491C}" type="datetimeFigureOut">
              <a:rPr lang="fr-FR" smtClean="0"/>
              <a:t>06/12/2008</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426B061F-0AA0-4977-9C68-9965009D8204}" type="slidenum">
              <a:rPr lang="en-US" smtClean="0"/>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9E0A10D6-2DF8-41B0-9699-8600FAF8491C}" type="datetimeFigureOut">
              <a:rPr lang="fr-FR" smtClean="0"/>
              <a:t>06/12/2008</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426B061F-0AA0-4977-9C68-9965009D8204}" type="slidenum">
              <a:rPr lang="en-US" smtClean="0"/>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9E0A10D6-2DF8-41B0-9699-8600FAF8491C}" type="datetimeFigureOut">
              <a:rPr lang="fr-FR" smtClean="0"/>
              <a:t>06/12/2008</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426B061F-0AA0-4977-9C68-9965009D8204}" type="slidenum">
              <a:rPr lang="en-US" smtClean="0"/>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9E0A10D6-2DF8-41B0-9699-8600FAF8491C}" type="datetimeFigureOut">
              <a:rPr lang="fr-FR" smtClean="0"/>
              <a:t>06/12/2008</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426B061F-0AA0-4977-9C68-9965009D8204}" type="slidenum">
              <a:rPr lang="en-US" smtClean="0"/>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9E0A10D6-2DF8-41B0-9699-8600FAF8491C}" type="datetimeFigureOut">
              <a:rPr lang="fr-FR" smtClean="0"/>
              <a:t>06/12/2008</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426B061F-0AA0-4977-9C68-9965009D8204}" type="slidenum">
              <a:rPr lang="en-US" smtClean="0"/>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9E0A10D6-2DF8-41B0-9699-8600FAF8491C}" type="datetimeFigureOut">
              <a:rPr lang="fr-FR" smtClean="0"/>
              <a:t>06/12/2008</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426B061F-0AA0-4977-9C68-9965009D8204}" type="slidenum">
              <a:rPr lang="en-US" smtClean="0"/>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9E0A10D6-2DF8-41B0-9699-8600FAF8491C}" type="datetimeFigureOut">
              <a:rPr lang="fr-FR" smtClean="0"/>
              <a:t>06/12/2008</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426B061F-0AA0-4977-9C68-9965009D8204}" type="slidenum">
              <a:rPr lang="en-US" smtClean="0"/>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e la date 2"/>
          <p:cNvSpPr>
            <a:spLocks noGrp="1"/>
          </p:cNvSpPr>
          <p:nvPr>
            <p:ph type="dt" sz="half" idx="10"/>
          </p:nvPr>
        </p:nvSpPr>
        <p:spPr/>
        <p:txBody>
          <a:bodyPr/>
          <a:lstStyle/>
          <a:p>
            <a:fld id="{9E0A10D6-2DF8-41B0-9699-8600FAF8491C}" type="datetimeFigureOut">
              <a:rPr lang="fr-FR" smtClean="0"/>
              <a:t>06/12/2008</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426B061F-0AA0-4977-9C68-9965009D8204}" type="slidenum">
              <a:rPr lang="en-US" smtClean="0"/>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E0A10D6-2DF8-41B0-9699-8600FAF8491C}" type="datetimeFigureOut">
              <a:rPr lang="fr-FR" smtClean="0"/>
              <a:t>06/12/2008</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426B061F-0AA0-4977-9C68-9965009D8204}" type="slidenum">
              <a:rPr lang="en-US" smtClean="0"/>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E0A10D6-2DF8-41B0-9699-8600FAF8491C}" type="datetimeFigureOut">
              <a:rPr lang="fr-FR" smtClean="0"/>
              <a:t>06/12/2008</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426B061F-0AA0-4977-9C68-9965009D8204}" type="slidenum">
              <a:rPr lang="en-US" smtClean="0"/>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E0A10D6-2DF8-41B0-9699-8600FAF8491C}" type="datetimeFigureOut">
              <a:rPr lang="fr-FR" smtClean="0"/>
              <a:t>06/12/2008</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426B061F-0AA0-4977-9C68-9965009D8204}" type="slidenum">
              <a:rPr lang="en-US" smtClean="0"/>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en-US"/>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0A10D6-2DF8-41B0-9699-8600FAF8491C}" type="datetimeFigureOut">
              <a:rPr lang="fr-FR" smtClean="0"/>
              <a:t>06/12/2008</a:t>
            </a:fld>
            <a:endParaRPr lang="en-US"/>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6B061F-0AA0-4977-9C68-9965009D8204}" type="slidenum">
              <a:rPr lang="en-US" smtClean="0"/>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What is a </a:t>
            </a:r>
            <a:r>
              <a:rPr lang="en-US" dirty="0" err="1" smtClean="0"/>
              <a:t>Softswitch</a:t>
            </a:r>
            <a:r>
              <a:rPr lang="en-US" dirty="0" smtClean="0"/>
              <a:t> ?</a:t>
            </a:r>
            <a:endParaRPr lang="en-US" dirty="0"/>
          </a:p>
        </p:txBody>
      </p:sp>
      <p:sp>
        <p:nvSpPr>
          <p:cNvPr id="5" name="ZoneTexte 4"/>
          <p:cNvSpPr txBox="1"/>
          <p:nvPr/>
        </p:nvSpPr>
        <p:spPr>
          <a:xfrm>
            <a:off x="428596" y="1643050"/>
            <a:ext cx="3071834" cy="1477328"/>
          </a:xfrm>
          <a:prstGeom prst="rect">
            <a:avLst/>
          </a:prstGeom>
          <a:noFill/>
        </p:spPr>
        <p:txBody>
          <a:bodyPr wrap="square" rtlCol="0">
            <a:spAutoFit/>
          </a:bodyPr>
          <a:lstStyle/>
          <a:p>
            <a:r>
              <a:rPr lang="en-US" dirty="0" smtClean="0"/>
              <a:t>A </a:t>
            </a:r>
            <a:r>
              <a:rPr lang="en-US" dirty="0" err="1" smtClean="0"/>
              <a:t>softswitch</a:t>
            </a:r>
            <a:r>
              <a:rPr lang="en-US" dirty="0" smtClean="0"/>
              <a:t> connect one phone line to another phone line, only by means of software architecture instead of Hardware.</a:t>
            </a:r>
            <a:endParaRPr lang="en-US" dirty="0"/>
          </a:p>
        </p:txBody>
      </p:sp>
      <p:sp>
        <p:nvSpPr>
          <p:cNvPr id="6" name="ZoneTexte 5"/>
          <p:cNvSpPr txBox="1"/>
          <p:nvPr/>
        </p:nvSpPr>
        <p:spPr>
          <a:xfrm>
            <a:off x="428596" y="4643446"/>
            <a:ext cx="3071834" cy="369332"/>
          </a:xfrm>
          <a:prstGeom prst="rect">
            <a:avLst/>
          </a:prstGeom>
          <a:noFill/>
        </p:spPr>
        <p:txBody>
          <a:bodyPr wrap="square" rtlCol="0">
            <a:spAutoFit/>
          </a:bodyPr>
          <a:lstStyle/>
          <a:p>
            <a:r>
              <a:rPr lang="en-US" dirty="0" smtClean="0"/>
              <a:t>Widely used in IP Network</a:t>
            </a:r>
            <a:endParaRPr lang="en-US" dirty="0"/>
          </a:p>
        </p:txBody>
      </p:sp>
      <p:sp>
        <p:nvSpPr>
          <p:cNvPr id="7" name="ZoneTexte 6"/>
          <p:cNvSpPr txBox="1"/>
          <p:nvPr/>
        </p:nvSpPr>
        <p:spPr>
          <a:xfrm>
            <a:off x="500034" y="5357826"/>
            <a:ext cx="3071834" cy="646331"/>
          </a:xfrm>
          <a:prstGeom prst="rect">
            <a:avLst/>
          </a:prstGeom>
          <a:noFill/>
        </p:spPr>
        <p:txBody>
          <a:bodyPr wrap="square" rtlCol="0">
            <a:spAutoFit/>
          </a:bodyPr>
          <a:lstStyle/>
          <a:p>
            <a:r>
              <a:rPr lang="en-US" dirty="0" smtClean="0"/>
              <a:t>Build upon a standard and open architecture.</a:t>
            </a:r>
            <a:endParaRPr lang="en-US" dirty="0"/>
          </a:p>
        </p:txBody>
      </p:sp>
      <p:sp>
        <p:nvSpPr>
          <p:cNvPr id="8" name="ZoneTexte 7"/>
          <p:cNvSpPr txBox="1"/>
          <p:nvPr/>
        </p:nvSpPr>
        <p:spPr>
          <a:xfrm>
            <a:off x="428596" y="3714752"/>
            <a:ext cx="3071834" cy="369332"/>
          </a:xfrm>
          <a:prstGeom prst="rect">
            <a:avLst/>
          </a:prstGeom>
          <a:noFill/>
        </p:spPr>
        <p:txBody>
          <a:bodyPr wrap="square" rtlCol="0">
            <a:spAutoFit/>
          </a:bodyPr>
          <a:lstStyle/>
          <a:p>
            <a:r>
              <a:rPr lang="en-US" dirty="0" smtClean="0"/>
              <a:t>Replace the </a:t>
            </a:r>
            <a:r>
              <a:rPr lang="en-US" dirty="0" err="1" smtClean="0"/>
              <a:t>classe</a:t>
            </a:r>
            <a:r>
              <a:rPr lang="en-US" dirty="0"/>
              <a:t> </a:t>
            </a:r>
            <a:r>
              <a:rPr lang="en-US" dirty="0" smtClean="0"/>
              <a:t>4/5 switch.</a:t>
            </a:r>
          </a:p>
        </p:txBody>
      </p:sp>
      <p:pic>
        <p:nvPicPr>
          <p:cNvPr id="1027" name="Picture 3"/>
          <p:cNvPicPr>
            <a:picLocks noGrp="1" noChangeAspect="1" noChangeArrowheads="1"/>
          </p:cNvPicPr>
          <p:nvPr>
            <p:ph idx="1"/>
          </p:nvPr>
        </p:nvPicPr>
        <p:blipFill>
          <a:blip r:embed="rId3"/>
          <a:srcRect/>
          <a:stretch>
            <a:fillRect/>
          </a:stretch>
        </p:blipFill>
        <p:spPr bwMode="auto">
          <a:xfrm>
            <a:off x="4429124" y="2357430"/>
            <a:ext cx="4181475" cy="284797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What is a </a:t>
            </a:r>
            <a:r>
              <a:rPr lang="en-US" dirty="0" err="1" smtClean="0"/>
              <a:t>Softswitch</a:t>
            </a:r>
            <a:r>
              <a:rPr lang="en-US" dirty="0" smtClean="0"/>
              <a:t> ?</a:t>
            </a:r>
            <a:endParaRPr lang="en-US" dirty="0"/>
          </a:p>
        </p:txBody>
      </p:sp>
      <p:pic>
        <p:nvPicPr>
          <p:cNvPr id="5" name="Picture 2"/>
          <p:cNvPicPr>
            <a:picLocks noChangeAspect="1" noChangeArrowheads="1"/>
          </p:cNvPicPr>
          <p:nvPr/>
        </p:nvPicPr>
        <p:blipFill>
          <a:blip r:embed="rId3"/>
          <a:srcRect/>
          <a:stretch>
            <a:fillRect/>
          </a:stretch>
        </p:blipFill>
        <p:spPr bwMode="auto">
          <a:xfrm>
            <a:off x="3857620" y="2571744"/>
            <a:ext cx="5124471" cy="3343545"/>
          </a:xfrm>
          <a:prstGeom prst="rect">
            <a:avLst/>
          </a:prstGeom>
          <a:noFill/>
          <a:ln w="9525">
            <a:noFill/>
            <a:miter lim="800000"/>
            <a:headEnd/>
            <a:tailEnd/>
          </a:ln>
          <a:effectLst/>
        </p:spPr>
      </p:pic>
      <p:sp>
        <p:nvSpPr>
          <p:cNvPr id="7" name="ZoneTexte 6"/>
          <p:cNvSpPr txBox="1"/>
          <p:nvPr/>
        </p:nvSpPr>
        <p:spPr>
          <a:xfrm>
            <a:off x="428596" y="1500174"/>
            <a:ext cx="3071834" cy="646331"/>
          </a:xfrm>
          <a:prstGeom prst="rect">
            <a:avLst/>
          </a:prstGeom>
          <a:noFill/>
        </p:spPr>
        <p:txBody>
          <a:bodyPr wrap="square" rtlCol="0">
            <a:spAutoFit/>
          </a:bodyPr>
          <a:lstStyle/>
          <a:p>
            <a:r>
              <a:rPr lang="en-US" dirty="0" smtClean="0"/>
              <a:t>The </a:t>
            </a:r>
            <a:r>
              <a:rPr lang="en-US" dirty="0" err="1" smtClean="0"/>
              <a:t>softswitch</a:t>
            </a:r>
            <a:r>
              <a:rPr lang="en-US" dirty="0" smtClean="0"/>
              <a:t> implements the Intelligence of the Network.</a:t>
            </a:r>
            <a:endParaRPr lang="en-US" dirty="0"/>
          </a:p>
        </p:txBody>
      </p:sp>
      <p:sp>
        <p:nvSpPr>
          <p:cNvPr id="8" name="ZoneTexte 7"/>
          <p:cNvSpPr txBox="1"/>
          <p:nvPr/>
        </p:nvSpPr>
        <p:spPr>
          <a:xfrm>
            <a:off x="500034" y="2143116"/>
            <a:ext cx="3071834" cy="923330"/>
          </a:xfrm>
          <a:prstGeom prst="rect">
            <a:avLst/>
          </a:prstGeom>
          <a:noFill/>
        </p:spPr>
        <p:txBody>
          <a:bodyPr wrap="square" rtlCol="0">
            <a:spAutoFit/>
          </a:bodyPr>
          <a:lstStyle/>
          <a:p>
            <a:r>
              <a:rPr lang="en-US" dirty="0" smtClean="0"/>
              <a:t>-Call forwarding</a:t>
            </a:r>
          </a:p>
          <a:p>
            <a:r>
              <a:rPr lang="en-US" dirty="0" smtClean="0"/>
              <a:t>-Call redirection</a:t>
            </a:r>
          </a:p>
          <a:p>
            <a:r>
              <a:rPr lang="en-US" dirty="0" smtClean="0"/>
              <a:t>-Last Call return</a:t>
            </a:r>
            <a:endParaRPr lang="en-US" dirty="0"/>
          </a:p>
        </p:txBody>
      </p:sp>
      <p:sp>
        <p:nvSpPr>
          <p:cNvPr id="9" name="ZoneTexte 8"/>
          <p:cNvSpPr txBox="1"/>
          <p:nvPr/>
        </p:nvSpPr>
        <p:spPr>
          <a:xfrm>
            <a:off x="571472" y="3714752"/>
            <a:ext cx="3071834" cy="923330"/>
          </a:xfrm>
          <a:prstGeom prst="rect">
            <a:avLst/>
          </a:prstGeom>
          <a:noFill/>
        </p:spPr>
        <p:txBody>
          <a:bodyPr wrap="square" rtlCol="0">
            <a:spAutoFit/>
          </a:bodyPr>
          <a:lstStyle/>
          <a:p>
            <a:r>
              <a:rPr lang="en-US" dirty="0" smtClean="0"/>
              <a:t>Easy to program and to modify with the </a:t>
            </a:r>
            <a:r>
              <a:rPr lang="en-US" dirty="0" err="1" smtClean="0"/>
              <a:t>Softswitch</a:t>
            </a:r>
            <a:r>
              <a:rPr lang="en-US" dirty="0" smtClean="0"/>
              <a:t> architecture.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285728"/>
            <a:ext cx="8229600" cy="1143000"/>
          </a:xfrm>
        </p:spPr>
        <p:txBody>
          <a:bodyPr>
            <a:normAutofit/>
          </a:bodyPr>
          <a:lstStyle/>
          <a:p>
            <a:r>
              <a:rPr lang="en-US" dirty="0" smtClean="0"/>
              <a:t>b) Simulation</a:t>
            </a:r>
            <a:endParaRPr lang="en-US" dirty="0"/>
          </a:p>
        </p:txBody>
      </p:sp>
      <p:sp>
        <p:nvSpPr>
          <p:cNvPr id="3" name="Espace réservé du contenu 2"/>
          <p:cNvSpPr>
            <a:spLocks noGrp="1"/>
          </p:cNvSpPr>
          <p:nvPr>
            <p:ph idx="1"/>
          </p:nvPr>
        </p:nvSpPr>
        <p:spPr/>
        <p:txBody>
          <a:bodyPr>
            <a:normAutofit lnSpcReduction="10000"/>
          </a:bodyPr>
          <a:lstStyle/>
          <a:p>
            <a:r>
              <a:rPr lang="en-US" dirty="0" smtClean="0"/>
              <a:t>Two kinds of simulation</a:t>
            </a:r>
          </a:p>
          <a:p>
            <a:pPr lvl="1"/>
            <a:r>
              <a:rPr lang="en-US" dirty="0" smtClean="0"/>
              <a:t>Software: we build a model of the </a:t>
            </a:r>
            <a:r>
              <a:rPr lang="en-US" dirty="0" err="1" smtClean="0"/>
              <a:t>Softswitch</a:t>
            </a:r>
            <a:r>
              <a:rPr lang="en-US" dirty="0"/>
              <a:t> </a:t>
            </a:r>
            <a:r>
              <a:rPr lang="en-US" dirty="0" smtClean="0"/>
              <a:t>and we simulate the call processing on a computer and we collect the data.</a:t>
            </a:r>
          </a:p>
          <a:p>
            <a:pPr lvl="1"/>
            <a:endParaRPr lang="en-US" dirty="0"/>
          </a:p>
          <a:p>
            <a:pPr lvl="1"/>
            <a:r>
              <a:rPr lang="en-US" dirty="0" smtClean="0"/>
              <a:t>Materials: more realistic, we plug different  “box” simulating the call processing on the </a:t>
            </a:r>
            <a:r>
              <a:rPr lang="en-US" dirty="0" err="1" smtClean="0"/>
              <a:t>softswitch</a:t>
            </a:r>
            <a:r>
              <a:rPr lang="en-US" dirty="0" smtClean="0"/>
              <a:t> server. Theses boxes are highly </a:t>
            </a:r>
            <a:r>
              <a:rPr lang="fr-FR" dirty="0" err="1" smtClean="0"/>
              <a:t>parameterisable</a:t>
            </a:r>
            <a:r>
              <a:rPr lang="fr-FR" dirty="0" smtClean="0"/>
              <a:t> and </a:t>
            </a:r>
            <a:r>
              <a:rPr lang="fr-FR" dirty="0" err="1" smtClean="0"/>
              <a:t>can</a:t>
            </a:r>
            <a:r>
              <a:rPr lang="fr-FR" dirty="0" smtClean="0"/>
              <a:t> output </a:t>
            </a:r>
            <a:r>
              <a:rPr lang="fr-FR" dirty="0" err="1" smtClean="0"/>
              <a:t>different</a:t>
            </a:r>
            <a:r>
              <a:rPr lang="fr-FR" dirty="0" smtClean="0"/>
              <a:t> call distributions, and </a:t>
            </a:r>
            <a:r>
              <a:rPr lang="fr-FR" dirty="0" err="1" smtClean="0"/>
              <a:t>functions</a:t>
            </a:r>
            <a:r>
              <a:rPr lang="fr-FR" dirty="0" smtClean="0"/>
              <a:t>.</a:t>
            </a:r>
            <a:endParaRPr lang="en-US" dirty="0" smtClean="0"/>
          </a:p>
          <a:p>
            <a:pPr lvl="1">
              <a:buNone/>
            </a:pP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 </a:t>
            </a:r>
            <a:r>
              <a:rPr lang="fr-FR" dirty="0" err="1"/>
              <a:t>Functional</a:t>
            </a:r>
            <a:r>
              <a:rPr lang="fr-FR" dirty="0"/>
              <a:t> </a:t>
            </a:r>
            <a:r>
              <a:rPr lang="fr-FR" dirty="0" err="1"/>
              <a:t>analysis</a:t>
            </a:r>
            <a:r>
              <a:rPr lang="fr-FR" dirty="0" smtClean="0"/>
              <a:t> </a:t>
            </a:r>
            <a:endParaRPr lang="en-US" dirty="0"/>
          </a:p>
        </p:txBody>
      </p:sp>
      <p:sp>
        <p:nvSpPr>
          <p:cNvPr id="3" name="Espace réservé du contenu 2"/>
          <p:cNvSpPr>
            <a:spLocks noGrp="1"/>
          </p:cNvSpPr>
          <p:nvPr>
            <p:ph idx="1"/>
          </p:nvPr>
        </p:nvSpPr>
        <p:spPr>
          <a:xfrm>
            <a:off x="457200" y="1600201"/>
            <a:ext cx="4471990" cy="4043378"/>
          </a:xfrm>
        </p:spPr>
        <p:txBody>
          <a:bodyPr>
            <a:normAutofit fontScale="70000" lnSpcReduction="20000"/>
          </a:bodyPr>
          <a:lstStyle/>
          <a:p>
            <a:r>
              <a:rPr lang="en-US" dirty="0" smtClean="0"/>
              <a:t>The </a:t>
            </a:r>
            <a:r>
              <a:rPr lang="en-US" dirty="0" err="1" smtClean="0"/>
              <a:t>softswitch</a:t>
            </a:r>
            <a:r>
              <a:rPr lang="en-US" dirty="0" smtClean="0"/>
              <a:t> is divided up in small bricks based upon the </a:t>
            </a:r>
            <a:r>
              <a:rPr lang="en-US" dirty="0" err="1" smtClean="0"/>
              <a:t>functionnalitys</a:t>
            </a:r>
            <a:r>
              <a:rPr lang="en-US" dirty="0" smtClean="0"/>
              <a:t> they provide.</a:t>
            </a:r>
          </a:p>
          <a:p>
            <a:endParaRPr lang="en-US" dirty="0"/>
          </a:p>
          <a:p>
            <a:r>
              <a:rPr lang="en-US" dirty="0" smtClean="0"/>
              <a:t>We model and simulate or test theses brick </a:t>
            </a:r>
            <a:r>
              <a:rPr lang="en-US" dirty="0" err="1" smtClean="0"/>
              <a:t>independantly</a:t>
            </a:r>
            <a:r>
              <a:rPr lang="en-US" dirty="0" smtClean="0"/>
              <a:t>.</a:t>
            </a:r>
          </a:p>
          <a:p>
            <a:endParaRPr lang="en-US" dirty="0"/>
          </a:p>
          <a:p>
            <a:r>
              <a:rPr lang="en-US" dirty="0" smtClean="0"/>
              <a:t>We combine the results obtained for each bricks in order to get the </a:t>
            </a:r>
            <a:r>
              <a:rPr lang="en-US" dirty="0" err="1" smtClean="0"/>
              <a:t>softswitch</a:t>
            </a:r>
            <a:r>
              <a:rPr lang="en-US" dirty="0" smtClean="0"/>
              <a:t> performance.</a:t>
            </a:r>
            <a:endParaRPr lang="en-US" dirty="0"/>
          </a:p>
          <a:p>
            <a:endParaRPr lang="en-US" dirty="0"/>
          </a:p>
        </p:txBody>
      </p:sp>
      <p:pic>
        <p:nvPicPr>
          <p:cNvPr id="2051" name="Picture 3"/>
          <p:cNvPicPr>
            <a:picLocks noChangeAspect="1" noChangeArrowheads="1"/>
          </p:cNvPicPr>
          <p:nvPr/>
        </p:nvPicPr>
        <p:blipFill>
          <a:blip r:embed="rId3"/>
          <a:srcRect/>
          <a:stretch>
            <a:fillRect/>
          </a:stretch>
        </p:blipFill>
        <p:spPr bwMode="auto">
          <a:xfrm>
            <a:off x="4786314" y="2285992"/>
            <a:ext cx="3962400" cy="3200400"/>
          </a:xfrm>
          <a:prstGeom prst="rect">
            <a:avLst/>
          </a:prstGeom>
          <a:noFill/>
          <a:ln w="9525">
            <a:noFill/>
            <a:miter lim="800000"/>
            <a:headEnd/>
            <a:tailEnd/>
          </a:ln>
          <a:effectLst/>
        </p:spPr>
      </p:pic>
      <p:sp>
        <p:nvSpPr>
          <p:cNvPr id="6" name="ZoneTexte 5"/>
          <p:cNvSpPr txBox="1"/>
          <p:nvPr/>
        </p:nvSpPr>
        <p:spPr>
          <a:xfrm>
            <a:off x="4929190" y="5500702"/>
            <a:ext cx="3857652" cy="369332"/>
          </a:xfrm>
          <a:prstGeom prst="rect">
            <a:avLst/>
          </a:prstGeom>
          <a:noFill/>
        </p:spPr>
        <p:txBody>
          <a:bodyPr wrap="square" rtlCol="0">
            <a:spAutoFit/>
          </a:bodyPr>
          <a:lstStyle/>
          <a:p>
            <a:r>
              <a:rPr lang="en-US" dirty="0" smtClean="0"/>
              <a:t>Flow chart of the functional analysis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654032"/>
          </a:xfrm>
        </p:spPr>
        <p:txBody>
          <a:bodyPr>
            <a:normAutofit fontScale="90000"/>
          </a:bodyPr>
          <a:lstStyle/>
          <a:p>
            <a:r>
              <a:rPr lang="fr-FR" dirty="0" smtClean="0"/>
              <a:t>d)The performance </a:t>
            </a:r>
            <a:r>
              <a:rPr lang="fr-FR" dirty="0" err="1" smtClean="0"/>
              <a:t>depends</a:t>
            </a:r>
            <a:r>
              <a:rPr lang="fr-FR" dirty="0" smtClean="0"/>
              <a:t> on the </a:t>
            </a:r>
            <a:r>
              <a:rPr lang="fr-FR" dirty="0" err="1" smtClean="0"/>
              <a:t>Needs</a:t>
            </a:r>
            <a:r>
              <a:rPr lang="fr-FR" dirty="0" smtClean="0"/>
              <a:t>.</a:t>
            </a:r>
            <a:endParaRPr lang="en-US" dirty="0"/>
          </a:p>
        </p:txBody>
      </p:sp>
      <p:sp>
        <p:nvSpPr>
          <p:cNvPr id="3" name="Espace réservé du contenu 2"/>
          <p:cNvSpPr>
            <a:spLocks noGrp="1"/>
          </p:cNvSpPr>
          <p:nvPr>
            <p:ph idx="1"/>
          </p:nvPr>
        </p:nvSpPr>
        <p:spPr>
          <a:xfrm>
            <a:off x="500034" y="1142984"/>
            <a:ext cx="8229600" cy="2614618"/>
          </a:xfrm>
        </p:spPr>
        <p:txBody>
          <a:bodyPr>
            <a:normAutofit fontScale="92500" lnSpcReduction="20000"/>
          </a:bodyPr>
          <a:lstStyle/>
          <a:p>
            <a:r>
              <a:rPr lang="en-US" dirty="0" smtClean="0"/>
              <a:t>Each user do not have the same need (billing user != free user).</a:t>
            </a:r>
          </a:p>
          <a:p>
            <a:r>
              <a:rPr lang="en-US" dirty="0" smtClean="0"/>
              <a:t>Each phase of a phone call depends on </a:t>
            </a:r>
            <a:r>
              <a:rPr lang="en-US" dirty="0" err="1" smtClean="0"/>
              <a:t>differents</a:t>
            </a:r>
            <a:r>
              <a:rPr lang="en-US" dirty="0" smtClean="0"/>
              <a:t> components/functions.</a:t>
            </a:r>
          </a:p>
          <a:p>
            <a:r>
              <a:rPr lang="en-US" dirty="0" smtClean="0"/>
              <a:t>Each function need to give its best performance at a different moment.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d)The performance </a:t>
            </a:r>
            <a:r>
              <a:rPr lang="fr-FR" dirty="0" err="1" smtClean="0"/>
              <a:t>depends</a:t>
            </a:r>
            <a:r>
              <a:rPr lang="fr-FR" dirty="0" smtClean="0"/>
              <a:t> on the </a:t>
            </a:r>
            <a:r>
              <a:rPr lang="fr-FR" dirty="0" err="1" smtClean="0"/>
              <a:t>Needs</a:t>
            </a:r>
            <a:r>
              <a:rPr lang="fr-FR" dirty="0" smtClean="0"/>
              <a:t>.</a:t>
            </a:r>
            <a:endParaRPr lang="en-US" dirty="0"/>
          </a:p>
        </p:txBody>
      </p:sp>
      <p:sp>
        <p:nvSpPr>
          <p:cNvPr id="3" name="Espace réservé du contenu 2"/>
          <p:cNvSpPr>
            <a:spLocks noGrp="1"/>
          </p:cNvSpPr>
          <p:nvPr>
            <p:ph idx="1"/>
          </p:nvPr>
        </p:nvSpPr>
        <p:spPr>
          <a:xfrm>
            <a:off x="500034" y="1428736"/>
            <a:ext cx="8229600" cy="1400171"/>
          </a:xfrm>
        </p:spPr>
        <p:txBody>
          <a:bodyPr>
            <a:normAutofit fontScale="92500" lnSpcReduction="10000"/>
          </a:bodyPr>
          <a:lstStyle/>
          <a:p>
            <a:r>
              <a:rPr lang="en-US" dirty="0" smtClean="0"/>
              <a:t>We need to </a:t>
            </a:r>
            <a:r>
              <a:rPr lang="en-US" dirty="0" err="1" smtClean="0"/>
              <a:t>ponderate</a:t>
            </a:r>
            <a:r>
              <a:rPr lang="en-US" dirty="0" smtClean="0"/>
              <a:t> the quality required of a function according to the phase of a call, or to an user.</a:t>
            </a:r>
            <a:endParaRPr lang="en-US" dirty="0"/>
          </a:p>
        </p:txBody>
      </p:sp>
      <p:pic>
        <p:nvPicPr>
          <p:cNvPr id="4" name="Picture 3"/>
          <p:cNvPicPr>
            <a:picLocks noChangeAspect="1" noChangeArrowheads="1"/>
          </p:cNvPicPr>
          <p:nvPr/>
        </p:nvPicPr>
        <p:blipFill>
          <a:blip r:embed="rId3"/>
          <a:srcRect/>
          <a:stretch>
            <a:fillRect/>
          </a:stretch>
        </p:blipFill>
        <p:spPr bwMode="auto">
          <a:xfrm>
            <a:off x="4714876" y="2357430"/>
            <a:ext cx="4429124" cy="3124199"/>
          </a:xfrm>
          <a:prstGeom prst="rect">
            <a:avLst/>
          </a:prstGeom>
          <a:noFill/>
          <a:ln w="9525">
            <a:noFill/>
            <a:miter lim="800000"/>
            <a:headEnd/>
            <a:tailEnd/>
          </a:ln>
          <a:effectLst/>
        </p:spPr>
      </p:pic>
      <p:pic>
        <p:nvPicPr>
          <p:cNvPr id="4101" name="Picture 5"/>
          <p:cNvPicPr>
            <a:picLocks noChangeAspect="1" noChangeArrowheads="1"/>
          </p:cNvPicPr>
          <p:nvPr/>
        </p:nvPicPr>
        <p:blipFill>
          <a:blip r:embed="rId4"/>
          <a:srcRect/>
          <a:stretch>
            <a:fillRect/>
          </a:stretch>
        </p:blipFill>
        <p:spPr bwMode="auto">
          <a:xfrm>
            <a:off x="0" y="2571745"/>
            <a:ext cx="4714876" cy="3071834"/>
          </a:xfrm>
          <a:prstGeom prst="rect">
            <a:avLst/>
          </a:prstGeom>
          <a:noFill/>
          <a:ln w="9525">
            <a:noFill/>
            <a:miter lim="800000"/>
            <a:headEnd/>
            <a:tailEnd/>
          </a:ln>
          <a:effectLst/>
        </p:spPr>
      </p:pic>
      <p:pic>
        <p:nvPicPr>
          <p:cNvPr id="4102" name="Picture 6"/>
          <p:cNvPicPr>
            <a:picLocks noChangeAspect="1" noChangeArrowheads="1"/>
          </p:cNvPicPr>
          <p:nvPr/>
        </p:nvPicPr>
        <p:blipFill>
          <a:blip r:embed="rId5"/>
          <a:srcRect/>
          <a:stretch>
            <a:fillRect/>
          </a:stretch>
        </p:blipFill>
        <p:spPr bwMode="auto">
          <a:xfrm>
            <a:off x="500034" y="5572140"/>
            <a:ext cx="8234295" cy="13775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References: </a:t>
            </a:r>
            <a:endParaRPr lang="en-US" dirty="0"/>
          </a:p>
        </p:txBody>
      </p:sp>
      <p:sp>
        <p:nvSpPr>
          <p:cNvPr id="3" name="Espace réservé du contenu 2"/>
          <p:cNvSpPr>
            <a:spLocks noGrp="1"/>
          </p:cNvSpPr>
          <p:nvPr>
            <p:ph idx="1"/>
          </p:nvPr>
        </p:nvSpPr>
        <p:spPr/>
        <p:txBody>
          <a:bodyPr/>
          <a:lstStyle/>
          <a:p>
            <a:r>
              <a:rPr lang="en-US" dirty="0" err="1"/>
              <a:t>Softswitch</a:t>
            </a:r>
            <a:r>
              <a:rPr lang="en-US" dirty="0"/>
              <a:t> </a:t>
            </a:r>
            <a:r>
              <a:rPr lang="en-US" dirty="0" err="1"/>
              <a:t>Multicriteria</a:t>
            </a:r>
            <a:r>
              <a:rPr lang="en-US" dirty="0"/>
              <a:t> Analysis for </a:t>
            </a:r>
            <a:r>
              <a:rPr lang="en-US" dirty="0" smtClean="0"/>
              <a:t>Software Quality </a:t>
            </a:r>
            <a:r>
              <a:rPr lang="en-US" dirty="0"/>
              <a:t>based on IPCC Reference </a:t>
            </a:r>
            <a:r>
              <a:rPr lang="en-US" dirty="0" smtClean="0"/>
              <a:t>Architecture (</a:t>
            </a:r>
            <a:r>
              <a:rPr lang="en-US" dirty="0" err="1" smtClean="0"/>
              <a:t>Ecole</a:t>
            </a:r>
            <a:r>
              <a:rPr lang="en-US" dirty="0" smtClean="0"/>
              <a:t> de </a:t>
            </a:r>
            <a:r>
              <a:rPr lang="en-US" dirty="0" err="1" smtClean="0"/>
              <a:t>Technologie</a:t>
            </a:r>
            <a:r>
              <a:rPr lang="en-US" dirty="0" smtClean="0"/>
              <a:t> </a:t>
            </a:r>
            <a:r>
              <a:rPr lang="en-US" dirty="0" err="1" smtClean="0"/>
              <a:t>Supérieure</a:t>
            </a:r>
            <a:r>
              <a:rPr lang="en-US" dirty="0" smtClean="0"/>
              <a:t>)</a:t>
            </a:r>
          </a:p>
          <a:p>
            <a:r>
              <a:rPr lang="en-US" dirty="0" err="1" smtClean="0"/>
              <a:t>Softswitch</a:t>
            </a:r>
            <a:r>
              <a:rPr lang="en-US" dirty="0" smtClean="0"/>
              <a:t> . Franklin D. </a:t>
            </a:r>
            <a:r>
              <a:rPr lang="en-US" dirty="0" err="1" smtClean="0"/>
              <a:t>Orthman</a:t>
            </a:r>
            <a:r>
              <a:rPr lang="en-US" dirty="0" smtClean="0"/>
              <a:t>, </a:t>
            </a:r>
            <a:r>
              <a:rPr lang="en-US" dirty="0" err="1" smtClean="0"/>
              <a:t>Jr</a:t>
            </a:r>
            <a:endParaRPr lang="en-US" dirty="0"/>
          </a:p>
          <a:p>
            <a:endParaRPr lang="en-US" dirty="0"/>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1372</TotalTime>
  <Words>848</Words>
  <Application>Microsoft Office PowerPoint</Application>
  <PresentationFormat>Affichage à l'écran (4:3)</PresentationFormat>
  <Paragraphs>60</Paragraphs>
  <Slides>7</Slides>
  <Notes>6</Notes>
  <HiddenSlides>0</HiddenSlides>
  <MMClips>0</MMClips>
  <ScaleCrop>false</ScaleCrop>
  <HeadingPairs>
    <vt:vector size="4" baseType="variant">
      <vt:variant>
        <vt:lpstr>Thème</vt:lpstr>
      </vt:variant>
      <vt:variant>
        <vt:i4>1</vt:i4>
      </vt:variant>
      <vt:variant>
        <vt:lpstr>Titres des diapositives</vt:lpstr>
      </vt:variant>
      <vt:variant>
        <vt:i4>7</vt:i4>
      </vt:variant>
    </vt:vector>
  </HeadingPairs>
  <TitlesOfParts>
    <vt:vector size="8" baseType="lpstr">
      <vt:lpstr>Thème Office</vt:lpstr>
      <vt:lpstr>What is a Softswitch ?</vt:lpstr>
      <vt:lpstr>What is a Softswitch ?</vt:lpstr>
      <vt:lpstr>b) Simulation</vt:lpstr>
      <vt:lpstr>c) Functional analysis </vt:lpstr>
      <vt:lpstr>d)The performance depends on the Needs.</vt:lpstr>
      <vt:lpstr>d)The performance depends on the Needs.</vt:lpstr>
      <vt:lpstr>References: </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 </dc:creator>
  <cp:lastModifiedBy> </cp:lastModifiedBy>
  <cp:revision>33</cp:revision>
  <dcterms:created xsi:type="dcterms:W3CDTF">2008-12-06T09:16:57Z</dcterms:created>
  <dcterms:modified xsi:type="dcterms:W3CDTF">2008-12-07T08:09:12Z</dcterms:modified>
</cp:coreProperties>
</file>