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7" autoAdjust="0"/>
  </p:normalViewPr>
  <p:slideViewPr>
    <p:cSldViewPr>
      <p:cViewPr varScale="1">
        <p:scale>
          <a:sx n="79" d="100"/>
          <a:sy n="79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4414" y="3857628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Modified Patchwork Algorithm: </a:t>
            </a:r>
            <a:br>
              <a:rPr lang="en-US" dirty="0" smtClean="0"/>
            </a:br>
            <a:r>
              <a:rPr lang="en-US" dirty="0" err="1" smtClean="0"/>
              <a:t>Anovel</a:t>
            </a:r>
            <a:r>
              <a:rPr lang="en-US" dirty="0" smtClean="0"/>
              <a:t> Audio Watermarking Scheme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6858000" cy="533400"/>
          </a:xfrm>
        </p:spPr>
        <p:txBody>
          <a:bodyPr/>
          <a:lstStyle/>
          <a:p>
            <a:r>
              <a:rPr lang="en-US" dirty="0" smtClean="0"/>
              <a:t>In-Kwon </a:t>
            </a:r>
            <a:r>
              <a:rPr lang="en-US" dirty="0" err="1" smtClean="0"/>
              <a:t>Yeo</a:t>
            </a:r>
            <a:r>
              <a:rPr lang="en-US" dirty="0" smtClean="0"/>
              <a:t> and </a:t>
            </a:r>
            <a:r>
              <a:rPr lang="en-US" dirty="0" err="1" smtClean="0"/>
              <a:t>Hyoung</a:t>
            </a:r>
            <a:r>
              <a:rPr lang="en-US" dirty="0" smtClean="0"/>
              <a:t> </a:t>
            </a:r>
            <a:r>
              <a:rPr lang="en-US" dirty="0" err="1" smtClean="0"/>
              <a:t>Joong</a:t>
            </a:r>
            <a:r>
              <a:rPr lang="en-US" dirty="0" smtClean="0"/>
              <a:t> Kim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Summarize: What I Have done so far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globally what a Watermark is. Uses and Applications.</a:t>
            </a:r>
          </a:p>
          <a:p>
            <a:endParaRPr lang="en-US" dirty="0" smtClean="0"/>
          </a:p>
          <a:p>
            <a:r>
              <a:rPr lang="en-US" dirty="0" smtClean="0"/>
              <a:t>Understand MPA Algorithm.</a:t>
            </a:r>
          </a:p>
          <a:p>
            <a:endParaRPr lang="en-US" dirty="0" smtClean="0"/>
          </a:p>
          <a:p>
            <a:r>
              <a:rPr lang="en-US" dirty="0" smtClean="0"/>
              <a:t>Try to understand deeply the paper.</a:t>
            </a:r>
          </a:p>
          <a:p>
            <a:endParaRPr lang="en-US" dirty="0" smtClean="0"/>
          </a:p>
          <a:p>
            <a:r>
              <a:rPr lang="en-US" dirty="0" smtClean="0"/>
              <a:t>Implemented the embedding algorithm</a:t>
            </a:r>
          </a:p>
          <a:p>
            <a:endParaRPr lang="en-US" dirty="0" smtClean="0"/>
          </a:p>
          <a:p>
            <a:r>
              <a:rPr lang="en-US" dirty="0" smtClean="0"/>
              <a:t>Implemented the </a:t>
            </a:r>
            <a:r>
              <a:rPr lang="en-US" dirty="0" err="1" smtClean="0"/>
              <a:t>deembedding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Audio  Watermarking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Embed Data into an Audio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required</a:t>
            </a:r>
          </a:p>
          <a:p>
            <a:pPr lvl="1"/>
            <a:r>
              <a:rPr lang="en-US" dirty="0" smtClean="0"/>
              <a:t>Not be perceivable by a listener</a:t>
            </a:r>
          </a:p>
          <a:p>
            <a:pPr lvl="1"/>
            <a:r>
              <a:rPr lang="en-US" dirty="0" smtClean="0"/>
              <a:t>Robust again manipulation</a:t>
            </a:r>
          </a:p>
          <a:p>
            <a:pPr lvl="1"/>
            <a:r>
              <a:rPr lang="en-US" dirty="0" smtClean="0"/>
              <a:t>Rely to a key to ensure security</a:t>
            </a:r>
          </a:p>
          <a:p>
            <a:pPr lvl="1"/>
            <a:r>
              <a:rPr lang="en-US" dirty="0" smtClean="0"/>
              <a:t>Statistically undetectable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Audio Watermarking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Fingerprinting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indicate content manipulation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142844" y="2857496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8596" y="50006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4071934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/>
        </p:nvGraphicFramePr>
        <p:xfrm>
          <a:off x="5429256" y="2928934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71736" y="157161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darken some part, and light up some others part of the image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571736" y="214311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keep in memory the Position of the pixel we have modified.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286512" y="214311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A*=</a:t>
            </a:r>
            <a:r>
              <a:rPr lang="en-US" dirty="0" err="1"/>
              <a:t>A</a:t>
            </a:r>
            <a:r>
              <a:rPr lang="en-US" dirty="0" err="1" smtClean="0"/>
              <a:t>+d</a:t>
            </a:r>
            <a:r>
              <a:rPr lang="en-US" dirty="0" smtClean="0"/>
              <a:t> :  A original color of the image, A* new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57720" y="5429264"/>
            <a:ext cx="428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B*=B-d :  B original color of the image, B* new image. We have decreased the darkness</a:t>
            </a:r>
            <a:endParaRPr lang="en-US" dirty="0"/>
          </a:p>
        </p:txBody>
      </p:sp>
      <p:cxnSp>
        <p:nvCxnSpPr>
          <p:cNvPr id="13" name="Connecteur droit avec flèche 12"/>
          <p:cNvCxnSpPr>
            <a:stCxn id="10" idx="1"/>
          </p:cNvCxnSpPr>
          <p:nvPr/>
        </p:nvCxnSpPr>
        <p:spPr>
          <a:xfrm rot="10800000" flipV="1">
            <a:off x="5715008" y="2466282"/>
            <a:ext cx="571504" cy="605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1"/>
          </p:cNvCxnSpPr>
          <p:nvPr/>
        </p:nvCxnSpPr>
        <p:spPr>
          <a:xfrm rot="10800000" flipH="1" flipV="1">
            <a:off x="6286512" y="2466282"/>
            <a:ext cx="714380" cy="1462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5250661" y="5107793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572132" y="3143248"/>
            <a:ext cx="2857520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572132" y="485776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85720" y="550070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E[A-B]=0: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571472" y="2714620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57158" y="142873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has been modified and we try to retrieve the original information.</a:t>
            </a:r>
          </a:p>
          <a:p>
            <a:r>
              <a:rPr lang="en-US" dirty="0" smtClean="0"/>
              <a:t>Keep in mind: We know the location of the original modified pixel.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500562" y="2643182"/>
            <a:ext cx="428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E[A*-B* ]= E [(</a:t>
            </a:r>
            <a:r>
              <a:rPr lang="en-US" dirty="0" err="1" smtClean="0"/>
              <a:t>A+d</a:t>
            </a:r>
            <a:r>
              <a:rPr lang="en-US" dirty="0" smtClean="0"/>
              <a:t>) – (A-d)] = E[A-B] + 2d</a:t>
            </a:r>
          </a:p>
          <a:p>
            <a:r>
              <a:rPr lang="en-US" dirty="0" smtClean="0"/>
              <a:t>And E[A-B]=0 as assumed. Thus we get :</a:t>
            </a:r>
          </a:p>
          <a:p>
            <a:r>
              <a:rPr lang="en-US" dirty="0" smtClean="0"/>
              <a:t>E[A*-B* ]= 2d</a:t>
            </a:r>
            <a:endParaRPr lang="en-US" dirty="0" smtClean="0"/>
          </a:p>
          <a:p>
            <a:r>
              <a:rPr lang="en-US" dirty="0" smtClean="0"/>
              <a:t>So we can retrieve d, and thus the </a:t>
            </a:r>
            <a:r>
              <a:rPr lang="en-US" dirty="0" err="1" smtClean="0"/>
              <a:t>embeded</a:t>
            </a:r>
            <a:r>
              <a:rPr lang="en-US" dirty="0" smtClean="0"/>
              <a:t> information.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 watermarking = same ideas but </a:t>
            </a:r>
            <a:r>
              <a:rPr lang="en-US" dirty="0" err="1" smtClean="0"/>
              <a:t>differencies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Patchwork algorithm </a:t>
            </a:r>
            <a:r>
              <a:rPr lang="en-US" dirty="0" err="1" smtClean="0"/>
              <a:t>applicated</a:t>
            </a:r>
            <a:r>
              <a:rPr lang="en-US" dirty="0" smtClean="0"/>
              <a:t> to the frequency domain</a:t>
            </a:r>
          </a:p>
          <a:p>
            <a:endParaRPr lang="en-US" dirty="0" smtClean="0"/>
          </a:p>
          <a:p>
            <a:r>
              <a:rPr lang="en-US" dirty="0" smtClean="0"/>
              <a:t>We use mean and variance to detect the watermarks</a:t>
            </a:r>
          </a:p>
          <a:p>
            <a:endParaRPr lang="en-US" dirty="0" smtClean="0"/>
          </a:p>
          <a:p>
            <a:r>
              <a:rPr lang="en-US" dirty="0" smtClean="0"/>
              <a:t>Assume that the Distribution of the sample is </a:t>
            </a:r>
            <a:r>
              <a:rPr lang="en-US" dirty="0" err="1" smtClean="0"/>
              <a:t>gaussian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A*=A(1+d) instead of A*=</a:t>
            </a:r>
            <a:r>
              <a:rPr lang="en-US" dirty="0" err="1" smtClean="0"/>
              <a:t>A+d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 is decided adaptively.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Algorithm for embedding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a DFT, or DCT of size N on an audio frame an store the coefficients F.</a:t>
            </a:r>
          </a:p>
          <a:p>
            <a:endParaRPr lang="en-US" dirty="0" smtClean="0"/>
          </a:p>
          <a:p>
            <a:r>
              <a:rPr lang="en-US" dirty="0" smtClean="0"/>
              <a:t>From a secret key, generate 2 Index with  2 n values pseudo-randomly chosen between 1 and N. Each index will represented 0 or 1.</a:t>
            </a:r>
          </a:p>
          <a:p>
            <a:endParaRPr lang="en-US" dirty="0" smtClean="0"/>
          </a:p>
          <a:p>
            <a:r>
              <a:rPr lang="en-US" dirty="0" smtClean="0"/>
              <a:t>Define the subset A and B, with A=[ F coefficients with subset equals to the first n elements of the Index of the desired values] . Same for B with the last n elements.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</a:t>
            </a:r>
            <a:r>
              <a:rPr lang="en-US" dirty="0" smtClean="0"/>
              <a:t>embedding (cont’d)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mean and the pooled sample standard error S of elements of A and B.</a:t>
            </a:r>
          </a:p>
          <a:p>
            <a:endParaRPr lang="en-US" dirty="0" smtClean="0"/>
          </a:p>
          <a:p>
            <a:r>
              <a:rPr lang="en-US" dirty="0" smtClean="0"/>
              <a:t>Replace them by Ai*=Ai + sign(average(A-B))* C * S/2</a:t>
            </a:r>
          </a:p>
          <a:p>
            <a:pPr lvl="1"/>
            <a:r>
              <a:rPr lang="en-US" dirty="0" smtClean="0"/>
              <a:t>C is a constant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Apply the inverse DCT. The signal is watermarked.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</a:t>
            </a:r>
            <a:r>
              <a:rPr lang="en-US" dirty="0" err="1" smtClean="0"/>
              <a:t>deembedding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the modified DFT,DCT coefficient for the Index representing 0, and 1. A0 and B0 and A1 and B1.</a:t>
            </a:r>
          </a:p>
          <a:p>
            <a:endParaRPr lang="en-US" dirty="0" smtClean="0"/>
          </a:p>
          <a:p>
            <a:r>
              <a:rPr lang="en-US" dirty="0" smtClean="0"/>
              <a:t>Compute the sample means  and pooled sample error (S0,S1) for A0,B0…</a:t>
            </a:r>
          </a:p>
          <a:p>
            <a:endParaRPr lang="en-US" dirty="0" smtClean="0"/>
          </a:p>
          <a:p>
            <a:r>
              <a:rPr lang="en-US" dirty="0" smtClean="0"/>
              <a:t>See what for what set we get the biggest values T:</a:t>
            </a:r>
          </a:p>
          <a:p>
            <a:pPr lvl="1"/>
            <a:r>
              <a:rPr lang="en-US" dirty="0" smtClean="0"/>
              <a:t>T0= (</a:t>
            </a:r>
            <a:r>
              <a:rPr lang="en-US" dirty="0" err="1" smtClean="0"/>
              <a:t>ave</a:t>
            </a:r>
            <a:r>
              <a:rPr lang="en-US" dirty="0" smtClean="0"/>
              <a:t>(A0)-</a:t>
            </a:r>
            <a:r>
              <a:rPr lang="en-US" dirty="0" err="1" smtClean="0"/>
              <a:t>ave</a:t>
            </a:r>
            <a:r>
              <a:rPr lang="en-US" dirty="0" smtClean="0"/>
              <a:t>(B0))² /S²0 or T1= </a:t>
            </a:r>
            <a:r>
              <a:rPr lang="en-US" dirty="0" smtClean="0"/>
              <a:t>(</a:t>
            </a:r>
            <a:r>
              <a:rPr lang="en-US" dirty="0" err="1" smtClean="0"/>
              <a:t>ave</a:t>
            </a:r>
            <a:r>
              <a:rPr lang="en-US" dirty="0" smtClean="0"/>
              <a:t>(A1)-</a:t>
            </a:r>
            <a:r>
              <a:rPr lang="en-US" dirty="0" err="1" smtClean="0"/>
              <a:t>ave</a:t>
            </a:r>
            <a:r>
              <a:rPr lang="en-US" dirty="0" smtClean="0"/>
              <a:t>(B1))</a:t>
            </a:r>
            <a:r>
              <a:rPr lang="en-US" dirty="0" smtClean="0"/>
              <a:t>² /</a:t>
            </a:r>
            <a:r>
              <a:rPr lang="en-US" dirty="0" smtClean="0"/>
              <a:t>S²1.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T is bigger than a </a:t>
            </a:r>
            <a:r>
              <a:rPr lang="en-US" dirty="0" err="1" smtClean="0"/>
              <a:t>predecided</a:t>
            </a:r>
            <a:r>
              <a:rPr lang="en-US" dirty="0" smtClean="0"/>
              <a:t> threshold then we assume that the signal is watermarked.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535</Words>
  <Application>Microsoft Office PowerPoint</Application>
  <PresentationFormat>Affichage à l'écran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Modified Patchwork Algorithm:  Anovel Audio Watermarking Scheme</vt:lpstr>
      <vt:lpstr>What is Audio  Watermarking ?</vt:lpstr>
      <vt:lpstr>Application of Audio Watermarking</vt:lpstr>
      <vt:lpstr>Exemple of Patchwork Algorithm for Image</vt:lpstr>
      <vt:lpstr>Exemple of Patchwork Algorithm for Image </vt:lpstr>
      <vt:lpstr>Audio watermarking = same ideas but differencies</vt:lpstr>
      <vt:lpstr>Implemented Algorithm for embedding</vt:lpstr>
      <vt:lpstr>Implemented Algorithm for embedding (cont’d)</vt:lpstr>
      <vt:lpstr>Implemented Algorithm for deembedding </vt:lpstr>
      <vt:lpstr>Summarize: What I Have done so far 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Patchwork Algorithm:  Anovel Audio Watermarking Scheme</dc:title>
  <dc:creator> </dc:creator>
  <cp:lastModifiedBy> </cp:lastModifiedBy>
  <cp:revision>36</cp:revision>
  <dcterms:created xsi:type="dcterms:W3CDTF">2008-12-03T12:45:50Z</dcterms:created>
  <dcterms:modified xsi:type="dcterms:W3CDTF">2008-12-03T14:19:32Z</dcterms:modified>
</cp:coreProperties>
</file>