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73" r:id="rId6"/>
    <p:sldId id="274" r:id="rId7"/>
    <p:sldId id="260" r:id="rId8"/>
    <p:sldId id="275" r:id="rId9"/>
    <p:sldId id="286" r:id="rId10"/>
    <p:sldId id="287" r:id="rId11"/>
    <p:sldId id="276" r:id="rId12"/>
    <p:sldId id="278" r:id="rId13"/>
    <p:sldId id="279" r:id="rId14"/>
    <p:sldId id="281" r:id="rId15"/>
    <p:sldId id="283" r:id="rId16"/>
    <p:sldId id="284" r:id="rId17"/>
    <p:sldId id="285" r:id="rId18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 autoAdjust="0"/>
    <p:restoredTop sz="95167" autoAdjust="0"/>
  </p:normalViewPr>
  <p:slideViewPr>
    <p:cSldViewPr>
      <p:cViewPr varScale="1">
        <p:scale>
          <a:sx n="75" d="100"/>
          <a:sy n="75" d="100"/>
        </p:scale>
        <p:origin x="-75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96556D-73DC-49D1-88B3-CC669813CE70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60AACEE-51DC-4533-9207-027D78332F94}">
      <dgm:prSet/>
      <dgm:spPr/>
      <dgm:t>
        <a:bodyPr/>
        <a:lstStyle/>
        <a:p>
          <a:pPr rtl="0"/>
          <a:r>
            <a:rPr lang="fr-FR" dirty="0" smtClean="0"/>
            <a:t>I. Introduction </a:t>
          </a:r>
          <a:endParaRPr lang="fr-FR" dirty="0"/>
        </a:p>
      </dgm:t>
    </dgm:pt>
    <dgm:pt modelId="{63ECA16A-7356-460B-8395-EA83DA8C8CEA}" type="parTrans" cxnId="{F60658E6-B7A7-4D99-BCF1-6579EAD37A16}">
      <dgm:prSet/>
      <dgm:spPr/>
      <dgm:t>
        <a:bodyPr/>
        <a:lstStyle/>
        <a:p>
          <a:endParaRPr lang="en-US"/>
        </a:p>
      </dgm:t>
    </dgm:pt>
    <dgm:pt modelId="{2384298A-7707-427C-97F9-E58CB6D9BF26}" type="sibTrans" cxnId="{F60658E6-B7A7-4D99-BCF1-6579EAD37A16}">
      <dgm:prSet/>
      <dgm:spPr/>
      <dgm:t>
        <a:bodyPr/>
        <a:lstStyle/>
        <a:p>
          <a:endParaRPr lang="en-US"/>
        </a:p>
      </dgm:t>
    </dgm:pt>
    <dgm:pt modelId="{A8AB8048-3E57-4EB6-83DE-89BB379F9E87}">
      <dgm:prSet/>
      <dgm:spPr/>
      <dgm:t>
        <a:bodyPr/>
        <a:lstStyle/>
        <a:p>
          <a:pPr rtl="0"/>
          <a:r>
            <a:rPr lang="fr-FR" dirty="0" smtClean="0"/>
            <a:t>Simple Notions about a File Systems</a:t>
          </a:r>
          <a:endParaRPr lang="fr-FR" dirty="0"/>
        </a:p>
      </dgm:t>
    </dgm:pt>
    <dgm:pt modelId="{0F944F2E-9673-4154-8606-AF63C3426331}" type="parTrans" cxnId="{A7FC86A0-BC51-4E34-A08D-065A2F5595FD}">
      <dgm:prSet/>
      <dgm:spPr/>
      <dgm:t>
        <a:bodyPr/>
        <a:lstStyle/>
        <a:p>
          <a:endParaRPr lang="en-US"/>
        </a:p>
      </dgm:t>
    </dgm:pt>
    <dgm:pt modelId="{1DE60AB6-C480-4640-8BD7-FA9FC26FA482}" type="sibTrans" cxnId="{A7FC86A0-BC51-4E34-A08D-065A2F5595FD}">
      <dgm:prSet/>
      <dgm:spPr/>
      <dgm:t>
        <a:bodyPr/>
        <a:lstStyle/>
        <a:p>
          <a:endParaRPr lang="en-US"/>
        </a:p>
      </dgm:t>
    </dgm:pt>
    <dgm:pt modelId="{26ED18A2-5FB1-4B37-A39B-824649BC0D2D}">
      <dgm:prSet/>
      <dgm:spPr/>
      <dgm:t>
        <a:bodyPr/>
        <a:lstStyle/>
        <a:p>
          <a:pPr rtl="0"/>
          <a:r>
            <a:rPr lang="fr-FR" dirty="0" smtClean="0"/>
            <a:t>II. </a:t>
          </a:r>
          <a:r>
            <a:rPr lang="fr-FR" dirty="0" err="1" smtClean="0"/>
            <a:t>Finding</a:t>
          </a:r>
          <a:r>
            <a:rPr lang="fr-FR" dirty="0" smtClean="0"/>
            <a:t> the File System </a:t>
          </a:r>
          <a:r>
            <a:rPr lang="fr-FR" dirty="0" err="1" smtClean="0"/>
            <a:t>Errors</a:t>
          </a:r>
          <a:endParaRPr lang="fr-FR" dirty="0"/>
        </a:p>
      </dgm:t>
    </dgm:pt>
    <dgm:pt modelId="{53EAB6E2-55F9-45B1-B058-954E0F64C492}" type="parTrans" cxnId="{401BE0E8-6492-4748-8227-0568DDFA61C0}">
      <dgm:prSet/>
      <dgm:spPr/>
      <dgm:t>
        <a:bodyPr/>
        <a:lstStyle/>
        <a:p>
          <a:endParaRPr lang="en-US"/>
        </a:p>
      </dgm:t>
    </dgm:pt>
    <dgm:pt modelId="{295A315C-51FE-469C-BC49-392E7F02111E}" type="sibTrans" cxnId="{401BE0E8-6492-4748-8227-0568DDFA61C0}">
      <dgm:prSet/>
      <dgm:spPr/>
      <dgm:t>
        <a:bodyPr/>
        <a:lstStyle/>
        <a:p>
          <a:endParaRPr lang="en-US"/>
        </a:p>
      </dgm:t>
    </dgm:pt>
    <dgm:pt modelId="{73DDAA27-363A-4BB2-AD19-20611DE94424}">
      <dgm:prSet/>
      <dgm:spPr/>
      <dgm:t>
        <a:bodyPr/>
        <a:lstStyle/>
        <a:p>
          <a:pPr rtl="0"/>
          <a:r>
            <a:rPr lang="fr-FR" dirty="0" err="1" smtClean="0"/>
            <a:t>Overview</a:t>
          </a:r>
          <a:endParaRPr lang="fr-FR" dirty="0"/>
        </a:p>
      </dgm:t>
    </dgm:pt>
    <dgm:pt modelId="{3761D816-8CC3-4EA8-83B1-FAAE47BA4B18}" type="parTrans" cxnId="{6C1500FF-E5E7-4500-A87E-9DADBA0858E0}">
      <dgm:prSet/>
      <dgm:spPr/>
      <dgm:t>
        <a:bodyPr/>
        <a:lstStyle/>
        <a:p>
          <a:endParaRPr lang="en-US"/>
        </a:p>
      </dgm:t>
    </dgm:pt>
    <dgm:pt modelId="{29814CE3-B436-4AB2-A6A2-EEB2C760BBDA}" type="sibTrans" cxnId="{6C1500FF-E5E7-4500-A87E-9DADBA0858E0}">
      <dgm:prSet/>
      <dgm:spPr/>
      <dgm:t>
        <a:bodyPr/>
        <a:lstStyle/>
        <a:p>
          <a:endParaRPr lang="en-US"/>
        </a:p>
      </dgm:t>
    </dgm:pt>
    <dgm:pt modelId="{25A5DAE9-5670-4477-9E46-2511D822DAC5}">
      <dgm:prSet/>
      <dgm:spPr/>
      <dgm:t>
        <a:bodyPr/>
        <a:lstStyle/>
        <a:p>
          <a:pPr rtl="0"/>
          <a:r>
            <a:rPr lang="fr-FR" dirty="0" err="1" smtClean="0"/>
            <a:t>III.Results</a:t>
          </a:r>
          <a:endParaRPr lang="fr-FR" dirty="0"/>
        </a:p>
      </dgm:t>
    </dgm:pt>
    <dgm:pt modelId="{60E55EF5-E4E6-4F55-AE1C-2E025B743D45}" type="parTrans" cxnId="{04ED1843-8338-4E12-83B2-609C39A1361C}">
      <dgm:prSet/>
      <dgm:spPr/>
      <dgm:t>
        <a:bodyPr/>
        <a:lstStyle/>
        <a:p>
          <a:endParaRPr lang="en-US"/>
        </a:p>
      </dgm:t>
    </dgm:pt>
    <dgm:pt modelId="{4778EA00-FB2F-4FAD-B3BD-F32ACA403EEB}" type="sibTrans" cxnId="{04ED1843-8338-4E12-83B2-609C39A1361C}">
      <dgm:prSet/>
      <dgm:spPr/>
      <dgm:t>
        <a:bodyPr/>
        <a:lstStyle/>
        <a:p>
          <a:endParaRPr lang="en-US"/>
        </a:p>
      </dgm:t>
    </dgm:pt>
    <dgm:pt modelId="{41D3EDD8-63AE-479B-B869-AAF46033BEC0}">
      <dgm:prSet/>
      <dgm:spPr/>
      <dgm:t>
        <a:bodyPr/>
        <a:lstStyle/>
        <a:p>
          <a:pPr rtl="0"/>
          <a:r>
            <a:rPr lang="fr-FR" dirty="0" err="1" smtClean="0"/>
            <a:t>Results</a:t>
          </a:r>
          <a:endParaRPr lang="fr-FR" dirty="0"/>
        </a:p>
      </dgm:t>
    </dgm:pt>
    <dgm:pt modelId="{66E90EC3-407C-4ADD-B484-6350B58DAEA7}" type="parTrans" cxnId="{9C28D867-EC88-4A1B-9788-D6B4EDEF1C64}">
      <dgm:prSet/>
      <dgm:spPr/>
      <dgm:t>
        <a:bodyPr/>
        <a:lstStyle/>
        <a:p>
          <a:endParaRPr lang="en-US"/>
        </a:p>
      </dgm:t>
    </dgm:pt>
    <dgm:pt modelId="{82DA950D-8B24-482F-AE0E-E53BBA15BCEE}" type="sibTrans" cxnId="{9C28D867-EC88-4A1B-9788-D6B4EDEF1C64}">
      <dgm:prSet/>
      <dgm:spPr/>
      <dgm:t>
        <a:bodyPr/>
        <a:lstStyle/>
        <a:p>
          <a:endParaRPr lang="en-US"/>
        </a:p>
      </dgm:t>
    </dgm:pt>
    <dgm:pt modelId="{D1A631F7-E773-4FCB-87B9-FC4AE7E259D1}">
      <dgm:prSet/>
      <dgm:spPr/>
      <dgm:t>
        <a:bodyPr/>
        <a:lstStyle/>
        <a:p>
          <a:pPr rtl="0"/>
          <a:r>
            <a:rPr lang="en-US" noProof="0" dirty="0" smtClean="0"/>
            <a:t>Specificities</a:t>
          </a:r>
          <a:r>
            <a:rPr lang="fr-FR" dirty="0" smtClean="0"/>
            <a:t> </a:t>
          </a:r>
          <a:endParaRPr lang="fr-FR" dirty="0"/>
        </a:p>
      </dgm:t>
    </dgm:pt>
    <dgm:pt modelId="{128A8AB0-EE41-42A1-8F4C-175026993915}" type="parTrans" cxnId="{80A74D3A-44F9-4D9D-95CC-D12B3F17FF4C}">
      <dgm:prSet/>
      <dgm:spPr/>
      <dgm:t>
        <a:bodyPr/>
        <a:lstStyle/>
        <a:p>
          <a:endParaRPr lang="en-US"/>
        </a:p>
      </dgm:t>
    </dgm:pt>
    <dgm:pt modelId="{B4EC0363-7C4F-4B35-87ED-141BA4DBD5FD}" type="sibTrans" cxnId="{80A74D3A-44F9-4D9D-95CC-D12B3F17FF4C}">
      <dgm:prSet/>
      <dgm:spPr/>
      <dgm:t>
        <a:bodyPr/>
        <a:lstStyle/>
        <a:p>
          <a:endParaRPr lang="en-US"/>
        </a:p>
      </dgm:t>
    </dgm:pt>
    <dgm:pt modelId="{8283FBED-FC89-4B60-A23B-B2BE64B2EF33}">
      <dgm:prSet/>
      <dgm:spPr/>
      <dgm:t>
        <a:bodyPr/>
        <a:lstStyle/>
        <a:p>
          <a:pPr rtl="0"/>
          <a:r>
            <a:rPr lang="fr-FR" dirty="0" smtClean="0"/>
            <a:t>Importance of </a:t>
          </a:r>
          <a:r>
            <a:rPr lang="fr-FR" dirty="0" err="1" smtClean="0"/>
            <a:t>checking</a:t>
          </a:r>
          <a:r>
            <a:rPr lang="fr-FR" dirty="0" smtClean="0"/>
            <a:t> FS </a:t>
          </a:r>
          <a:r>
            <a:rPr lang="fr-FR" dirty="0" err="1" smtClean="0"/>
            <a:t>with</a:t>
          </a:r>
          <a:r>
            <a:rPr lang="fr-FR" dirty="0" smtClean="0"/>
            <a:t> Model </a:t>
          </a:r>
          <a:r>
            <a:rPr lang="fr-FR" dirty="0" err="1" smtClean="0"/>
            <a:t>Checking</a:t>
          </a:r>
          <a:endParaRPr lang="fr-FR" dirty="0"/>
        </a:p>
      </dgm:t>
    </dgm:pt>
    <dgm:pt modelId="{DAF47BEF-DBEB-4169-9B68-7FA489FEA6D8}" type="parTrans" cxnId="{D549654E-0485-4072-8CC2-D3533BAA630C}">
      <dgm:prSet/>
      <dgm:spPr/>
      <dgm:t>
        <a:bodyPr/>
        <a:lstStyle/>
        <a:p>
          <a:endParaRPr lang="en-US"/>
        </a:p>
      </dgm:t>
    </dgm:pt>
    <dgm:pt modelId="{56473DB4-6CB3-41FF-AF29-A0BD494C03D8}" type="sibTrans" cxnId="{D549654E-0485-4072-8CC2-D3533BAA630C}">
      <dgm:prSet/>
      <dgm:spPr/>
      <dgm:t>
        <a:bodyPr/>
        <a:lstStyle/>
        <a:p>
          <a:endParaRPr lang="en-US"/>
        </a:p>
      </dgm:t>
    </dgm:pt>
    <dgm:pt modelId="{575680A9-701F-4BF5-99D6-3CD84A241410}">
      <dgm:prSet/>
      <dgm:spPr/>
      <dgm:t>
        <a:bodyPr/>
        <a:lstStyle/>
        <a:p>
          <a:pPr rtl="0"/>
          <a:r>
            <a:rPr lang="fr-FR" dirty="0" smtClean="0"/>
            <a:t>Bug </a:t>
          </a:r>
          <a:r>
            <a:rPr lang="fr-FR" dirty="0" err="1" smtClean="0"/>
            <a:t>founds</a:t>
          </a:r>
          <a:endParaRPr lang="fr-FR" dirty="0"/>
        </a:p>
      </dgm:t>
    </dgm:pt>
    <dgm:pt modelId="{30CAE736-F731-4B0C-9E25-9A0C9D19BBF1}" type="parTrans" cxnId="{AC9CE700-468C-4334-A2B6-CF82041AFAF7}">
      <dgm:prSet/>
      <dgm:spPr/>
      <dgm:t>
        <a:bodyPr/>
        <a:lstStyle/>
        <a:p>
          <a:endParaRPr lang="en-US"/>
        </a:p>
      </dgm:t>
    </dgm:pt>
    <dgm:pt modelId="{00BA9DE2-F5BB-4AD3-A51D-AA8A77329AFB}" type="sibTrans" cxnId="{AC9CE700-468C-4334-A2B6-CF82041AFAF7}">
      <dgm:prSet/>
      <dgm:spPr/>
      <dgm:t>
        <a:bodyPr/>
        <a:lstStyle/>
        <a:p>
          <a:endParaRPr lang="en-US"/>
        </a:p>
      </dgm:t>
    </dgm:pt>
    <dgm:pt modelId="{F172216C-98BF-42F7-986F-C878AF482CFA}">
      <dgm:prSet/>
      <dgm:spPr/>
      <dgm:t>
        <a:bodyPr/>
        <a:lstStyle/>
        <a:p>
          <a:pPr rtl="0"/>
          <a:r>
            <a:rPr lang="fr-FR" dirty="0" err="1" smtClean="0"/>
            <a:t>Lessons</a:t>
          </a:r>
          <a:r>
            <a:rPr lang="fr-FR" dirty="0" smtClean="0"/>
            <a:t> </a:t>
          </a:r>
          <a:r>
            <a:rPr lang="fr-FR" dirty="0" err="1" smtClean="0"/>
            <a:t>learned</a:t>
          </a:r>
          <a:endParaRPr lang="fr-FR" dirty="0"/>
        </a:p>
      </dgm:t>
    </dgm:pt>
    <dgm:pt modelId="{B7E45E72-0DFC-435C-B82C-78B82D5CC90D}" type="parTrans" cxnId="{CA5E11D8-0986-4C03-B087-73A8D3B8E9F4}">
      <dgm:prSet/>
      <dgm:spPr/>
      <dgm:t>
        <a:bodyPr/>
        <a:lstStyle/>
        <a:p>
          <a:endParaRPr lang="en-US"/>
        </a:p>
      </dgm:t>
    </dgm:pt>
    <dgm:pt modelId="{53BF96E7-2A50-4FCB-B2F3-DC80131AB6C1}" type="sibTrans" cxnId="{CA5E11D8-0986-4C03-B087-73A8D3B8E9F4}">
      <dgm:prSet/>
      <dgm:spPr/>
      <dgm:t>
        <a:bodyPr/>
        <a:lstStyle/>
        <a:p>
          <a:endParaRPr lang="en-US"/>
        </a:p>
      </dgm:t>
    </dgm:pt>
    <dgm:pt modelId="{94B556AF-50AD-4A86-A104-B215289ED419}">
      <dgm:prSet/>
      <dgm:spPr/>
      <dgm:t>
        <a:bodyPr/>
        <a:lstStyle/>
        <a:p>
          <a:pPr rtl="0"/>
          <a:r>
            <a:rPr lang="fr-FR" dirty="0" err="1" smtClean="0"/>
            <a:t>Examples</a:t>
          </a:r>
          <a:endParaRPr lang="fr-FR" dirty="0"/>
        </a:p>
      </dgm:t>
    </dgm:pt>
    <dgm:pt modelId="{97A440D1-DECE-4D57-8F62-D9CF2C433AF3}" type="parTrans" cxnId="{E4B0C73F-E642-4B42-9527-CE44BCF8EBD7}">
      <dgm:prSet/>
      <dgm:spPr/>
    </dgm:pt>
    <dgm:pt modelId="{F9CDB4E4-9A69-4366-9A3C-A0BCAAE60062}" type="sibTrans" cxnId="{E4B0C73F-E642-4B42-9527-CE44BCF8EBD7}">
      <dgm:prSet/>
      <dgm:spPr/>
    </dgm:pt>
    <dgm:pt modelId="{58534AA0-188E-478A-9CA7-161EFA4BB19E}">
      <dgm:prSet/>
      <dgm:spPr/>
      <dgm:t>
        <a:bodyPr/>
        <a:lstStyle/>
        <a:p>
          <a:pPr rtl="0"/>
          <a:r>
            <a:rPr lang="fr-FR" dirty="0" err="1" smtClean="0"/>
            <a:t>Optimizations</a:t>
          </a:r>
          <a:endParaRPr lang="fr-FR" dirty="0"/>
        </a:p>
      </dgm:t>
    </dgm:pt>
    <dgm:pt modelId="{43336A32-087C-4438-875F-5CFCE6D7BEEA}" type="parTrans" cxnId="{E3C2CC99-B42F-43AD-BB8C-23E47728AC14}">
      <dgm:prSet/>
      <dgm:spPr/>
    </dgm:pt>
    <dgm:pt modelId="{B4DED773-FFD2-4790-B814-F2D85C689F13}" type="sibTrans" cxnId="{E3C2CC99-B42F-43AD-BB8C-23E47728AC14}">
      <dgm:prSet/>
      <dgm:spPr/>
    </dgm:pt>
    <dgm:pt modelId="{06A36DD4-4BAD-4977-BD29-2A76A3B74F6E}">
      <dgm:prSet/>
      <dgm:spPr/>
      <dgm:t>
        <a:bodyPr/>
        <a:lstStyle/>
        <a:p>
          <a:pPr rtl="0"/>
          <a:endParaRPr lang="fr-FR" dirty="0"/>
        </a:p>
      </dgm:t>
    </dgm:pt>
    <dgm:pt modelId="{F6D9917F-4834-465C-A925-E9BDC16F2A00}" type="parTrans" cxnId="{3ACD00D1-A8FC-4B28-8662-A55F3400FD27}">
      <dgm:prSet/>
      <dgm:spPr/>
    </dgm:pt>
    <dgm:pt modelId="{B39E1CB2-E414-4260-8393-200A36CB35BB}" type="sibTrans" cxnId="{3ACD00D1-A8FC-4B28-8662-A55F3400FD27}">
      <dgm:prSet/>
      <dgm:spPr/>
    </dgm:pt>
    <dgm:pt modelId="{550DC780-6319-4AE5-80A8-9963E86CFDEF}" type="pres">
      <dgm:prSet presAssocID="{0B96556D-73DC-49D1-88B3-CC669813CE7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A6B899-FF98-43D3-BA0A-99219F4F1B4D}" type="pres">
      <dgm:prSet presAssocID="{C60AACEE-51DC-4533-9207-027D78332F9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0D428A-D5B7-46D6-990D-B7500EF3D9EA}" type="pres">
      <dgm:prSet presAssocID="{C60AACEE-51DC-4533-9207-027D78332F94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99C21C-8941-4405-9284-B3236F3D5A35}" type="pres">
      <dgm:prSet presAssocID="{26ED18A2-5FB1-4B37-A39B-824649BC0D2D}" presName="parentText" presStyleLbl="node1" presStyleIdx="1" presStyleCnt="3" custLinFactNeighborY="143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C80937-2CAB-4F65-8075-AC716F717820}" type="pres">
      <dgm:prSet presAssocID="{26ED18A2-5FB1-4B37-A39B-824649BC0D2D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78A9A6-549D-43C9-94CC-29BB7A5C090B}" type="pres">
      <dgm:prSet presAssocID="{25A5DAE9-5670-4477-9E46-2511D822DAC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89CCD0-55C4-41F6-B743-1BB3A7FB8DA0}" type="pres">
      <dgm:prSet presAssocID="{25A5DAE9-5670-4477-9E46-2511D822DAC5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C0F418-8E16-4210-9177-44C8B0AC0CB1}" type="presOf" srcId="{F172216C-98BF-42F7-986F-C878AF482CFA}" destId="{C989CCD0-55C4-41F6-B743-1BB3A7FB8DA0}" srcOrd="0" destOrd="2" presId="urn:microsoft.com/office/officeart/2005/8/layout/vList2"/>
    <dgm:cxn modelId="{D549654E-0485-4072-8CC2-D3533BAA630C}" srcId="{C60AACEE-51DC-4533-9207-027D78332F94}" destId="{8283FBED-FC89-4B60-A23B-B2BE64B2EF33}" srcOrd="0" destOrd="0" parTransId="{DAF47BEF-DBEB-4169-9B68-7FA489FEA6D8}" sibTransId="{56473DB4-6CB3-41FF-AF29-A0BD494C03D8}"/>
    <dgm:cxn modelId="{A2E64501-0F89-431E-83B7-258F6EEB2466}" type="presOf" srcId="{575680A9-701F-4BF5-99D6-3CD84A241410}" destId="{C989CCD0-55C4-41F6-B743-1BB3A7FB8DA0}" srcOrd="0" destOrd="1" presId="urn:microsoft.com/office/officeart/2005/8/layout/vList2"/>
    <dgm:cxn modelId="{181B261B-1AFA-458D-B5DC-151531374707}" type="presOf" srcId="{8283FBED-FC89-4B60-A23B-B2BE64B2EF33}" destId="{870D428A-D5B7-46D6-990D-B7500EF3D9EA}" srcOrd="0" destOrd="0" presId="urn:microsoft.com/office/officeart/2005/8/layout/vList2"/>
    <dgm:cxn modelId="{04ED1843-8338-4E12-83B2-609C39A1361C}" srcId="{0B96556D-73DC-49D1-88B3-CC669813CE70}" destId="{25A5DAE9-5670-4477-9E46-2511D822DAC5}" srcOrd="2" destOrd="0" parTransId="{60E55EF5-E4E6-4F55-AE1C-2E025B743D45}" sibTransId="{4778EA00-FB2F-4FAD-B3BD-F32ACA403EEB}"/>
    <dgm:cxn modelId="{DCA4422C-52DE-4A74-8E9C-97FA29F1EB01}" type="presOf" srcId="{06A36DD4-4BAD-4977-BD29-2A76A3B74F6E}" destId="{A9C80937-2CAB-4F65-8075-AC716F717820}" srcOrd="0" destOrd="3" presId="urn:microsoft.com/office/officeart/2005/8/layout/vList2"/>
    <dgm:cxn modelId="{AC9CE700-468C-4334-A2B6-CF82041AFAF7}" srcId="{25A5DAE9-5670-4477-9E46-2511D822DAC5}" destId="{575680A9-701F-4BF5-99D6-3CD84A241410}" srcOrd="1" destOrd="0" parTransId="{30CAE736-F731-4B0C-9E25-9A0C9D19BBF1}" sibTransId="{00BA9DE2-F5BB-4AD3-A51D-AA8A77329AFB}"/>
    <dgm:cxn modelId="{2855FD3D-48BF-491D-B11F-486EEB48D693}" type="presOf" srcId="{94B556AF-50AD-4A86-A104-B215289ED419}" destId="{A9C80937-2CAB-4F65-8075-AC716F717820}" srcOrd="0" destOrd="1" presId="urn:microsoft.com/office/officeart/2005/8/layout/vList2"/>
    <dgm:cxn modelId="{6C1500FF-E5E7-4500-A87E-9DADBA0858E0}" srcId="{26ED18A2-5FB1-4B37-A39B-824649BC0D2D}" destId="{73DDAA27-363A-4BB2-AD19-20611DE94424}" srcOrd="0" destOrd="0" parTransId="{3761D816-8CC3-4EA8-83B1-FAAE47BA4B18}" sibTransId="{29814CE3-B436-4AB2-A6A2-EEB2C760BBDA}"/>
    <dgm:cxn modelId="{9C28D867-EC88-4A1B-9788-D6B4EDEF1C64}" srcId="{25A5DAE9-5670-4477-9E46-2511D822DAC5}" destId="{41D3EDD8-63AE-479B-B869-AAF46033BEC0}" srcOrd="0" destOrd="0" parTransId="{66E90EC3-407C-4ADD-B484-6350B58DAEA7}" sibTransId="{82DA950D-8B24-482F-AE0E-E53BBA15BCEE}"/>
    <dgm:cxn modelId="{B289402F-0687-400A-A196-539B5EFF49BF}" type="presOf" srcId="{C60AACEE-51DC-4533-9207-027D78332F94}" destId="{57A6B899-FF98-43D3-BA0A-99219F4F1B4D}" srcOrd="0" destOrd="0" presId="urn:microsoft.com/office/officeart/2005/8/layout/vList2"/>
    <dgm:cxn modelId="{63DBF344-9A14-4989-8142-0F380078BA3F}" type="presOf" srcId="{26ED18A2-5FB1-4B37-A39B-824649BC0D2D}" destId="{2F99C21C-8941-4405-9284-B3236F3D5A35}" srcOrd="0" destOrd="0" presId="urn:microsoft.com/office/officeart/2005/8/layout/vList2"/>
    <dgm:cxn modelId="{4232BBEC-F1D8-49CE-9927-61ECB417A15A}" type="presOf" srcId="{58534AA0-188E-478A-9CA7-161EFA4BB19E}" destId="{A9C80937-2CAB-4F65-8075-AC716F717820}" srcOrd="0" destOrd="2" presId="urn:microsoft.com/office/officeart/2005/8/layout/vList2"/>
    <dgm:cxn modelId="{F60658E6-B7A7-4D99-BCF1-6579EAD37A16}" srcId="{0B96556D-73DC-49D1-88B3-CC669813CE70}" destId="{C60AACEE-51DC-4533-9207-027D78332F94}" srcOrd="0" destOrd="0" parTransId="{63ECA16A-7356-460B-8395-EA83DA8C8CEA}" sibTransId="{2384298A-7707-427C-97F9-E58CB6D9BF26}"/>
    <dgm:cxn modelId="{98803633-BAC3-435E-A17E-0EAE1ADB6638}" type="presOf" srcId="{25A5DAE9-5670-4477-9E46-2511D822DAC5}" destId="{5378A9A6-549D-43C9-94CC-29BB7A5C090B}" srcOrd="0" destOrd="0" presId="urn:microsoft.com/office/officeart/2005/8/layout/vList2"/>
    <dgm:cxn modelId="{0DA26E3B-D240-44D2-B796-50606648BC69}" type="presOf" srcId="{A8AB8048-3E57-4EB6-83DE-89BB379F9E87}" destId="{870D428A-D5B7-46D6-990D-B7500EF3D9EA}" srcOrd="0" destOrd="1" presId="urn:microsoft.com/office/officeart/2005/8/layout/vList2"/>
    <dgm:cxn modelId="{6EBAD3E5-B7BB-4D92-A03B-8D48685F7A6E}" type="presOf" srcId="{0B96556D-73DC-49D1-88B3-CC669813CE70}" destId="{550DC780-6319-4AE5-80A8-9963E86CFDEF}" srcOrd="0" destOrd="0" presId="urn:microsoft.com/office/officeart/2005/8/layout/vList2"/>
    <dgm:cxn modelId="{401BE0E8-6492-4748-8227-0568DDFA61C0}" srcId="{0B96556D-73DC-49D1-88B3-CC669813CE70}" destId="{26ED18A2-5FB1-4B37-A39B-824649BC0D2D}" srcOrd="1" destOrd="0" parTransId="{53EAB6E2-55F9-45B1-B058-954E0F64C492}" sibTransId="{295A315C-51FE-469C-BC49-392E7F02111E}"/>
    <dgm:cxn modelId="{A7FC86A0-BC51-4E34-A08D-065A2F5595FD}" srcId="{C60AACEE-51DC-4533-9207-027D78332F94}" destId="{A8AB8048-3E57-4EB6-83DE-89BB379F9E87}" srcOrd="1" destOrd="0" parTransId="{0F944F2E-9673-4154-8606-AF63C3426331}" sibTransId="{1DE60AB6-C480-4640-8BD7-FA9FC26FA482}"/>
    <dgm:cxn modelId="{E4B0C73F-E642-4B42-9527-CE44BCF8EBD7}" srcId="{26ED18A2-5FB1-4B37-A39B-824649BC0D2D}" destId="{94B556AF-50AD-4A86-A104-B215289ED419}" srcOrd="1" destOrd="0" parTransId="{97A440D1-DECE-4D57-8F62-D9CF2C433AF3}" sibTransId="{F9CDB4E4-9A69-4366-9A3C-A0BCAAE60062}"/>
    <dgm:cxn modelId="{CA5E11D8-0986-4C03-B087-73A8D3B8E9F4}" srcId="{25A5DAE9-5670-4477-9E46-2511D822DAC5}" destId="{F172216C-98BF-42F7-986F-C878AF482CFA}" srcOrd="2" destOrd="0" parTransId="{B7E45E72-0DFC-435C-B82C-78B82D5CC90D}" sibTransId="{53BF96E7-2A50-4FCB-B2F3-DC80131AB6C1}"/>
    <dgm:cxn modelId="{4D86E6AC-05E0-43BD-A213-B3D4BD70CE11}" type="presOf" srcId="{73DDAA27-363A-4BB2-AD19-20611DE94424}" destId="{A9C80937-2CAB-4F65-8075-AC716F717820}" srcOrd="0" destOrd="0" presId="urn:microsoft.com/office/officeart/2005/8/layout/vList2"/>
    <dgm:cxn modelId="{E3C2CC99-B42F-43AD-BB8C-23E47728AC14}" srcId="{26ED18A2-5FB1-4B37-A39B-824649BC0D2D}" destId="{58534AA0-188E-478A-9CA7-161EFA4BB19E}" srcOrd="2" destOrd="0" parTransId="{43336A32-087C-4438-875F-5CFCE6D7BEEA}" sibTransId="{B4DED773-FFD2-4790-B814-F2D85C689F13}"/>
    <dgm:cxn modelId="{6C941A44-4FEA-4919-B93E-216D2C94EB5E}" type="presOf" srcId="{41D3EDD8-63AE-479B-B869-AAF46033BEC0}" destId="{C989CCD0-55C4-41F6-B743-1BB3A7FB8DA0}" srcOrd="0" destOrd="0" presId="urn:microsoft.com/office/officeart/2005/8/layout/vList2"/>
    <dgm:cxn modelId="{3ACD00D1-A8FC-4B28-8662-A55F3400FD27}" srcId="{26ED18A2-5FB1-4B37-A39B-824649BC0D2D}" destId="{06A36DD4-4BAD-4977-BD29-2A76A3B74F6E}" srcOrd="3" destOrd="0" parTransId="{F6D9917F-4834-465C-A925-E9BDC16F2A00}" sibTransId="{B39E1CB2-E414-4260-8393-200A36CB35BB}"/>
    <dgm:cxn modelId="{F8B20B7F-7659-4E40-B9E0-0D6FEFA5E280}" type="presOf" srcId="{D1A631F7-E773-4FCB-87B9-FC4AE7E259D1}" destId="{870D428A-D5B7-46D6-990D-B7500EF3D9EA}" srcOrd="0" destOrd="2" presId="urn:microsoft.com/office/officeart/2005/8/layout/vList2"/>
    <dgm:cxn modelId="{80A74D3A-44F9-4D9D-95CC-D12B3F17FF4C}" srcId="{C60AACEE-51DC-4533-9207-027D78332F94}" destId="{D1A631F7-E773-4FCB-87B9-FC4AE7E259D1}" srcOrd="2" destOrd="0" parTransId="{128A8AB0-EE41-42A1-8F4C-175026993915}" sibTransId="{B4EC0363-7C4F-4B35-87ED-141BA4DBD5FD}"/>
    <dgm:cxn modelId="{1674F5ED-3CF8-46F4-9368-F2D51722FB46}" type="presParOf" srcId="{550DC780-6319-4AE5-80A8-9963E86CFDEF}" destId="{57A6B899-FF98-43D3-BA0A-99219F4F1B4D}" srcOrd="0" destOrd="0" presId="urn:microsoft.com/office/officeart/2005/8/layout/vList2"/>
    <dgm:cxn modelId="{3E360C00-050C-4B1B-AC86-9A96D104461A}" type="presParOf" srcId="{550DC780-6319-4AE5-80A8-9963E86CFDEF}" destId="{870D428A-D5B7-46D6-990D-B7500EF3D9EA}" srcOrd="1" destOrd="0" presId="urn:microsoft.com/office/officeart/2005/8/layout/vList2"/>
    <dgm:cxn modelId="{9E630FCA-76C3-4BAB-ABA8-DE60369794DE}" type="presParOf" srcId="{550DC780-6319-4AE5-80A8-9963E86CFDEF}" destId="{2F99C21C-8941-4405-9284-B3236F3D5A35}" srcOrd="2" destOrd="0" presId="urn:microsoft.com/office/officeart/2005/8/layout/vList2"/>
    <dgm:cxn modelId="{C55C33BA-E31B-49B7-AC61-615D4DBC5BB7}" type="presParOf" srcId="{550DC780-6319-4AE5-80A8-9963E86CFDEF}" destId="{A9C80937-2CAB-4F65-8075-AC716F717820}" srcOrd="3" destOrd="0" presId="urn:microsoft.com/office/officeart/2005/8/layout/vList2"/>
    <dgm:cxn modelId="{74CC2089-DAC4-4554-87C8-1A136BCCA12E}" type="presParOf" srcId="{550DC780-6319-4AE5-80A8-9963E86CFDEF}" destId="{5378A9A6-549D-43C9-94CC-29BB7A5C090B}" srcOrd="4" destOrd="0" presId="urn:microsoft.com/office/officeart/2005/8/layout/vList2"/>
    <dgm:cxn modelId="{D69A4960-A6EC-4B86-A55E-968B6CC2B021}" type="presParOf" srcId="{550DC780-6319-4AE5-80A8-9963E86CFDEF}" destId="{C989CCD0-55C4-41F6-B743-1BB3A7FB8DA0}" srcOrd="5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B539980-6D61-4AC8-9CEE-1F3B7DC75A3C}" type="datetimeFigureOut">
              <a:rPr lang="fr-FR" smtClean="0"/>
              <a:pPr/>
              <a:t>17/12/2008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A372061-CD0F-4809-9839-3D46158A95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EBD9265-33B0-461A-8B44-633B639819A3}" type="datetimeFigureOut">
              <a:rPr lang="fr-FR" smtClean="0"/>
              <a:pPr/>
              <a:t>17/12/2008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E205853-E3C7-47AA-8B2D-71DA84B4EE7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likely</a:t>
            </a:r>
            <a:r>
              <a:rPr lang="en-US" baseline="0" dirty="0" smtClean="0"/>
              <a:t> and not probable, or possible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05853-E3C7-47AA-8B2D-71DA84B4EE7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05853-E3C7-47AA-8B2D-71DA84B4EE7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05853-E3C7-47AA-8B2D-71DA84B4EE7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05853-E3C7-47AA-8B2D-71DA84B4EE7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1FB1F55-9824-4855-A9D9-BA3F49F6ED95}" type="datetime1">
              <a:rPr lang="fr-FR" smtClean="0"/>
              <a:pPr/>
              <a:t>17/12/2008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59E0035-AE90-440C-AA1E-C825D223288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A8E6-D3BC-4BE4-8125-EC6A94DB6E8B}" type="datetime1">
              <a:rPr lang="fr-FR" smtClean="0"/>
              <a:pPr/>
              <a:t>17/12/2008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F6C9-4920-4CEF-8217-FB305B1EE053}" type="datetime1">
              <a:rPr lang="fr-FR" smtClean="0"/>
              <a:pPr/>
              <a:t>17/12/2008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C9FE-5CC0-47DC-B9AD-6B17EEB98F16}" type="datetime1">
              <a:rPr lang="fr-FR" smtClean="0"/>
              <a:pPr/>
              <a:t>17/12/2008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9CC8-CF12-4D48-AEF5-0C10B385D673}" type="datetime1">
              <a:rPr lang="fr-FR" smtClean="0"/>
              <a:pPr/>
              <a:t>17/12/2008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74AA3-DE1A-473C-8DEA-1E20F5CDB07F}" type="datetime1">
              <a:rPr lang="fr-FR" smtClean="0"/>
              <a:pPr/>
              <a:t>17/12/2008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D97C427-00EC-43EB-8B17-E101C7A192E1}" type="datetime1">
              <a:rPr lang="fr-FR" smtClean="0"/>
              <a:pPr/>
              <a:t>17/12/2008</a:t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59E0035-AE90-440C-AA1E-C825D223288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5674B27-E054-4D0E-9CAC-A3E52E413879}" type="datetime1">
              <a:rPr lang="fr-FR" smtClean="0"/>
              <a:pPr/>
              <a:t>17/12/2008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59E0035-AE90-440C-AA1E-C825D223288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99D1-CAAB-45FA-A3E7-3859E7F54617}" type="datetime1">
              <a:rPr lang="fr-FR" smtClean="0"/>
              <a:pPr/>
              <a:t>17/12/2008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B21B-743A-4F52-822E-D42D78E24686}" type="datetime1">
              <a:rPr lang="fr-FR" smtClean="0"/>
              <a:pPr/>
              <a:t>17/12/2008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D0CA-1729-4B8B-83FF-6099079F3EBF}" type="datetime1">
              <a:rPr lang="fr-FR" smtClean="0"/>
              <a:pPr/>
              <a:t>17/12/2008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614A940-62D8-4F21-9998-BD93572473CD}" type="datetime1">
              <a:rPr lang="fr-FR" smtClean="0"/>
              <a:pPr/>
              <a:t>17/12/2008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59E0035-AE90-440C-AA1E-C825D223288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Using</a:t>
            </a:r>
            <a:r>
              <a:rPr lang="fr-FR" dirty="0" smtClean="0"/>
              <a:t> Model </a:t>
            </a:r>
            <a:r>
              <a:rPr lang="fr-FR" dirty="0" err="1" smtClean="0"/>
              <a:t>Checking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</a:t>
            </a:r>
            <a:r>
              <a:rPr lang="fr-FR" dirty="0" err="1" smtClean="0"/>
              <a:t>Serious</a:t>
            </a:r>
            <a:r>
              <a:rPr lang="fr-FR" dirty="0" smtClean="0"/>
              <a:t> File System </a:t>
            </a:r>
            <a:r>
              <a:rPr lang="fr-FR" dirty="0" err="1" smtClean="0"/>
              <a:t>Errors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457888"/>
          </a:xfrm>
        </p:spPr>
        <p:txBody>
          <a:bodyPr/>
          <a:lstStyle/>
          <a:p>
            <a:r>
              <a:rPr lang="fr-FR" dirty="0" err="1" smtClean="0"/>
              <a:t>StanFord</a:t>
            </a:r>
            <a:r>
              <a:rPr lang="fr-FR" dirty="0" smtClean="0"/>
              <a:t> </a:t>
            </a:r>
            <a:r>
              <a:rPr lang="fr-FR" dirty="0" smtClean="0"/>
              <a:t>Computer Systems </a:t>
            </a:r>
            <a:r>
              <a:rPr lang="fr-FR" dirty="0" err="1" smtClean="0"/>
              <a:t>Laboratory</a:t>
            </a:r>
            <a:r>
              <a:rPr lang="fr-FR" dirty="0" smtClean="0"/>
              <a:t> and </a:t>
            </a:r>
            <a:r>
              <a:rPr lang="fr-FR" dirty="0" err="1" smtClean="0"/>
              <a:t>Microsft</a:t>
            </a:r>
            <a:r>
              <a:rPr lang="fr-FR" dirty="0" smtClean="0"/>
              <a:t> </a:t>
            </a:r>
            <a:r>
              <a:rPr lang="fr-FR" dirty="0" err="1" smtClean="0"/>
              <a:t>Research</a:t>
            </a:r>
            <a:r>
              <a:rPr lang="fr-FR" dirty="0" smtClean="0"/>
              <a:t>.</a:t>
            </a:r>
            <a:endParaRPr lang="fr-FR" dirty="0" smtClean="0"/>
          </a:p>
          <a:p>
            <a:r>
              <a:rPr lang="fr-FR" dirty="0" err="1" smtClean="0"/>
              <a:t>Published</a:t>
            </a:r>
            <a:r>
              <a:rPr lang="fr-FR" dirty="0" smtClean="0"/>
              <a:t> in 2004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357686" y="6000768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+mj-lt"/>
              </a:rPr>
              <a:t>Presented by Chervet Benjamin</a:t>
            </a:r>
          </a:p>
          <a:p>
            <a:r>
              <a:rPr lang="en-US" dirty="0" smtClean="0">
                <a:solidFill>
                  <a:schemeClr val="tx2"/>
                </a:solidFill>
                <a:latin typeface="+mj-lt"/>
              </a:rPr>
              <a:t>Dec 2008 : System Modeling and Analysis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10</a:t>
            </a:fld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500034" y="3643314"/>
            <a:ext cx="750099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42910" y="1857364"/>
            <a:ext cx="1214446" cy="12144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 Disk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86578" y="1857364"/>
            <a:ext cx="1214446" cy="12144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428596" y="857232"/>
            <a:ext cx="321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Abstract</a:t>
            </a:r>
            <a:r>
              <a:rPr lang="en-US" dirty="0" smtClean="0"/>
              <a:t> FS : very basic implementation</a:t>
            </a:r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357158" y="371475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Real FS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500034" y="4643446"/>
            <a:ext cx="1428760" cy="114300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 Disk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43240" y="4786322"/>
            <a:ext cx="1428760" cy="114300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ZoneTexte 14"/>
          <p:cNvSpPr txBox="1"/>
          <p:nvPr/>
        </p:nvSpPr>
        <p:spPr>
          <a:xfrm>
            <a:off x="571472" y="1500174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428596" y="414338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  <p:sp>
        <p:nvSpPr>
          <p:cNvPr id="17" name="ZoneTexte 16"/>
          <p:cNvSpPr txBox="1"/>
          <p:nvPr/>
        </p:nvSpPr>
        <p:spPr>
          <a:xfrm>
            <a:off x="6286512" y="135729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 State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3286116" y="4357694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 State</a:t>
            </a:r>
            <a:endParaRPr lang="en-US" dirty="0"/>
          </a:p>
        </p:txBody>
      </p:sp>
      <p:sp>
        <p:nvSpPr>
          <p:cNvPr id="19" name="Flèche droite 18"/>
          <p:cNvSpPr/>
          <p:nvPr/>
        </p:nvSpPr>
        <p:spPr>
          <a:xfrm>
            <a:off x="2643174" y="2214554"/>
            <a:ext cx="3643338" cy="42862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èche droite 19"/>
          <p:cNvSpPr/>
          <p:nvPr/>
        </p:nvSpPr>
        <p:spPr>
          <a:xfrm>
            <a:off x="2143108" y="5000636"/>
            <a:ext cx="857256" cy="42862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00034" y="6000768"/>
            <a:ext cx="142876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071802" y="6000768"/>
            <a:ext cx="142876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Blocks:               </a:t>
            </a:r>
            <a:endParaRPr lang="en-US" dirty="0"/>
          </a:p>
        </p:txBody>
      </p:sp>
      <p:sp>
        <p:nvSpPr>
          <p:cNvPr id="23" name="ZoneTexte 22"/>
          <p:cNvSpPr txBox="1"/>
          <p:nvPr/>
        </p:nvSpPr>
        <p:spPr>
          <a:xfrm>
            <a:off x="3214678" y="185736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File</a:t>
            </a:r>
            <a:endParaRPr lang="en-US" dirty="0"/>
          </a:p>
        </p:txBody>
      </p:sp>
      <p:sp>
        <p:nvSpPr>
          <p:cNvPr id="24" name="ZoneTexte 23"/>
          <p:cNvSpPr txBox="1"/>
          <p:nvPr/>
        </p:nvSpPr>
        <p:spPr>
          <a:xfrm>
            <a:off x="2143108" y="450057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File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214810" y="6143644"/>
            <a:ext cx="214314" cy="2143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500562" y="6143644"/>
            <a:ext cx="214314" cy="2143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èche à angle droit 26"/>
          <p:cNvSpPr/>
          <p:nvPr/>
        </p:nvSpPr>
        <p:spPr>
          <a:xfrm>
            <a:off x="4857752" y="5929330"/>
            <a:ext cx="928694" cy="42862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000892" y="4643446"/>
            <a:ext cx="1428760" cy="114300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4929190" y="648866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Flush</a:t>
            </a:r>
            <a:endParaRPr lang="en-US" dirty="0"/>
          </a:p>
        </p:txBody>
      </p:sp>
      <p:cxnSp>
        <p:nvCxnSpPr>
          <p:cNvPr id="30" name="Connecteur droit 29"/>
          <p:cNvCxnSpPr/>
          <p:nvPr/>
        </p:nvCxnSpPr>
        <p:spPr>
          <a:xfrm rot="5400000">
            <a:off x="6680215" y="3892553"/>
            <a:ext cx="1071570" cy="1588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rot="5400000">
            <a:off x="7037405" y="3892553"/>
            <a:ext cx="1071570" cy="1588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re 1"/>
          <p:cNvSpPr>
            <a:spLocks noGrp="1"/>
          </p:cNvSpPr>
          <p:nvPr>
            <p:ph type="title"/>
          </p:nvPr>
        </p:nvSpPr>
        <p:spPr>
          <a:xfrm>
            <a:off x="285720" y="428604"/>
            <a:ext cx="8229600" cy="500066"/>
          </a:xfrm>
        </p:spPr>
        <p:txBody>
          <a:bodyPr>
            <a:normAutofit fontScale="90000"/>
          </a:bodyPr>
          <a:lstStyle/>
          <a:p>
            <a:pPr lvl="0"/>
            <a:r>
              <a:rPr lang="fr-FR" dirty="0" err="1" smtClean="0"/>
              <a:t>Recoverable</a:t>
            </a:r>
            <a:r>
              <a:rPr lang="fr-FR" dirty="0" smtClean="0"/>
              <a:t> </a:t>
            </a:r>
            <a:r>
              <a:rPr lang="fr-FR" dirty="0" err="1" smtClean="0"/>
              <a:t>Disk</a:t>
            </a:r>
            <a:r>
              <a:rPr lang="fr-FR" dirty="0" smtClean="0"/>
              <a:t> by FsCK.</a:t>
            </a:r>
            <a:endParaRPr lang="en-US" dirty="0"/>
          </a:p>
        </p:txBody>
      </p:sp>
      <p:sp>
        <p:nvSpPr>
          <p:cNvPr id="33" name="ZoneTexte 32"/>
          <p:cNvSpPr txBox="1"/>
          <p:nvPr/>
        </p:nvSpPr>
        <p:spPr>
          <a:xfrm>
            <a:off x="7786710" y="3286124"/>
            <a:ext cx="8572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?</a:t>
            </a:r>
            <a:endParaRPr lang="en-US" sz="6600" dirty="0"/>
          </a:p>
        </p:txBody>
      </p:sp>
      <p:sp>
        <p:nvSpPr>
          <p:cNvPr id="34" name="Éclair 33"/>
          <p:cNvSpPr/>
          <p:nvPr/>
        </p:nvSpPr>
        <p:spPr>
          <a:xfrm>
            <a:off x="4929190" y="4929198"/>
            <a:ext cx="1000132" cy="1500198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Crash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215074" y="6429372"/>
            <a:ext cx="150019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Blocks:               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072330" y="6500834"/>
            <a:ext cx="214314" cy="2143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358082" y="6500834"/>
            <a:ext cx="214314" cy="2143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èche vers le bas 38"/>
          <p:cNvSpPr/>
          <p:nvPr/>
        </p:nvSpPr>
        <p:spPr>
          <a:xfrm flipV="1">
            <a:off x="6357950" y="5857892"/>
            <a:ext cx="2643206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FSCK</a:t>
            </a:r>
            <a:endParaRPr lang="en-US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7786710" y="6500834"/>
            <a:ext cx="1214446" cy="3571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Journal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28596" y="857232"/>
            <a:ext cx="8358246" cy="642926"/>
          </a:xfrm>
        </p:spPr>
        <p:txBody>
          <a:bodyPr>
            <a:normAutofit fontScale="90000"/>
          </a:bodyPr>
          <a:lstStyle/>
          <a:p>
            <a:pPr lvl="0"/>
            <a:r>
              <a:rPr lang="fr-FR" dirty="0" err="1" smtClean="0"/>
              <a:t>Checking</a:t>
            </a:r>
            <a:r>
              <a:rPr lang="fr-FR" dirty="0" smtClean="0"/>
              <a:t> the </a:t>
            </a:r>
            <a:r>
              <a:rPr lang="fr-FR" dirty="0" err="1" smtClean="0"/>
              <a:t>systems</a:t>
            </a:r>
            <a:r>
              <a:rPr lang="fr-FR" dirty="0" smtClean="0"/>
              <a:t> </a:t>
            </a:r>
            <a:r>
              <a:rPr lang="fr-FR" dirty="0" err="1" smtClean="0"/>
              <a:t>exhaustively</a:t>
            </a:r>
            <a:r>
              <a:rPr lang="fr-FR" dirty="0" smtClean="0"/>
              <a:t> but </a:t>
            </a:r>
            <a:r>
              <a:rPr lang="fr-FR" dirty="0" err="1" smtClean="0"/>
              <a:t>faster</a:t>
            </a:r>
            <a:r>
              <a:rPr lang="fr-FR" dirty="0" smtClean="0"/>
              <a:t>.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642910" y="2214554"/>
            <a:ext cx="7929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 small requirements: ex: 2MB of disk and 16 pages of Memory for ext3.</a:t>
            </a:r>
          </a:p>
          <a:p>
            <a:r>
              <a:rPr lang="en-US" sz="2000" dirty="0" smtClean="0"/>
              <a:t>Downscale everything, reduce the number of nodes, of interactions…</a:t>
            </a:r>
            <a:endParaRPr lang="en-US" sz="2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642910" y="3714752"/>
            <a:ext cx="7429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Canonicalization: use the maximum amount of constant values, and reduce the size of data written.</a:t>
            </a:r>
            <a:endParaRPr lang="en-US" sz="2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642910" y="4786322"/>
            <a:ext cx="7643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Detect and expose choice points: Transform a non-determinism state (based on time, environment) in a determinism state to expand the number of checked states.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358246" cy="642926"/>
          </a:xfrm>
        </p:spPr>
        <p:txBody>
          <a:bodyPr>
            <a:normAutofit fontScale="90000"/>
          </a:bodyPr>
          <a:lstStyle/>
          <a:p>
            <a:pPr lvl="0"/>
            <a:r>
              <a:rPr lang="fr-FR" dirty="0" err="1" smtClean="0"/>
              <a:t>Checks</a:t>
            </a:r>
            <a:r>
              <a:rPr lang="fr-FR" dirty="0" smtClean="0"/>
              <a:t> </a:t>
            </a:r>
            <a:r>
              <a:rPr lang="fr-FR" dirty="0" err="1" smtClean="0"/>
              <a:t>performed</a:t>
            </a:r>
            <a:r>
              <a:rPr lang="fr-FR" dirty="0" smtClean="0"/>
              <a:t> by </a:t>
            </a:r>
            <a:r>
              <a:rPr lang="fr-FR" dirty="0" err="1" smtClean="0"/>
              <a:t>FiSC</a:t>
            </a:r>
            <a:r>
              <a:rPr lang="fr-FR" dirty="0" smtClean="0"/>
              <a:t>.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714348" y="1225689"/>
            <a:ext cx="721523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-Deadlock</a:t>
            </a:r>
          </a:p>
          <a:p>
            <a:endParaRPr lang="en-US" dirty="0" smtClean="0"/>
          </a:p>
          <a:p>
            <a:r>
              <a:rPr lang="en-US" dirty="0" smtClean="0"/>
              <a:t>-Paired functions: Some function for </a:t>
            </a:r>
            <a:r>
              <a:rPr lang="en-US" dirty="0" err="1" smtClean="0"/>
              <a:t>innode</a:t>
            </a:r>
            <a:r>
              <a:rPr lang="en-US" dirty="0" smtClean="0"/>
              <a:t> allocation need always to be called in </a:t>
            </a:r>
            <a:r>
              <a:rPr lang="en-US" dirty="0" err="1" smtClean="0"/>
              <a:t>paires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-Memory leak: At each stacks, </a:t>
            </a:r>
            <a:r>
              <a:rPr lang="en-US" dirty="0" err="1" smtClean="0"/>
              <a:t>FiSC</a:t>
            </a:r>
            <a:r>
              <a:rPr lang="en-US" dirty="0" smtClean="0"/>
              <a:t> </a:t>
            </a:r>
            <a:r>
              <a:rPr lang="en-US" dirty="0" smtClean="0"/>
              <a:t>look it there is some non referenced </a:t>
            </a:r>
            <a:r>
              <a:rPr lang="en-US" dirty="0" err="1" smtClean="0"/>
              <a:t>Inode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-The Kernel should not request a </a:t>
            </a:r>
            <a:r>
              <a:rPr lang="en-US" dirty="0" err="1" smtClean="0"/>
              <a:t>ressource</a:t>
            </a:r>
            <a:r>
              <a:rPr lang="en-US" dirty="0" smtClean="0"/>
              <a:t>, it will not use. 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Make sure that a successful modification of the File System, is user-visible.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Buffer consistency: Coherence between the journal, and the metadata in the buffer.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Double </a:t>
            </a:r>
            <a:r>
              <a:rPr lang="en-US" dirty="0" err="1" smtClean="0"/>
              <a:t>fsck:Fsck</a:t>
            </a:r>
            <a:r>
              <a:rPr lang="en-US" dirty="0" smtClean="0"/>
              <a:t> offer </a:t>
            </a:r>
            <a:r>
              <a:rPr lang="en-US" dirty="0" err="1" smtClean="0"/>
              <a:t>differents</a:t>
            </a:r>
            <a:r>
              <a:rPr lang="en-US" dirty="0" smtClean="0"/>
              <a:t> running modes. We make sure, that </a:t>
            </a:r>
            <a:r>
              <a:rPr lang="en-US" dirty="0" err="1" smtClean="0"/>
              <a:t>differents</a:t>
            </a:r>
            <a:r>
              <a:rPr lang="en-US" dirty="0" smtClean="0"/>
              <a:t> </a:t>
            </a:r>
            <a:r>
              <a:rPr lang="en-US" dirty="0" err="1" smtClean="0"/>
              <a:t>Fsck</a:t>
            </a:r>
            <a:r>
              <a:rPr lang="en-US" dirty="0" smtClean="0"/>
              <a:t> checks provides the same results.</a:t>
            </a: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358246" cy="642926"/>
          </a:xfrm>
        </p:spPr>
        <p:txBody>
          <a:bodyPr>
            <a:normAutofit fontScale="90000"/>
          </a:bodyPr>
          <a:lstStyle/>
          <a:p>
            <a:pPr lvl="0"/>
            <a:r>
              <a:rPr lang="fr-FR" dirty="0" err="1" smtClean="0"/>
              <a:t>Optimizations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714348" y="1225689"/>
            <a:ext cx="785818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order to reduce the amount of memory needed in the state model, FISC use </a:t>
            </a:r>
            <a:r>
              <a:rPr lang="en-US" dirty="0" err="1" smtClean="0"/>
              <a:t>severals</a:t>
            </a:r>
            <a:r>
              <a:rPr lang="en-US" dirty="0" smtClean="0"/>
              <a:t> methods: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State Hashing and stores states, without much differences on unimportant parameters as a same state.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Discard the too-large state, given a threshold.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Search preferentially the state with the most work done to recover from a crash, and thus the most likely to have a problems.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Stop at the first failures. Not very </a:t>
            </a:r>
            <a:r>
              <a:rPr lang="en-US" dirty="0" err="1" smtClean="0"/>
              <a:t>usefull</a:t>
            </a:r>
            <a:r>
              <a:rPr lang="en-US" dirty="0" smtClean="0"/>
              <a:t> to explore a state after a failures.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Stores the simulated Disk space into a database with a hash table. Thus reducing the amount of data need for a state.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Considers that the FSCK tools do the same task based on the same input disk image.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Fisc</a:t>
            </a:r>
            <a:r>
              <a:rPr lang="en-US" dirty="0" smtClean="0"/>
              <a:t> can be run on a </a:t>
            </a:r>
            <a:r>
              <a:rPr lang="en-US" dirty="0" err="1" smtClean="0"/>
              <a:t>clusted</a:t>
            </a:r>
            <a:r>
              <a:rPr lang="en-US" dirty="0" smtClean="0"/>
              <a:t>, thus making the calculus distributed.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358246" cy="642926"/>
          </a:xfrm>
        </p:spPr>
        <p:txBody>
          <a:bodyPr>
            <a:normAutofit fontScale="90000"/>
          </a:bodyPr>
          <a:lstStyle/>
          <a:p>
            <a:pPr lvl="0"/>
            <a:r>
              <a:rPr lang="fr-FR" dirty="0" err="1" smtClean="0"/>
              <a:t>Results</a:t>
            </a:r>
            <a:r>
              <a:rPr lang="fr-FR" dirty="0" smtClean="0"/>
              <a:t> :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857364"/>
            <a:ext cx="57340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ZoneTexte 10"/>
          <p:cNvSpPr txBox="1"/>
          <p:nvPr/>
        </p:nvSpPr>
        <p:spPr>
          <a:xfrm>
            <a:off x="1857356" y="1357298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-32 bugs founds</a:t>
            </a:r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1928794" y="3857628"/>
            <a:ext cx="4857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lot of bugs have been found in JFS, due to the fact that the JFS team was very fast at correcting the bugs, enabling thus </a:t>
            </a:r>
            <a:r>
              <a:rPr lang="en-US" dirty="0" err="1" smtClean="0"/>
              <a:t>FiSC</a:t>
            </a:r>
            <a:r>
              <a:rPr lang="en-US" dirty="0" smtClean="0"/>
              <a:t> to check for more bugs.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358246" cy="642926"/>
          </a:xfrm>
        </p:spPr>
        <p:txBody>
          <a:bodyPr>
            <a:normAutofit fontScale="90000"/>
          </a:bodyPr>
          <a:lstStyle/>
          <a:p>
            <a:pPr lvl="0"/>
            <a:r>
              <a:rPr lang="fr-FR" dirty="0" smtClean="0"/>
              <a:t>Exemples of bug </a:t>
            </a:r>
            <a:r>
              <a:rPr lang="fr-FR" dirty="0" err="1" smtClean="0"/>
              <a:t>founds</a:t>
            </a:r>
            <a:r>
              <a:rPr lang="fr-FR" dirty="0" smtClean="0"/>
              <a:t> :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123950"/>
            <a:ext cx="3619500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ZoneTexte 8"/>
          <p:cNvSpPr txBox="1"/>
          <p:nvPr/>
        </p:nvSpPr>
        <p:spPr>
          <a:xfrm>
            <a:off x="4500562" y="1214422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During the recovering, the journal is erased and then the data are flushed.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4643438" y="2857496"/>
            <a:ext cx="4071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problem come from the </a:t>
            </a:r>
            <a:r>
              <a:rPr lang="en-US" dirty="0" err="1" smtClean="0"/>
              <a:t>Fsynch_no</a:t>
            </a:r>
            <a:r>
              <a:rPr lang="en-US" dirty="0" err="1" smtClean="0"/>
              <a:t>_</a:t>
            </a:r>
            <a:r>
              <a:rPr lang="en-US" dirty="0" err="1" smtClean="0"/>
              <a:t>Super</a:t>
            </a:r>
            <a:r>
              <a:rPr lang="en-US" dirty="0" smtClean="0"/>
              <a:t> function which is not defined.</a:t>
            </a:r>
            <a:endParaRPr lang="en-US" dirty="0"/>
          </a:p>
        </p:txBody>
      </p:sp>
      <p:sp>
        <p:nvSpPr>
          <p:cNvPr id="13" name="ZoneTexte 12"/>
          <p:cNvSpPr txBox="1"/>
          <p:nvPr/>
        </p:nvSpPr>
        <p:spPr>
          <a:xfrm>
            <a:off x="4643438" y="4857760"/>
            <a:ext cx="421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Thus, the journal can be cleared before the recovery is really effective.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358246" cy="642926"/>
          </a:xfrm>
        </p:spPr>
        <p:txBody>
          <a:bodyPr>
            <a:normAutofit fontScale="90000"/>
          </a:bodyPr>
          <a:lstStyle/>
          <a:p>
            <a:pPr lvl="0"/>
            <a:r>
              <a:rPr lang="fr-FR" dirty="0" err="1" smtClean="0"/>
              <a:t>Others</a:t>
            </a:r>
            <a:r>
              <a:rPr lang="fr-FR" dirty="0" smtClean="0"/>
              <a:t> </a:t>
            </a:r>
            <a:r>
              <a:rPr lang="fr-FR" dirty="0" err="1" smtClean="0"/>
              <a:t>kind</a:t>
            </a:r>
            <a:r>
              <a:rPr lang="fr-FR" dirty="0" smtClean="0"/>
              <a:t> of bugs </a:t>
            </a:r>
            <a:r>
              <a:rPr lang="fr-FR" dirty="0" err="1" smtClean="0"/>
              <a:t>founds</a:t>
            </a:r>
            <a:r>
              <a:rPr lang="fr-FR" dirty="0" smtClean="0"/>
              <a:t> : 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500034" y="1643050"/>
            <a:ext cx="828680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-Buggy transaction abort at recovery.</a:t>
            </a:r>
          </a:p>
          <a:p>
            <a:endParaRPr lang="en-US" sz="2400" dirty="0" smtClean="0"/>
          </a:p>
          <a:p>
            <a:r>
              <a:rPr lang="en-US" sz="2400" dirty="0" smtClean="0"/>
              <a:t>-Data loss due to wrong return code number, or inopportune sector rendering.</a:t>
            </a:r>
          </a:p>
          <a:p>
            <a:endParaRPr lang="en-US" sz="2400" dirty="0" smtClean="0"/>
          </a:p>
          <a:p>
            <a:r>
              <a:rPr lang="en-US" sz="2400" dirty="0" smtClean="0"/>
              <a:t>-Kernel crashes</a:t>
            </a:r>
          </a:p>
          <a:p>
            <a:endParaRPr lang="en-US" sz="2400" dirty="0" smtClean="0"/>
          </a:p>
          <a:p>
            <a:r>
              <a:rPr lang="en-US" sz="2400" dirty="0" smtClean="0"/>
              <a:t>-Memory leak</a:t>
            </a:r>
          </a:p>
          <a:p>
            <a:endParaRPr lang="en-US" sz="2400" dirty="0" smtClean="0"/>
          </a:p>
          <a:p>
            <a:r>
              <a:rPr lang="en-US" sz="2400" dirty="0" smtClean="0"/>
              <a:t>-Security hole:  -Disk overflow, by memory leak.</a:t>
            </a:r>
          </a:p>
          <a:p>
            <a:r>
              <a:rPr lang="en-US" sz="2400" dirty="0" smtClean="0"/>
              <a:t>	 </a:t>
            </a:r>
            <a:r>
              <a:rPr lang="en-US" sz="2400" dirty="0" smtClean="0"/>
              <a:t>               -Gain the access to unauthorized files.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358246" cy="642926"/>
          </a:xfrm>
        </p:spPr>
        <p:txBody>
          <a:bodyPr>
            <a:normAutofit fontScale="90000"/>
          </a:bodyPr>
          <a:lstStyle/>
          <a:p>
            <a:pPr lvl="0"/>
            <a:r>
              <a:rPr lang="fr-FR" dirty="0" err="1" smtClean="0"/>
              <a:t>Lessons</a:t>
            </a:r>
            <a:r>
              <a:rPr lang="fr-FR" dirty="0" smtClean="0"/>
              <a:t> </a:t>
            </a:r>
            <a:r>
              <a:rPr lang="fr-FR" dirty="0" err="1" smtClean="0"/>
              <a:t>lernead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Fisc: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500034" y="1502688"/>
            <a:ext cx="735811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-Model checking can help the development of Kernel System.</a:t>
            </a:r>
          </a:p>
          <a:p>
            <a:endParaRPr lang="en-US" dirty="0" smtClean="0"/>
          </a:p>
          <a:p>
            <a:r>
              <a:rPr lang="en-US" dirty="0" smtClean="0"/>
              <a:t>-False positive: </a:t>
            </a:r>
          </a:p>
          <a:p>
            <a:r>
              <a:rPr lang="en-US" dirty="0" smtClean="0"/>
              <a:t>	</a:t>
            </a:r>
            <a:r>
              <a:rPr lang="en-US" dirty="0" smtClean="0"/>
              <a:t>-Most of the time bug in the model checking harness or in the 	Understanding of the modeled File System.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Developer intentionally violate the properties temporally.</a:t>
            </a:r>
          </a:p>
          <a:p>
            <a:endParaRPr lang="en-US" dirty="0" smtClean="0"/>
          </a:p>
          <a:p>
            <a:r>
              <a:rPr lang="en-US" dirty="0" smtClean="0"/>
              <a:t>-Limits :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No tested for big systems (huge number of files, memory…)</a:t>
            </a:r>
          </a:p>
          <a:p>
            <a:r>
              <a:rPr lang="en-US" dirty="0" smtClean="0"/>
              <a:t> </a:t>
            </a:r>
            <a:r>
              <a:rPr lang="en-US" dirty="0" smtClean="0"/>
              <a:t>	- No Multi Threaded</a:t>
            </a:r>
          </a:p>
          <a:p>
            <a:r>
              <a:rPr lang="en-US" dirty="0" smtClean="0"/>
              <a:t>	</a:t>
            </a:r>
            <a:r>
              <a:rPr lang="en-US" dirty="0" smtClean="0"/>
              <a:t> -No low level errors detection</a:t>
            </a:r>
          </a:p>
          <a:p>
            <a:r>
              <a:rPr lang="en-US" dirty="0" smtClean="0"/>
              <a:t>	</a:t>
            </a:r>
            <a:r>
              <a:rPr lang="en-US" dirty="0" smtClean="0"/>
              <a:t> -Some </a:t>
            </a:r>
            <a:r>
              <a:rPr lang="en-US" dirty="0" err="1" smtClean="0"/>
              <a:t>garantees</a:t>
            </a:r>
            <a:r>
              <a:rPr lang="en-US" dirty="0" smtClean="0"/>
              <a:t> (disk quota, access control) are not checked</a:t>
            </a:r>
          </a:p>
          <a:p>
            <a:r>
              <a:rPr lang="en-US" dirty="0" smtClean="0"/>
              <a:t>	</a:t>
            </a:r>
            <a:r>
              <a:rPr lang="en-US" dirty="0" smtClean="0"/>
              <a:t> -Some states are missed (due to discarding).</a:t>
            </a:r>
          </a:p>
          <a:p>
            <a:endParaRPr lang="en-US" dirty="0" smtClean="0"/>
          </a:p>
          <a:p>
            <a:r>
              <a:rPr lang="en-US" dirty="0" smtClean="0"/>
              <a:t>One of the first application of model checking more complex that simple program checking. </a:t>
            </a:r>
            <a:r>
              <a:rPr lang="en-US" dirty="0" smtClean="0"/>
              <a:t> </a:t>
            </a:r>
            <a:r>
              <a:rPr lang="en-US" dirty="0" smtClean="0"/>
              <a:t>Will maybe lead the way for same effectiveness in others domains.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066800"/>
          </a:xfrm>
        </p:spPr>
        <p:txBody>
          <a:bodyPr/>
          <a:lstStyle/>
          <a:p>
            <a:r>
              <a:rPr lang="fr-FR" dirty="0" smtClean="0"/>
              <a:t>Contents: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500034" y="1714488"/>
          <a:ext cx="8229600" cy="4610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42910" y="1142984"/>
            <a:ext cx="77867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Dynamics that make interesting to check a FS with using Model Checking.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071538" y="2928934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Very Serious Error:  </a:t>
            </a:r>
            <a:r>
              <a:rPr lang="en-US" dirty="0" smtClean="0"/>
              <a:t>Can destroy data or corrupt them </a:t>
            </a:r>
            <a:r>
              <a:rPr lang="fr-FR" dirty="0" err="1" smtClean="0"/>
              <a:t>irrevocably</a:t>
            </a:r>
            <a:r>
              <a:rPr lang="fr-FR" dirty="0" smtClean="0"/>
              <a:t>. </a:t>
            </a:r>
            <a:endParaRPr lang="en-US" dirty="0"/>
          </a:p>
        </p:txBody>
      </p:sp>
      <p:sp>
        <p:nvSpPr>
          <p:cNvPr id="36" name="ZoneTexte 35"/>
          <p:cNvSpPr txBox="1"/>
          <p:nvPr/>
        </p:nvSpPr>
        <p:spPr>
          <a:xfrm>
            <a:off x="571472" y="428604"/>
            <a:ext cx="4286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+mj-lt"/>
              </a:rPr>
              <a:t>Introduction -&gt; 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>Importance of checking a File Systems with model System.</a:t>
            </a:r>
            <a:endParaRPr lang="en-US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142976" y="4286256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Exponential number of test cases:  </a:t>
            </a:r>
            <a:r>
              <a:rPr lang="fr-FR" dirty="0" err="1" smtClean="0"/>
              <a:t>Solve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model </a:t>
            </a:r>
            <a:r>
              <a:rPr lang="fr-FR" dirty="0" err="1" smtClean="0"/>
              <a:t>checking</a:t>
            </a:r>
            <a:r>
              <a:rPr lang="fr-FR" dirty="0" smtClean="0"/>
              <a:t> state-</a:t>
            </a:r>
            <a:r>
              <a:rPr lang="fr-FR" dirty="0" err="1" smtClean="0"/>
              <a:t>reduction</a:t>
            </a:r>
            <a:r>
              <a:rPr lang="fr-FR" dirty="0" smtClean="0"/>
              <a:t> techniques.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928670"/>
            <a:ext cx="7115196" cy="8572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 notion about a Modern FS (ext3, JFS, </a:t>
            </a:r>
            <a:r>
              <a:rPr lang="en-US" dirty="0" err="1" smtClean="0"/>
              <a:t>Reiserfs</a:t>
            </a:r>
            <a:r>
              <a:rPr lang="en-US" dirty="0" smtClean="0"/>
              <a:t>, NTFS…)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the operations are Journalized.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i.e</a:t>
            </a:r>
            <a:r>
              <a:rPr lang="en-US" dirty="0" smtClean="0"/>
              <a:t>: all the metadata about modification on the FS are written down and stored in a Journal.</a:t>
            </a:r>
          </a:p>
          <a:p>
            <a:pPr lvl="1"/>
            <a:r>
              <a:rPr lang="en-US" dirty="0" smtClean="0"/>
              <a:t>Enable to recover after a crash/ power failures.</a:t>
            </a:r>
          </a:p>
          <a:p>
            <a:endParaRPr lang="en-US" dirty="0" smtClean="0"/>
          </a:p>
          <a:p>
            <a:r>
              <a:rPr lang="en-US" dirty="0" smtClean="0"/>
              <a:t>The data and operation are buffered</a:t>
            </a:r>
          </a:p>
          <a:p>
            <a:pPr lvl="1"/>
            <a:r>
              <a:rPr lang="en-US" dirty="0" smtClean="0"/>
              <a:t>The data are firstly written in the cache.</a:t>
            </a:r>
          </a:p>
          <a:p>
            <a:pPr lvl="1"/>
            <a:r>
              <a:rPr lang="en-US" dirty="0" smtClean="0"/>
              <a:t>Then the cache is flushed.</a:t>
            </a:r>
          </a:p>
          <a:p>
            <a:endParaRPr lang="en-US" dirty="0" smtClean="0"/>
          </a:p>
          <a:p>
            <a:r>
              <a:rPr lang="en-US" dirty="0" err="1" smtClean="0"/>
              <a:t>Fsck</a:t>
            </a:r>
            <a:r>
              <a:rPr lang="en-US" dirty="0" smtClean="0"/>
              <a:t>: </a:t>
            </a:r>
            <a:r>
              <a:rPr lang="fr-FR" b="1" dirty="0" smtClean="0"/>
              <a:t>f</a:t>
            </a:r>
            <a:r>
              <a:rPr lang="fr-FR" dirty="0" smtClean="0"/>
              <a:t>ile </a:t>
            </a:r>
            <a:r>
              <a:rPr lang="fr-FR" b="1" dirty="0" smtClean="0"/>
              <a:t>s</a:t>
            </a:r>
            <a:r>
              <a:rPr lang="fr-FR" dirty="0" smtClean="0"/>
              <a:t>ystem </a:t>
            </a:r>
            <a:r>
              <a:rPr lang="fr-FR" b="1" dirty="0" smtClean="0"/>
              <a:t>c</a:t>
            </a:r>
            <a:r>
              <a:rPr lang="fr-FR" dirty="0" smtClean="0"/>
              <a:t>hec</a:t>
            </a:r>
            <a:r>
              <a:rPr lang="fr-FR" b="1" dirty="0" smtClean="0"/>
              <a:t>k</a:t>
            </a:r>
            <a:r>
              <a:rPr lang="fr-FR" dirty="0" smtClean="0"/>
              <a:t> </a:t>
            </a:r>
            <a:r>
              <a:rPr lang="fr-FR" dirty="0" smtClean="0"/>
              <a:t>:</a:t>
            </a:r>
            <a:r>
              <a:rPr lang="en-US" dirty="0" smtClean="0"/>
              <a:t> tools that detect the error when the system reboot.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</a:t>
            </a:r>
            <a:r>
              <a:rPr lang="en-US" dirty="0" err="1" smtClean="0"/>
              <a:t>Usefullness</a:t>
            </a:r>
            <a:r>
              <a:rPr lang="en-US" dirty="0" smtClean="0"/>
              <a:t> of a Journal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Two operations to delete a file on Linux :</a:t>
            </a:r>
          </a:p>
          <a:p>
            <a:pPr lvl="1"/>
            <a:r>
              <a:rPr lang="en-US" dirty="0" smtClean="0"/>
              <a:t>1 - Removing its directory entry</a:t>
            </a:r>
          </a:p>
          <a:p>
            <a:pPr lvl="1"/>
            <a:r>
              <a:rPr lang="en-US" dirty="0" smtClean="0"/>
              <a:t>2 - Marking space free for the file and the </a:t>
            </a:r>
            <a:r>
              <a:rPr lang="en-US" dirty="0" err="1" smtClean="0"/>
              <a:t>Inode</a:t>
            </a:r>
            <a:r>
              <a:rPr lang="en-US" dirty="0" smtClean="0"/>
              <a:t> empty.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a crash occurs during step 1- and 2-</a:t>
            </a:r>
          </a:p>
          <a:p>
            <a:pPr lvl="1"/>
            <a:r>
              <a:rPr lang="en-US" dirty="0" smtClean="0"/>
              <a:t>Orphaned </a:t>
            </a:r>
            <a:r>
              <a:rPr lang="en-US" dirty="0" err="1" smtClean="0"/>
              <a:t>Inode</a:t>
            </a:r>
            <a:r>
              <a:rPr lang="en-US" dirty="0" smtClean="0"/>
              <a:t> (not free, but not linked to a file).</a:t>
            </a:r>
          </a:p>
          <a:p>
            <a:endParaRPr lang="en-US" dirty="0" smtClean="0"/>
          </a:p>
          <a:p>
            <a:r>
              <a:rPr lang="en-US" dirty="0" err="1" smtClean="0"/>
              <a:t>Whith</a:t>
            </a:r>
            <a:r>
              <a:rPr lang="en-US" dirty="0" smtClean="0"/>
              <a:t> </a:t>
            </a:r>
            <a:r>
              <a:rPr lang="en-US" dirty="0" err="1" smtClean="0"/>
              <a:t>journalization</a:t>
            </a:r>
            <a:r>
              <a:rPr lang="en-US" dirty="0" smtClean="0"/>
              <a:t>, at the reboot, the system will be able to know that it attempted to delete a File, but did not success entirely.</a:t>
            </a:r>
          </a:p>
          <a:p>
            <a:endParaRPr lang="en-US" dirty="0" smtClean="0"/>
          </a:p>
          <a:p>
            <a:r>
              <a:rPr lang="en-US" dirty="0" smtClean="0"/>
              <a:t>Without it, need to check every single </a:t>
            </a:r>
            <a:r>
              <a:rPr lang="en-US" dirty="0" err="1" smtClean="0"/>
              <a:t>inode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1000108"/>
            <a:ext cx="8229600" cy="642926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Specificities</a:t>
            </a:r>
            <a:r>
              <a:rPr lang="fr-FR" dirty="0" smtClean="0"/>
              <a:t> </a:t>
            </a:r>
            <a:r>
              <a:rPr lang="fr-FR" dirty="0" smtClean="0"/>
              <a:t>of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paper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7171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Build a software to model check File Systems. </a:t>
            </a:r>
            <a:r>
              <a:rPr lang="en-US" dirty="0" err="1" smtClean="0"/>
              <a:t>FiSC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FiSC</a:t>
            </a:r>
            <a:r>
              <a:rPr lang="en-US" dirty="0" smtClean="0"/>
              <a:t> is based on CMC which lets run an entire operating system inside a model checker.</a:t>
            </a:r>
          </a:p>
          <a:p>
            <a:endParaRPr lang="en-US" dirty="0" smtClean="0"/>
          </a:p>
          <a:p>
            <a:r>
              <a:rPr lang="en-US" dirty="0" smtClean="0"/>
              <a:t>The file systems checked are all journalized and are :</a:t>
            </a:r>
          </a:p>
          <a:p>
            <a:pPr lvl="1"/>
            <a:r>
              <a:rPr lang="en-US" dirty="0" smtClean="0"/>
              <a:t>JFS: Journalized File System</a:t>
            </a:r>
          </a:p>
          <a:p>
            <a:pPr lvl="1"/>
            <a:r>
              <a:rPr lang="en-US" dirty="0" smtClean="0"/>
              <a:t> ext3 : based upon ext2 but journalized</a:t>
            </a:r>
          </a:p>
          <a:p>
            <a:pPr lvl="1"/>
            <a:r>
              <a:rPr lang="en-US" dirty="0" err="1" smtClean="0"/>
              <a:t>ReiserFS</a:t>
            </a:r>
            <a:r>
              <a:rPr lang="en-US" dirty="0" smtClean="0"/>
              <a:t> : from his author Hans </a:t>
            </a:r>
            <a:r>
              <a:rPr lang="en-US" dirty="0" err="1" smtClean="0"/>
              <a:t>Reiser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This Paper focus on the error that occurs after a reboot while </a:t>
            </a:r>
            <a:r>
              <a:rPr lang="en-US" dirty="0" err="1" smtClean="0"/>
              <a:t>fsck</a:t>
            </a:r>
            <a:r>
              <a:rPr lang="en-US" dirty="0" smtClean="0"/>
              <a:t> is running.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642926"/>
          </a:xfrm>
        </p:spPr>
        <p:txBody>
          <a:bodyPr>
            <a:normAutofit fontScale="90000"/>
          </a:bodyPr>
          <a:lstStyle/>
          <a:p>
            <a:pPr lvl="0"/>
            <a:r>
              <a:rPr lang="fr-FR" dirty="0" err="1" smtClean="0"/>
              <a:t>Overview</a:t>
            </a:r>
            <a:r>
              <a:rPr lang="fr-FR" dirty="0" smtClean="0"/>
              <a:t> of </a:t>
            </a:r>
            <a:r>
              <a:rPr lang="fr-FR" dirty="0" err="1" smtClean="0"/>
              <a:t>FiSC</a:t>
            </a:r>
            <a:r>
              <a:rPr lang="fr-FR" dirty="0" smtClean="0"/>
              <a:t> (1) : </a:t>
            </a:r>
            <a:r>
              <a:rPr lang="fr-FR" dirty="0" err="1" smtClean="0"/>
              <a:t>Elements</a:t>
            </a:r>
            <a:endParaRPr lang="en-US" dirty="0"/>
          </a:p>
        </p:txBody>
      </p:sp>
      <p:sp>
        <p:nvSpPr>
          <p:cNvPr id="24" name="ZoneTexte 23"/>
          <p:cNvSpPr txBox="1"/>
          <p:nvPr/>
        </p:nvSpPr>
        <p:spPr>
          <a:xfrm>
            <a:off x="1000100" y="1785926"/>
            <a:ext cx="58579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Main elements of the Systems: </a:t>
            </a:r>
          </a:p>
          <a:p>
            <a:r>
              <a:rPr lang="en-US" sz="2400" dirty="0" smtClean="0"/>
              <a:t>	</a:t>
            </a:r>
            <a:r>
              <a:rPr lang="en-US" sz="2400" dirty="0" smtClean="0"/>
              <a:t>-CMC, running the Linux Kernel</a:t>
            </a:r>
          </a:p>
          <a:p>
            <a:r>
              <a:rPr lang="en-US" sz="2400" dirty="0" smtClean="0"/>
              <a:t>	</a:t>
            </a:r>
            <a:r>
              <a:rPr lang="en-US" sz="2400" dirty="0" smtClean="0"/>
              <a:t>-File System test drivers</a:t>
            </a:r>
          </a:p>
          <a:p>
            <a:r>
              <a:rPr lang="en-US" sz="2400" dirty="0" smtClean="0"/>
              <a:t>	</a:t>
            </a:r>
            <a:r>
              <a:rPr lang="en-US" sz="2400" dirty="0" smtClean="0"/>
              <a:t>-a permutation checker</a:t>
            </a:r>
          </a:p>
          <a:p>
            <a:r>
              <a:rPr lang="en-US" sz="2400" dirty="0" smtClean="0"/>
              <a:t>	</a:t>
            </a:r>
            <a:r>
              <a:rPr lang="en-US" sz="2400" dirty="0" smtClean="0"/>
              <a:t>-</a:t>
            </a:r>
            <a:r>
              <a:rPr lang="en-US" sz="2400" dirty="0" err="1" smtClean="0"/>
              <a:t>fsck</a:t>
            </a:r>
            <a:r>
              <a:rPr lang="en-US" sz="2400" dirty="0" smtClean="0"/>
              <a:t> recovery checker.</a:t>
            </a:r>
            <a:endParaRPr lang="en-US" sz="2400" dirty="0"/>
          </a:p>
        </p:txBody>
      </p:sp>
      <p:sp>
        <p:nvSpPr>
          <p:cNvPr id="27" name="ZoneTexte 26"/>
          <p:cNvSpPr txBox="1"/>
          <p:nvPr/>
        </p:nvSpPr>
        <p:spPr>
          <a:xfrm>
            <a:off x="785786" y="4786322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Does not run on a regular File System, but on a simulation of it, </a:t>
            </a:r>
            <a:r>
              <a:rPr lang="en-US" sz="2000" dirty="0" err="1" smtClean="0"/>
              <a:t>throughVirtual</a:t>
            </a:r>
            <a:r>
              <a:rPr lang="en-US" sz="2000" dirty="0" smtClean="0"/>
              <a:t> File System Interface.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642926"/>
          </a:xfrm>
        </p:spPr>
        <p:txBody>
          <a:bodyPr>
            <a:normAutofit fontScale="90000"/>
          </a:bodyPr>
          <a:lstStyle/>
          <a:p>
            <a:pPr lvl="0"/>
            <a:r>
              <a:rPr lang="fr-FR" dirty="0" err="1" smtClean="0"/>
              <a:t>Overview</a:t>
            </a:r>
            <a:r>
              <a:rPr lang="fr-FR" dirty="0" smtClean="0"/>
              <a:t> of </a:t>
            </a:r>
            <a:r>
              <a:rPr lang="fr-FR" dirty="0" err="1" smtClean="0"/>
              <a:t>FiSC</a:t>
            </a:r>
            <a:r>
              <a:rPr lang="fr-FR" dirty="0" smtClean="0"/>
              <a:t> (2) : </a:t>
            </a:r>
            <a:r>
              <a:rPr lang="fr-FR" dirty="0" err="1" smtClean="0"/>
              <a:t>Algorithm</a:t>
            </a: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642910" y="1714488"/>
            <a:ext cx="78581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CMC start and explore every possible state executions.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The test driver do the basic operations ( write, </a:t>
            </a:r>
            <a:r>
              <a:rPr lang="en-US" dirty="0" err="1" smtClean="0"/>
              <a:t>mkdir</a:t>
            </a:r>
            <a:r>
              <a:rPr lang="en-US" dirty="0" smtClean="0"/>
              <a:t>…)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At each new state, all the disk writes are forwarded to the permutation checker which check that the Disk is repairable with </a:t>
            </a:r>
            <a:r>
              <a:rPr lang="en-US" dirty="0" err="1" smtClean="0"/>
              <a:t>FsCK</a:t>
            </a: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We check that the rebuild Disk is conform to his previous Stable Version. An extracted copy of the state is checked.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FontTx/>
              <a:buAutoNum type="arabicParenR"/>
            </a:pPr>
            <a:r>
              <a:rPr lang="en-US" dirty="0" smtClean="0"/>
              <a:t>At each step the currently running file system, is compared to a supposed correct FS. This FS reflect the operations done sequentially (not with crash, multi thread</a:t>
            </a:r>
            <a:r>
              <a:rPr lang="en-US" dirty="0" smtClean="0"/>
              <a:t>…)</a:t>
            </a:r>
          </a:p>
          <a:p>
            <a:pPr marL="342900" indent="-342900">
              <a:buFontTx/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If and error is detected then the state is marked and the exploration stop.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9</a:t>
            </a:fld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>
            <a:off x="500034" y="3643314"/>
            <a:ext cx="750099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42910" y="1857364"/>
            <a:ext cx="1214446" cy="12144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 Disk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57950" y="1857364"/>
            <a:ext cx="1214446" cy="12144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428596" y="857232"/>
            <a:ext cx="321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Abstract</a:t>
            </a:r>
            <a:r>
              <a:rPr lang="en-US" dirty="0" smtClean="0"/>
              <a:t> FS : very basic implementation</a:t>
            </a:r>
            <a:endParaRPr lang="en-US" dirty="0"/>
          </a:p>
        </p:txBody>
      </p:sp>
      <p:sp>
        <p:nvSpPr>
          <p:cNvPr id="13" name="ZoneTexte 12"/>
          <p:cNvSpPr txBox="1"/>
          <p:nvPr/>
        </p:nvSpPr>
        <p:spPr>
          <a:xfrm>
            <a:off x="357158" y="371475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Real FS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500034" y="4643446"/>
            <a:ext cx="1428760" cy="114300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 Disk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71868" y="4786322"/>
            <a:ext cx="1428760" cy="114300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/>
          <p:cNvSpPr txBox="1"/>
          <p:nvPr/>
        </p:nvSpPr>
        <p:spPr>
          <a:xfrm>
            <a:off x="571472" y="1500174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  <p:sp>
        <p:nvSpPr>
          <p:cNvPr id="17" name="ZoneTexte 16"/>
          <p:cNvSpPr txBox="1"/>
          <p:nvPr/>
        </p:nvSpPr>
        <p:spPr>
          <a:xfrm>
            <a:off x="428596" y="414338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6286512" y="135729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 State</a:t>
            </a:r>
            <a:endParaRPr lang="en-US" dirty="0"/>
          </a:p>
        </p:txBody>
      </p:sp>
      <p:sp>
        <p:nvSpPr>
          <p:cNvPr id="19" name="ZoneTexte 18"/>
          <p:cNvSpPr txBox="1"/>
          <p:nvPr/>
        </p:nvSpPr>
        <p:spPr>
          <a:xfrm>
            <a:off x="3500430" y="428625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 State</a:t>
            </a:r>
            <a:endParaRPr lang="en-US" dirty="0"/>
          </a:p>
        </p:txBody>
      </p:sp>
      <p:sp>
        <p:nvSpPr>
          <p:cNvPr id="20" name="Flèche droite 19"/>
          <p:cNvSpPr/>
          <p:nvPr/>
        </p:nvSpPr>
        <p:spPr>
          <a:xfrm>
            <a:off x="2643174" y="2214554"/>
            <a:ext cx="2643206" cy="42862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èche droite 20"/>
          <p:cNvSpPr/>
          <p:nvPr/>
        </p:nvSpPr>
        <p:spPr>
          <a:xfrm>
            <a:off x="2143108" y="5000636"/>
            <a:ext cx="1285884" cy="42862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00034" y="6000768"/>
            <a:ext cx="142876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571868" y="6000768"/>
            <a:ext cx="142876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Blocks:               </a:t>
            </a:r>
            <a:endParaRPr lang="en-US" dirty="0"/>
          </a:p>
        </p:txBody>
      </p:sp>
      <p:sp>
        <p:nvSpPr>
          <p:cNvPr id="24" name="ZoneTexte 23"/>
          <p:cNvSpPr txBox="1"/>
          <p:nvPr/>
        </p:nvSpPr>
        <p:spPr>
          <a:xfrm>
            <a:off x="3214678" y="185736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File</a:t>
            </a:r>
            <a:endParaRPr lang="en-US" dirty="0"/>
          </a:p>
        </p:txBody>
      </p:sp>
      <p:sp>
        <p:nvSpPr>
          <p:cNvPr id="25" name="ZoneTexte 24"/>
          <p:cNvSpPr txBox="1"/>
          <p:nvPr/>
        </p:nvSpPr>
        <p:spPr>
          <a:xfrm>
            <a:off x="2143108" y="450057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File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429124" y="6143644"/>
            <a:ext cx="214314" cy="2143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714876" y="6143644"/>
            <a:ext cx="214314" cy="2143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èche à angle droit 28"/>
          <p:cNvSpPr/>
          <p:nvPr/>
        </p:nvSpPr>
        <p:spPr>
          <a:xfrm>
            <a:off x="5143504" y="5857892"/>
            <a:ext cx="1857388" cy="50006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215074" y="4714884"/>
            <a:ext cx="1428760" cy="114300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ZoneTexte 30"/>
          <p:cNvSpPr txBox="1"/>
          <p:nvPr/>
        </p:nvSpPr>
        <p:spPr>
          <a:xfrm>
            <a:off x="5357818" y="592933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Flush</a:t>
            </a:r>
            <a:endParaRPr lang="en-US" dirty="0"/>
          </a:p>
        </p:txBody>
      </p:sp>
      <p:cxnSp>
        <p:nvCxnSpPr>
          <p:cNvPr id="33" name="Connecteur droit 32"/>
          <p:cNvCxnSpPr/>
          <p:nvPr/>
        </p:nvCxnSpPr>
        <p:spPr>
          <a:xfrm rot="5400000">
            <a:off x="6394463" y="3892553"/>
            <a:ext cx="1071570" cy="1588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rot="5400000">
            <a:off x="6608777" y="3892553"/>
            <a:ext cx="1071570" cy="1588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re 1"/>
          <p:cNvSpPr>
            <a:spLocks noGrp="1"/>
          </p:cNvSpPr>
          <p:nvPr>
            <p:ph type="title"/>
          </p:nvPr>
        </p:nvSpPr>
        <p:spPr>
          <a:xfrm>
            <a:off x="285720" y="428604"/>
            <a:ext cx="8229600" cy="500066"/>
          </a:xfrm>
        </p:spPr>
        <p:txBody>
          <a:bodyPr>
            <a:normAutofit fontScale="90000"/>
          </a:bodyPr>
          <a:lstStyle/>
          <a:p>
            <a:pPr lvl="0"/>
            <a:r>
              <a:rPr lang="fr-FR" dirty="0" smtClean="0"/>
              <a:t>Correct FS </a:t>
            </a:r>
            <a:r>
              <a:rPr lang="fr-FR" dirty="0" err="1" smtClean="0"/>
              <a:t>Operation</a:t>
            </a:r>
            <a:endParaRPr lang="en-US" dirty="0"/>
          </a:p>
        </p:txBody>
      </p:sp>
      <p:sp>
        <p:nvSpPr>
          <p:cNvPr id="38" name="ZoneTexte 37"/>
          <p:cNvSpPr txBox="1"/>
          <p:nvPr/>
        </p:nvSpPr>
        <p:spPr>
          <a:xfrm>
            <a:off x="7286644" y="3286124"/>
            <a:ext cx="8572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?</a:t>
            </a:r>
            <a:endParaRPr lang="en-US" sz="6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Personnalisé 4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D519FF"/>
      </a:accent1>
      <a:accent2>
        <a:srgbClr val="4E005F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2316</TotalTime>
  <Words>1107</Words>
  <Application>Microsoft Office PowerPoint</Application>
  <PresentationFormat>Affichage à l'écran (4:3)</PresentationFormat>
  <Paragraphs>202</Paragraphs>
  <Slides>17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Urbain</vt:lpstr>
      <vt:lpstr>Using Model Checking to Find Serious File System Errors</vt:lpstr>
      <vt:lpstr>Contents:</vt:lpstr>
      <vt:lpstr>Diapositive 3</vt:lpstr>
      <vt:lpstr>Simple notion about a Modern FS (ext3, JFS, Reiserfs, NTFS…)</vt:lpstr>
      <vt:lpstr>Example of Usefullness of a Journal</vt:lpstr>
      <vt:lpstr>Specificities of this paper</vt:lpstr>
      <vt:lpstr>Overview of FiSC (1) : Elements</vt:lpstr>
      <vt:lpstr>Overview of FiSC (2) : Algorithm</vt:lpstr>
      <vt:lpstr>Correct FS Operation</vt:lpstr>
      <vt:lpstr>Recoverable Disk by FsCK.</vt:lpstr>
      <vt:lpstr>Checking the systems exhaustively but faster.</vt:lpstr>
      <vt:lpstr>Checks performed by FiSC.</vt:lpstr>
      <vt:lpstr>Optimizations</vt:lpstr>
      <vt:lpstr>Results :</vt:lpstr>
      <vt:lpstr>Exemples of bug founds : </vt:lpstr>
      <vt:lpstr>Others kind of bugs founds : </vt:lpstr>
      <vt:lpstr>Lessons lernead from Fisc: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Daikon system for dynamic detection of likely invariants</dc:title>
  <dc:creator> </dc:creator>
  <cp:lastModifiedBy> </cp:lastModifiedBy>
  <cp:revision>148</cp:revision>
  <dcterms:created xsi:type="dcterms:W3CDTF">2008-12-02T06:56:48Z</dcterms:created>
  <dcterms:modified xsi:type="dcterms:W3CDTF">2008-12-17T14:14:55Z</dcterms:modified>
</cp:coreProperties>
</file>