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9" r:id="rId2"/>
    <p:sldId id="270" r:id="rId3"/>
    <p:sldId id="271" r:id="rId4"/>
    <p:sldId id="278" r:id="rId5"/>
    <p:sldId id="272" r:id="rId6"/>
    <p:sldId id="273" r:id="rId7"/>
    <p:sldId id="263" r:id="rId8"/>
    <p:sldId id="281" r:id="rId9"/>
    <p:sldId id="274" r:id="rId10"/>
    <p:sldId id="275" r:id="rId11"/>
    <p:sldId id="276" r:id="rId12"/>
    <p:sldId id="277" r:id="rId13"/>
    <p:sldId id="279" r:id="rId14"/>
    <p:sldId id="282" r:id="rId15"/>
    <p:sldId id="28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p:cViewPr varScale="1">
        <p:scale>
          <a:sx n="114" d="100"/>
          <a:sy n="114" d="100"/>
        </p:scale>
        <p:origin x="468" y="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6817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11/25/2019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11/25/2019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11/25/2019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11/25/2019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11/25/2019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11/25/2019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11/25/2019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11/25/2019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11/25/2019</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WORLD HAPPINESS REPORT</a:t>
            </a:r>
          </a:p>
        </p:txBody>
      </p:sp>
      <p:sp>
        <p:nvSpPr>
          <p:cNvPr id="5" name="Subtitle 4"/>
          <p:cNvSpPr>
            <a:spLocks noGrp="1"/>
          </p:cNvSpPr>
          <p:nvPr>
            <p:ph type="subTitle" idx="1"/>
          </p:nvPr>
        </p:nvSpPr>
        <p:spPr/>
        <p:txBody>
          <a:bodyPr/>
          <a:lstStyle/>
          <a:p>
            <a:r>
              <a:rPr lang="en-US" dirty="0"/>
              <a:t>Saadman Iqbal| Steven Khong</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2812" y="427038"/>
            <a:ext cx="10287000" cy="1325562"/>
          </a:xfrm>
        </p:spPr>
        <p:txBody>
          <a:bodyPr>
            <a:noAutofit/>
          </a:bodyPr>
          <a:lstStyle/>
          <a:p>
            <a:r>
              <a:rPr lang="en-US" sz="3200" dirty="0"/>
              <a:t>Why show all of it- </a:t>
            </a:r>
            <a:br>
              <a:rPr lang="en-US" sz="3200" dirty="0"/>
            </a:br>
            <a:r>
              <a:rPr lang="en-US" sz="3200" dirty="0"/>
              <a:t>seeing the pattern based on prior knowledge</a:t>
            </a:r>
          </a:p>
        </p:txBody>
      </p:sp>
      <p:sp>
        <p:nvSpPr>
          <p:cNvPr id="3" name="Content Placeholder 2"/>
          <p:cNvSpPr>
            <a:spLocks noGrp="1"/>
          </p:cNvSpPr>
          <p:nvPr>
            <p:ph sz="half" idx="1"/>
          </p:nvPr>
        </p:nvSpPr>
        <p:spPr>
          <a:xfrm>
            <a:off x="455612" y="1828800"/>
            <a:ext cx="11125200" cy="4800600"/>
          </a:xfrm>
        </p:spPr>
        <p:txBody>
          <a:bodyPr>
            <a:normAutofit/>
          </a:bodyPr>
          <a:lstStyle/>
          <a:p>
            <a:r>
              <a:rPr lang="en-US" sz="2200" dirty="0">
                <a:latin typeface="Helvetica" panose="020B0604020202020204" pitchFamily="34" charset="0"/>
                <a:cs typeface="Helvetica" panose="020B0604020202020204" pitchFamily="34" charset="0"/>
              </a:rPr>
              <a:t>The world map, along with all the other graphs, gives a visual representation of preconceived notions that we have about different regions of the world, and try to predict what might be the causes to our question.</a:t>
            </a:r>
          </a:p>
          <a:p>
            <a:r>
              <a:rPr lang="en-US" sz="2200" dirty="0">
                <a:latin typeface="Helvetica" panose="020B0604020202020204" pitchFamily="34" charset="0"/>
                <a:cs typeface="Helvetica" panose="020B0604020202020204" pitchFamily="34" charset="0"/>
              </a:rPr>
              <a:t>Developing vs Developed Countries</a:t>
            </a:r>
          </a:p>
          <a:p>
            <a:r>
              <a:rPr lang="en-US" sz="2200" dirty="0">
                <a:latin typeface="Helvetica" panose="020B0604020202020204" pitchFamily="34" charset="0"/>
                <a:cs typeface="Helvetica" panose="020B0604020202020204" pitchFamily="34" charset="0"/>
              </a:rPr>
              <a:t>First and Second World vs the Third World Countries</a:t>
            </a:r>
          </a:p>
          <a:p>
            <a:r>
              <a:rPr lang="en-US" sz="2200" dirty="0">
                <a:latin typeface="Helvetica" panose="020B0604020202020204" pitchFamily="34" charset="0"/>
                <a:cs typeface="Helvetica" panose="020B0604020202020204" pitchFamily="34" charset="0"/>
              </a:rPr>
              <a:t>General idea of the wealthier and more successful countries of the world.</a:t>
            </a:r>
          </a:p>
          <a:p>
            <a:r>
              <a:rPr lang="en-US" sz="2200" dirty="0">
                <a:latin typeface="Helvetica" panose="020B0604020202020204" pitchFamily="34" charset="0"/>
                <a:cs typeface="Helvetica" panose="020B0604020202020204" pitchFamily="34" charset="0"/>
              </a:rPr>
              <a:t>Now, we approach the matter statistically to see which life factors influence the happiness score the most.</a:t>
            </a:r>
          </a:p>
        </p:txBody>
      </p:sp>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0012" y="76200"/>
            <a:ext cx="9753600" cy="1325562"/>
          </a:xfrm>
        </p:spPr>
        <p:txBody>
          <a:bodyPr/>
          <a:lstStyle/>
          <a:p>
            <a:r>
              <a:rPr lang="en-US" dirty="0"/>
              <a:t>Correlation and pair plots</a:t>
            </a:r>
          </a:p>
        </p:txBody>
      </p:sp>
      <p:sp>
        <p:nvSpPr>
          <p:cNvPr id="7" name="Content Placeholder 6">
            <a:extLst>
              <a:ext uri="{FF2B5EF4-FFF2-40B4-BE49-F238E27FC236}">
                <a16:creationId xmlns:a16="http://schemas.microsoft.com/office/drawing/2014/main" id="{FE79A3E8-0E9C-45C6-A644-4D3683C7B4BD}"/>
              </a:ext>
            </a:extLst>
          </p:cNvPr>
          <p:cNvSpPr>
            <a:spLocks noGrp="1"/>
          </p:cNvSpPr>
          <p:nvPr>
            <p:ph sz="half" idx="1"/>
          </p:nvPr>
        </p:nvSpPr>
        <p:spPr/>
        <p:txBody>
          <a:bodyPr/>
          <a:lstStyle/>
          <a:p>
            <a:r>
              <a:rPr lang="en-US" dirty="0">
                <a:latin typeface="Helvetica" panose="020B0604020202020204" pitchFamily="34" charset="0"/>
                <a:cs typeface="Helvetica" panose="020B0604020202020204" pitchFamily="34" charset="0"/>
              </a:rPr>
              <a:t>Using the most recent of the three reports, we create a correlation matrix, and extract the three most correlated life factors to the happiness score.</a:t>
            </a:r>
          </a:p>
          <a:p>
            <a:pPr lvl="1"/>
            <a:r>
              <a:rPr lang="en-US" sz="1800" dirty="0">
                <a:latin typeface="Helvetica" panose="020B0604020202020204" pitchFamily="34" charset="0"/>
                <a:cs typeface="Helvetica" panose="020B0604020202020204" pitchFamily="34" charset="0"/>
              </a:rPr>
              <a:t>Economy (GDP/wages), Health(based on life expectancy), and Family and social life </a:t>
            </a:r>
          </a:p>
          <a:p>
            <a:r>
              <a:rPr lang="en-US" sz="2200" dirty="0">
                <a:latin typeface="Helvetica" panose="020B0604020202020204" pitchFamily="34" charset="0"/>
                <a:cs typeface="Helvetica" panose="020B0604020202020204" pitchFamily="34" charset="0"/>
              </a:rPr>
              <a:t>Repeating the above with 2015 and 2016 data yield the same thing, in the same exact order.</a:t>
            </a:r>
          </a:p>
        </p:txBody>
      </p:sp>
      <p:pic>
        <p:nvPicPr>
          <p:cNvPr id="18" name="Content Placeholder 17">
            <a:extLst>
              <a:ext uri="{FF2B5EF4-FFF2-40B4-BE49-F238E27FC236}">
                <a16:creationId xmlns:a16="http://schemas.microsoft.com/office/drawing/2014/main" id="{6C6362D3-F92D-4CCD-9703-FDC898006DA7}"/>
              </a:ext>
            </a:extLst>
          </p:cNvPr>
          <p:cNvPicPr>
            <a:picLocks noGrp="1" noChangeAspect="1"/>
          </p:cNvPicPr>
          <p:nvPr>
            <p:ph sz="half" idx="2"/>
          </p:nvPr>
        </p:nvPicPr>
        <p:blipFill>
          <a:blip r:embed="rId3"/>
          <a:stretch>
            <a:fillRect/>
          </a:stretch>
        </p:blipFill>
        <p:spPr>
          <a:xfrm>
            <a:off x="6499188" y="1752600"/>
            <a:ext cx="5157824" cy="4828662"/>
          </a:xfrm>
        </p:spPr>
      </p:pic>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812" y="381000"/>
            <a:ext cx="9753600" cy="817823"/>
          </a:xfrm>
        </p:spPr>
        <p:txBody>
          <a:bodyPr/>
          <a:lstStyle/>
          <a:p>
            <a:pPr algn="r"/>
            <a:r>
              <a:rPr lang="en-US" dirty="0"/>
              <a:t>Correlation and pair plots</a:t>
            </a:r>
          </a:p>
        </p:txBody>
      </p:sp>
      <p:pic>
        <p:nvPicPr>
          <p:cNvPr id="10" name="Content Placeholder 9" descr="A close up of a map&#10;&#10;Description automatically generated">
            <a:extLst>
              <a:ext uri="{FF2B5EF4-FFF2-40B4-BE49-F238E27FC236}">
                <a16:creationId xmlns:a16="http://schemas.microsoft.com/office/drawing/2014/main" id="{B322398A-082B-44BF-B493-3B1F231AE24F}"/>
              </a:ext>
            </a:extLst>
          </p:cNvPr>
          <p:cNvPicPr>
            <a:picLocks noGrp="1" noChangeAspect="1"/>
          </p:cNvPicPr>
          <p:nvPr>
            <p:ph sz="half" idx="2"/>
          </p:nvPr>
        </p:nvPicPr>
        <p:blipFill>
          <a:blip r:embed="rId3"/>
          <a:stretch>
            <a:fillRect/>
          </a:stretch>
        </p:blipFill>
        <p:spPr>
          <a:xfrm>
            <a:off x="912812" y="1399444"/>
            <a:ext cx="5268428" cy="5306156"/>
          </a:xfrm>
        </p:spPr>
      </p:pic>
      <p:sp>
        <p:nvSpPr>
          <p:cNvPr id="11" name="Content Placeholder 2">
            <a:extLst>
              <a:ext uri="{FF2B5EF4-FFF2-40B4-BE49-F238E27FC236}">
                <a16:creationId xmlns:a16="http://schemas.microsoft.com/office/drawing/2014/main" id="{E65F5AF5-85C8-42B6-BF03-E8ADB9A67997}"/>
              </a:ext>
            </a:extLst>
          </p:cNvPr>
          <p:cNvSpPr>
            <a:spLocks noGrp="1"/>
          </p:cNvSpPr>
          <p:nvPr>
            <p:ph sz="half" idx="1"/>
          </p:nvPr>
        </p:nvSpPr>
        <p:spPr>
          <a:xfrm>
            <a:off x="6475412" y="1676400"/>
            <a:ext cx="4724400" cy="4876800"/>
          </a:xfrm>
        </p:spPr>
        <p:txBody>
          <a:bodyPr>
            <a:normAutofit/>
          </a:bodyPr>
          <a:lstStyle/>
          <a:p>
            <a:r>
              <a:rPr lang="en-US" sz="2200" dirty="0">
                <a:latin typeface="Helvetica" panose="020B0604020202020204" pitchFamily="34" charset="0"/>
                <a:cs typeface="Helvetica" panose="020B0604020202020204" pitchFamily="34" charset="0"/>
              </a:rPr>
              <a:t>The left column of pair plots show the correlation between Happiness Score and the three most important life factors.</a:t>
            </a:r>
          </a:p>
          <a:p>
            <a:r>
              <a:rPr lang="en-US" sz="2200" dirty="0">
                <a:latin typeface="Helvetica" panose="020B0604020202020204" pitchFamily="34" charset="0"/>
                <a:cs typeface="Helvetica" panose="020B0604020202020204" pitchFamily="34" charset="0"/>
              </a:rPr>
              <a:t>Due to this being a more intuitive approach to solving the problem, we will not consider how each of those three factors are dependent on the other. We may drop it for predictive purposes, but to people, they mean different things, and that’s how we will focus on the issue.</a:t>
            </a:r>
          </a:p>
        </p:txBody>
      </p:sp>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CDE0-FE8B-4B31-9601-2B4E7B8CC564}"/>
              </a:ext>
            </a:extLst>
          </p:cNvPr>
          <p:cNvSpPr>
            <a:spLocks noGrp="1"/>
          </p:cNvSpPr>
          <p:nvPr>
            <p:ph type="title"/>
          </p:nvPr>
        </p:nvSpPr>
        <p:spPr/>
        <p:txBody>
          <a:bodyPr/>
          <a:lstStyle/>
          <a:p>
            <a:r>
              <a:rPr lang="en-US" dirty="0"/>
              <a:t>The climax – two sides of the same coin</a:t>
            </a:r>
          </a:p>
        </p:txBody>
      </p:sp>
      <p:sp>
        <p:nvSpPr>
          <p:cNvPr id="3" name="Content Placeholder 2">
            <a:extLst>
              <a:ext uri="{FF2B5EF4-FFF2-40B4-BE49-F238E27FC236}">
                <a16:creationId xmlns:a16="http://schemas.microsoft.com/office/drawing/2014/main" id="{0E1EC5E7-7A7B-4583-A38B-82E57D660848}"/>
              </a:ext>
            </a:extLst>
          </p:cNvPr>
          <p:cNvSpPr>
            <a:spLocks noGrp="1"/>
          </p:cNvSpPr>
          <p:nvPr>
            <p:ph idx="1"/>
          </p:nvPr>
        </p:nvSpPr>
        <p:spPr>
          <a:xfrm>
            <a:off x="1217614" y="1828800"/>
            <a:ext cx="9753600" cy="4953000"/>
          </a:xfrm>
        </p:spPr>
        <p:txBody>
          <a:bodyPr>
            <a:normAutofit lnSpcReduction="10000"/>
          </a:bodyPr>
          <a:lstStyle/>
          <a:p>
            <a:r>
              <a:rPr lang="en-US" dirty="0">
                <a:latin typeface="Helvetica" panose="020B0604020202020204" pitchFamily="34" charset="0"/>
                <a:cs typeface="Helvetica" panose="020B0604020202020204" pitchFamily="34" charset="0"/>
              </a:rPr>
              <a:t>To prove that Money, Health and Family are the most important features, and low values mean a less happy nation, we created a binary class which assigns 0 to countries below the world average happiness score, and 1 to countries above it.</a:t>
            </a:r>
          </a:p>
          <a:p>
            <a:r>
              <a:rPr lang="en-US" dirty="0">
                <a:latin typeface="Helvetica" panose="020B0604020202020204" pitchFamily="34" charset="0"/>
                <a:cs typeface="Helvetica" panose="020B0604020202020204" pitchFamily="34" charset="0"/>
              </a:rPr>
              <a:t>Using both Support Vector Machine and Artificial Neural Networks, splitting and running classifiers on test and train sets containing only the three features yielded a cross validation score average score of ~80% and ~86% respectively, after using K-folds.</a:t>
            </a:r>
          </a:p>
          <a:p>
            <a:r>
              <a:rPr lang="en-US" dirty="0">
                <a:latin typeface="Helvetica" panose="020B0604020202020204" pitchFamily="34" charset="0"/>
                <a:cs typeface="Helvetica" panose="020B0604020202020204" pitchFamily="34" charset="0"/>
              </a:rPr>
              <a:t>Running them with the lesser important features yield ~75% of correctly predicted class values.</a:t>
            </a:r>
          </a:p>
          <a:p>
            <a:r>
              <a:rPr lang="en-US" dirty="0">
                <a:latin typeface="Helvetica" panose="020B0604020202020204" pitchFamily="34" charset="0"/>
                <a:cs typeface="Helvetica" panose="020B0604020202020204" pitchFamily="34" charset="0"/>
              </a:rPr>
              <a:t>Thus, we can conclude that a lesser value on Money, Health and Family/Social life leads to any country, regardless of the region, to be unhappy.</a:t>
            </a:r>
          </a:p>
        </p:txBody>
      </p:sp>
    </p:spTree>
    <p:extLst>
      <p:ext uri="{BB962C8B-B14F-4D97-AF65-F5344CB8AC3E}">
        <p14:creationId xmlns:p14="http://schemas.microsoft.com/office/powerpoint/2010/main" val="123354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47D9-B518-4E59-97DC-4BFD766FD7A4}"/>
              </a:ext>
            </a:extLst>
          </p:cNvPr>
          <p:cNvSpPr>
            <a:spLocks noGrp="1"/>
          </p:cNvSpPr>
          <p:nvPr>
            <p:ph type="title"/>
          </p:nvPr>
        </p:nvSpPr>
        <p:spPr/>
        <p:txBody>
          <a:bodyPr/>
          <a:lstStyle/>
          <a:p>
            <a:r>
              <a:rPr lang="en-US" dirty="0"/>
              <a:t>The hero and its solutions</a:t>
            </a:r>
          </a:p>
        </p:txBody>
      </p:sp>
      <p:sp>
        <p:nvSpPr>
          <p:cNvPr id="3" name="Content Placeholder 2">
            <a:extLst>
              <a:ext uri="{FF2B5EF4-FFF2-40B4-BE49-F238E27FC236}">
                <a16:creationId xmlns:a16="http://schemas.microsoft.com/office/drawing/2014/main" id="{5469BFBE-B461-43E9-9AC9-E9AF4C288B41}"/>
              </a:ext>
            </a:extLst>
          </p:cNvPr>
          <p:cNvSpPr>
            <a:spLocks noGrp="1"/>
          </p:cNvSpPr>
          <p:nvPr>
            <p:ph idx="1"/>
          </p:nvPr>
        </p:nvSpPr>
        <p:spPr/>
        <p:txBody>
          <a:bodyPr>
            <a:normAutofit/>
          </a:bodyPr>
          <a:lstStyle/>
          <a:p>
            <a:r>
              <a:rPr lang="en-US" dirty="0">
                <a:latin typeface="Helvetica" panose="020B0604020202020204" pitchFamily="34" charset="0"/>
                <a:cs typeface="Helvetica" panose="020B0604020202020204" pitchFamily="34" charset="0"/>
              </a:rPr>
              <a:t>The heroes in this case are improving the attributes economy, health and family.</a:t>
            </a:r>
          </a:p>
          <a:p>
            <a:r>
              <a:rPr lang="en-US" dirty="0">
                <a:latin typeface="Helvetica" panose="020B0604020202020204" pitchFamily="34" charset="0"/>
                <a:cs typeface="Helvetica" panose="020B0604020202020204" pitchFamily="34" charset="0"/>
              </a:rPr>
              <a:t>However, the focus should be more economy because health is heavily dependent on it. While family is less dependent, it is still a factor</a:t>
            </a:r>
          </a:p>
          <a:p>
            <a:r>
              <a:rPr lang="en-US" dirty="0">
                <a:latin typeface="Helvetica" panose="020B0604020202020204" pitchFamily="34" charset="0"/>
                <a:cs typeface="Helvetica" panose="020B0604020202020204" pitchFamily="34" charset="0"/>
              </a:rPr>
              <a:t>Providing and creating jobs and trade (more exports than imports) will generate more money within the economy. This will raise proper funding for education and healthcare. Having less to worry about your wages and your health will automatically open opportunities to improve family and social life. </a:t>
            </a:r>
          </a:p>
        </p:txBody>
      </p:sp>
    </p:spTree>
    <p:extLst>
      <p:ext uri="{BB962C8B-B14F-4D97-AF65-F5344CB8AC3E}">
        <p14:creationId xmlns:p14="http://schemas.microsoft.com/office/powerpoint/2010/main" val="196191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CEC0-B717-469A-AD45-B68043307B49}"/>
              </a:ext>
            </a:extLst>
          </p:cNvPr>
          <p:cNvSpPr>
            <a:spLocks noGrp="1"/>
          </p:cNvSpPr>
          <p:nvPr>
            <p:ph type="ctrTitle"/>
          </p:nvPr>
        </p:nvSpPr>
        <p:spPr>
          <a:xfrm>
            <a:off x="0" y="5791200"/>
            <a:ext cx="1278243" cy="1066800"/>
          </a:xfrm>
        </p:spPr>
        <p:txBody>
          <a:bodyPr/>
          <a:lstStyle/>
          <a:p>
            <a:r>
              <a:rPr lang="en-US" dirty="0"/>
              <a:t>Fin</a:t>
            </a:r>
          </a:p>
        </p:txBody>
      </p:sp>
    </p:spTree>
    <p:extLst>
      <p:ext uri="{BB962C8B-B14F-4D97-AF65-F5344CB8AC3E}">
        <p14:creationId xmlns:p14="http://schemas.microsoft.com/office/powerpoint/2010/main" val="113037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WORLD HAPPINESS REPORT</a:t>
            </a:r>
          </a:p>
        </p:txBody>
      </p:sp>
      <p:sp>
        <p:nvSpPr>
          <p:cNvPr id="2" name="Content Placeholder 1"/>
          <p:cNvSpPr>
            <a:spLocks noGrp="1"/>
          </p:cNvSpPr>
          <p:nvPr>
            <p:ph idx="1"/>
          </p:nvPr>
        </p:nvSpPr>
        <p:spPr/>
        <p:txBody>
          <a:bodyPr>
            <a:normAutofit/>
          </a:bodyPr>
          <a:lstStyle/>
          <a:p>
            <a:r>
              <a:rPr lang="en-US" dirty="0">
                <a:latin typeface="Helvetica" panose="020B0604020202020204" pitchFamily="34" charset="0"/>
                <a:cs typeface="Helvetica" panose="020B0604020202020204" pitchFamily="34" charset="0"/>
              </a:rPr>
              <a:t>Annual Publication by the United Nations Sustainable Development Solutions Network</a:t>
            </a:r>
          </a:p>
          <a:p>
            <a:r>
              <a:rPr lang="en-US" dirty="0">
                <a:latin typeface="Helvetica" panose="020B0604020202020204" pitchFamily="34" charset="0"/>
                <a:cs typeface="Helvetica" panose="020B0604020202020204" pitchFamily="34" charset="0"/>
              </a:rPr>
              <a:t>Essentially a ranking based on a metric that evaluates how happy a country is. </a:t>
            </a:r>
          </a:p>
          <a:p>
            <a:r>
              <a:rPr lang="en-US" dirty="0">
                <a:latin typeface="Helvetica" panose="020B0604020202020204" pitchFamily="34" charset="0"/>
                <a:cs typeface="Helvetica" panose="020B0604020202020204" pitchFamily="34" charset="0"/>
              </a:rPr>
              <a:t>Surveys from the population of over a 150 countries are taken on several features which factor into the final happiness score assigned to that country.</a:t>
            </a:r>
          </a:p>
          <a:p>
            <a:r>
              <a:rPr lang="en-US" dirty="0">
                <a:latin typeface="Helvetica" panose="020B0604020202020204" pitchFamily="34" charset="0"/>
                <a:cs typeface="Helvetica" panose="020B0604020202020204" pitchFamily="34" charset="0"/>
              </a:rPr>
              <a:t>We have looked at three of these rankings from reports from 2015 to 2017.</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WORLD HAPPINESS REPORT</a:t>
            </a:r>
          </a:p>
        </p:txBody>
      </p:sp>
      <p:sp>
        <p:nvSpPr>
          <p:cNvPr id="2" name="Content Placeholder 1"/>
          <p:cNvSpPr>
            <a:spLocks noGrp="1"/>
          </p:cNvSpPr>
          <p:nvPr>
            <p:ph sz="half" idx="1"/>
          </p:nvPr>
        </p:nvSpPr>
        <p:spPr>
          <a:xfrm>
            <a:off x="1217614" y="1828800"/>
            <a:ext cx="10058397" cy="5029200"/>
          </a:xfrm>
        </p:spPr>
        <p:txBody>
          <a:bodyPr>
            <a:normAutofit/>
          </a:bodyPr>
          <a:lstStyle/>
          <a:p>
            <a:r>
              <a:rPr lang="en-US" dirty="0">
                <a:latin typeface="Helvetica" panose="020B0604020202020204" pitchFamily="34" charset="0"/>
                <a:cs typeface="Helvetica" panose="020B0604020202020204" pitchFamily="34" charset="0"/>
              </a:rPr>
              <a:t>The life factors/ features that the survey draws upon in all three reports are:</a:t>
            </a:r>
          </a:p>
          <a:p>
            <a:pPr lvl="1"/>
            <a:r>
              <a:rPr lang="en-US" dirty="0">
                <a:latin typeface="Helvetica" panose="020B0604020202020204" pitchFamily="34" charset="0"/>
                <a:cs typeface="Helvetica" panose="020B0604020202020204" pitchFamily="34" charset="0"/>
              </a:rPr>
              <a:t>GDP per capita</a:t>
            </a:r>
          </a:p>
          <a:p>
            <a:pPr lvl="1"/>
            <a:r>
              <a:rPr lang="en-US" dirty="0">
                <a:latin typeface="Helvetica" panose="020B0604020202020204" pitchFamily="34" charset="0"/>
                <a:cs typeface="Helvetica" panose="020B0604020202020204" pitchFamily="34" charset="0"/>
              </a:rPr>
              <a:t>Family and Social relationships</a:t>
            </a:r>
          </a:p>
          <a:p>
            <a:pPr lvl="1"/>
            <a:r>
              <a:rPr lang="en-US" dirty="0">
                <a:latin typeface="Helvetica" panose="020B0604020202020204" pitchFamily="34" charset="0"/>
                <a:cs typeface="Helvetica" panose="020B0604020202020204" pitchFamily="34" charset="0"/>
              </a:rPr>
              <a:t>Healthy life expectancy</a:t>
            </a:r>
          </a:p>
          <a:p>
            <a:pPr lvl="1"/>
            <a:r>
              <a:rPr lang="en-US" dirty="0">
                <a:latin typeface="Helvetica" panose="020B0604020202020204" pitchFamily="34" charset="0"/>
                <a:cs typeface="Helvetica" panose="020B0604020202020204" pitchFamily="34" charset="0"/>
              </a:rPr>
              <a:t>Perceived level of freedom</a:t>
            </a:r>
          </a:p>
          <a:p>
            <a:pPr lvl="1"/>
            <a:r>
              <a:rPr lang="en-US" dirty="0">
                <a:latin typeface="Helvetica" panose="020B0604020202020204" pitchFamily="34" charset="0"/>
                <a:cs typeface="Helvetica" panose="020B0604020202020204" pitchFamily="34" charset="0"/>
              </a:rPr>
              <a:t>The level of generosity displayed</a:t>
            </a:r>
          </a:p>
          <a:p>
            <a:pPr lvl="1"/>
            <a:r>
              <a:rPr lang="en-US" dirty="0">
                <a:latin typeface="Helvetica" panose="020B0604020202020204" pitchFamily="34" charset="0"/>
                <a:cs typeface="Helvetica" panose="020B0604020202020204" pitchFamily="34" charset="0"/>
              </a:rPr>
              <a:t>Perceived trust in government/indicator to government corruption</a:t>
            </a:r>
          </a:p>
          <a:p>
            <a:r>
              <a:rPr lang="en-US" dirty="0">
                <a:latin typeface="Helvetica" panose="020B0604020202020204" pitchFamily="34" charset="0"/>
                <a:cs typeface="Helvetica" panose="020B0604020202020204" pitchFamily="34" charset="0"/>
              </a:rPr>
              <a:t>The scores calculated are relative to a hypothetical country called Dystopia where the least happy people reside. This is a benchmark for all the other scores produced. Secondary features like a Dystopian Residual and Standard Error are also present in the score.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79F2-8B86-4856-A553-6CCDD8B06E2E}"/>
              </a:ext>
            </a:extLst>
          </p:cNvPr>
          <p:cNvSpPr>
            <a:spLocks noGrp="1"/>
          </p:cNvSpPr>
          <p:nvPr>
            <p:ph type="title"/>
          </p:nvPr>
        </p:nvSpPr>
        <p:spPr>
          <a:xfrm>
            <a:off x="1217614" y="274638"/>
            <a:ext cx="9753600" cy="1325562"/>
          </a:xfrm>
          <a:prstGeom prst="rect">
            <a:avLst/>
          </a:prstGeom>
        </p:spPr>
        <p:txBody>
          <a:bodyPr anchor="b">
            <a:normAutofit/>
          </a:bodyPr>
          <a:lstStyle/>
          <a:p>
            <a:r>
              <a:rPr lang="en-US" dirty="0"/>
              <a:t>The three-year distribution</a:t>
            </a:r>
          </a:p>
        </p:txBody>
      </p:sp>
      <p:sp>
        <p:nvSpPr>
          <p:cNvPr id="12" name="Content Placeholder 3">
            <a:extLst>
              <a:ext uri="{FF2B5EF4-FFF2-40B4-BE49-F238E27FC236}">
                <a16:creationId xmlns:a16="http://schemas.microsoft.com/office/drawing/2014/main" id="{41DA59E0-8778-4A75-87C7-197653CBCAEB}"/>
              </a:ext>
            </a:extLst>
          </p:cNvPr>
          <p:cNvSpPr>
            <a:spLocks noGrp="1"/>
          </p:cNvSpPr>
          <p:nvPr>
            <p:ph sz="half" idx="2"/>
          </p:nvPr>
        </p:nvSpPr>
        <p:spPr>
          <a:xfrm>
            <a:off x="1217614" y="2286000"/>
            <a:ext cx="4709160" cy="3886200"/>
          </a:xfrm>
        </p:spPr>
        <p:txBody>
          <a:bodyPr/>
          <a:lstStyle/>
          <a:p>
            <a:r>
              <a:rPr lang="en-US" dirty="0">
                <a:latin typeface="Helvetica" panose="020B0604020202020204" pitchFamily="34" charset="0"/>
                <a:cs typeface="Helvetica" panose="020B0604020202020204" pitchFamily="34" charset="0"/>
              </a:rPr>
              <a:t>The distribution plot shows the happiness score distributed based on its relative frequency(probability of appearance on the dataset)</a:t>
            </a:r>
          </a:p>
          <a:p>
            <a:r>
              <a:rPr lang="en-US" dirty="0">
                <a:latin typeface="Helvetica" panose="020B0604020202020204" pitchFamily="34" charset="0"/>
                <a:cs typeface="Helvetica" panose="020B0604020202020204" pitchFamily="34" charset="0"/>
              </a:rPr>
              <a:t>More recent years have seen the average score increase to ~5.5 from ~4.8.</a:t>
            </a:r>
          </a:p>
          <a:p>
            <a:r>
              <a:rPr lang="en-US" dirty="0">
                <a:latin typeface="Helvetica" panose="020B0604020202020204" pitchFamily="34" charset="0"/>
                <a:cs typeface="Helvetica" panose="020B0604020202020204" pitchFamily="34" charset="0"/>
              </a:rPr>
              <a:t>The range of the score is from 0 to 10 </a:t>
            </a:r>
          </a:p>
        </p:txBody>
      </p:sp>
      <p:pic>
        <p:nvPicPr>
          <p:cNvPr id="5" name="Content Placeholder 4" descr="A close up of a device&#10;&#10;Description automatically generated">
            <a:extLst>
              <a:ext uri="{FF2B5EF4-FFF2-40B4-BE49-F238E27FC236}">
                <a16:creationId xmlns:a16="http://schemas.microsoft.com/office/drawing/2014/main" id="{AA577748-6C55-414E-919F-F990D19D811D}"/>
              </a:ext>
            </a:extLst>
          </p:cNvPr>
          <p:cNvPicPr>
            <a:picLocks noGrp="1" noChangeAspect="1"/>
          </p:cNvPicPr>
          <p:nvPr>
            <p:ph sz="quarter" idx="4"/>
          </p:nvPr>
        </p:nvPicPr>
        <p:blipFill>
          <a:blip r:embed="rId2"/>
          <a:stretch>
            <a:fillRect/>
          </a:stretch>
        </p:blipFill>
        <p:spPr>
          <a:xfrm>
            <a:off x="6262054" y="1828799"/>
            <a:ext cx="5471158" cy="4343399"/>
          </a:xfrm>
          <a:prstGeom prst="rect">
            <a:avLst/>
          </a:prstGeom>
          <a:noFill/>
        </p:spPr>
      </p:pic>
    </p:spTree>
    <p:extLst>
      <p:ext uri="{BB962C8B-B14F-4D97-AF65-F5344CB8AC3E}">
        <p14:creationId xmlns:p14="http://schemas.microsoft.com/office/powerpoint/2010/main" val="111816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HYPOTHESIS – VILLAIN AND HERO</a:t>
            </a:r>
          </a:p>
        </p:txBody>
      </p:sp>
      <p:sp>
        <p:nvSpPr>
          <p:cNvPr id="3" name="Text Placeholder 2"/>
          <p:cNvSpPr>
            <a:spLocks noGrp="1"/>
          </p:cNvSpPr>
          <p:nvPr>
            <p:ph sz="half" idx="1"/>
          </p:nvPr>
        </p:nvSpPr>
        <p:spPr>
          <a:xfrm>
            <a:off x="1233278" y="1828800"/>
            <a:ext cx="10042733" cy="4754562"/>
          </a:xfrm>
        </p:spPr>
        <p:txBody>
          <a:bodyPr/>
          <a:lstStyle/>
          <a:p>
            <a:r>
              <a:rPr lang="en-US" dirty="0">
                <a:latin typeface="Helvetica" panose="020B0604020202020204" pitchFamily="34" charset="0"/>
                <a:cs typeface="Helvetica" panose="020B0604020202020204" pitchFamily="34" charset="0"/>
              </a:rPr>
              <a:t>The Question posed:</a:t>
            </a:r>
          </a:p>
          <a:p>
            <a:pPr lvl="1"/>
            <a:r>
              <a:rPr lang="en-US" dirty="0">
                <a:latin typeface="Helvetica" panose="020B0604020202020204" pitchFamily="34" charset="0"/>
                <a:cs typeface="Helvetica" panose="020B0604020202020204" pitchFamily="34" charset="0"/>
              </a:rPr>
              <a:t>What causes countries to have a low happiness score, i.e. why are people in some countries bleaker, sadder, and less happy than the people from a happier country?</a:t>
            </a:r>
          </a:p>
          <a:p>
            <a:pPr lvl="1"/>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Villain:</a:t>
            </a:r>
          </a:p>
          <a:p>
            <a:pPr lvl="1"/>
            <a:r>
              <a:rPr lang="en-US" dirty="0">
                <a:latin typeface="Helvetica" panose="020B0604020202020204" pitchFamily="34" charset="0"/>
                <a:cs typeface="Helvetica" panose="020B0604020202020204" pitchFamily="34" charset="0"/>
              </a:rPr>
              <a:t>The features that cause the problem addressed by our question, i.e. it is the feature(s) from the survey that lead to a low happiness score.</a:t>
            </a:r>
          </a:p>
          <a:p>
            <a:pPr lvl="1"/>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Hero:</a:t>
            </a:r>
          </a:p>
          <a:p>
            <a:pPr lvl="1"/>
            <a:r>
              <a:rPr lang="en-US" dirty="0">
                <a:latin typeface="Helvetica" panose="020B0604020202020204" pitchFamily="34" charset="0"/>
                <a:cs typeface="Helvetica" panose="020B0604020202020204" pitchFamily="34" charset="0"/>
              </a:rPr>
              <a:t>The actionable changes that will reduce the negative presence of the villain, i.e. will help a country to become happier than they are.</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REGIONAL COMPARISONS</a:t>
            </a:r>
          </a:p>
        </p:txBody>
      </p:sp>
      <p:pic>
        <p:nvPicPr>
          <p:cNvPr id="16" name="Content Placeholder 15" descr="A screenshot of a cell phone&#10;&#10;Description automatically generated">
            <a:extLst>
              <a:ext uri="{FF2B5EF4-FFF2-40B4-BE49-F238E27FC236}">
                <a16:creationId xmlns:a16="http://schemas.microsoft.com/office/drawing/2014/main" id="{68325140-B689-44DC-B484-E170552A752A}"/>
              </a:ext>
            </a:extLst>
          </p:cNvPr>
          <p:cNvPicPr>
            <a:picLocks noGrp="1" noChangeAspect="1"/>
          </p:cNvPicPr>
          <p:nvPr>
            <p:ph sz="half" idx="2"/>
          </p:nvPr>
        </p:nvPicPr>
        <p:blipFill>
          <a:blip r:embed="rId3"/>
          <a:stretch>
            <a:fillRect/>
          </a:stretch>
        </p:blipFill>
        <p:spPr>
          <a:xfrm>
            <a:off x="354425" y="1600200"/>
            <a:ext cx="3606387" cy="3581400"/>
          </a:xfrm>
        </p:spPr>
      </p:pic>
      <p:pic>
        <p:nvPicPr>
          <p:cNvPr id="18" name="Picture 17" descr="A screenshot of a cell phone&#10;&#10;Description automatically generated">
            <a:extLst>
              <a:ext uri="{FF2B5EF4-FFF2-40B4-BE49-F238E27FC236}">
                <a16:creationId xmlns:a16="http://schemas.microsoft.com/office/drawing/2014/main" id="{CFAB6382-8620-4067-871B-5C916C5C7766}"/>
              </a:ext>
            </a:extLst>
          </p:cNvPr>
          <p:cNvPicPr>
            <a:picLocks noChangeAspect="1"/>
          </p:cNvPicPr>
          <p:nvPr/>
        </p:nvPicPr>
        <p:blipFill>
          <a:blip r:embed="rId4"/>
          <a:stretch>
            <a:fillRect/>
          </a:stretch>
        </p:blipFill>
        <p:spPr>
          <a:xfrm>
            <a:off x="4240625" y="1600200"/>
            <a:ext cx="3606387" cy="3581400"/>
          </a:xfrm>
          <a:prstGeom prst="rect">
            <a:avLst/>
          </a:prstGeom>
        </p:spPr>
      </p:pic>
      <p:pic>
        <p:nvPicPr>
          <p:cNvPr id="20" name="Picture 19" descr="A screenshot of a social media post&#10;&#10;Description automatically generated">
            <a:extLst>
              <a:ext uri="{FF2B5EF4-FFF2-40B4-BE49-F238E27FC236}">
                <a16:creationId xmlns:a16="http://schemas.microsoft.com/office/drawing/2014/main" id="{ED5D1A58-7FB0-48F9-AFE0-3C4CCF175D45}"/>
              </a:ext>
            </a:extLst>
          </p:cNvPr>
          <p:cNvPicPr>
            <a:picLocks noChangeAspect="1"/>
          </p:cNvPicPr>
          <p:nvPr/>
        </p:nvPicPr>
        <p:blipFill>
          <a:blip r:embed="rId5"/>
          <a:stretch>
            <a:fillRect/>
          </a:stretch>
        </p:blipFill>
        <p:spPr>
          <a:xfrm>
            <a:off x="8126824" y="1600199"/>
            <a:ext cx="3606388" cy="3581401"/>
          </a:xfrm>
          <a:prstGeom prst="rect">
            <a:avLst/>
          </a:prstGeom>
        </p:spPr>
      </p:pic>
      <p:sp>
        <p:nvSpPr>
          <p:cNvPr id="22" name="Text Placeholder 2">
            <a:extLst>
              <a:ext uri="{FF2B5EF4-FFF2-40B4-BE49-F238E27FC236}">
                <a16:creationId xmlns:a16="http://schemas.microsoft.com/office/drawing/2014/main" id="{6B7FC207-E109-4A73-ACB1-EBC0F7F31A8F}"/>
              </a:ext>
            </a:extLst>
          </p:cNvPr>
          <p:cNvSpPr>
            <a:spLocks noGrp="1"/>
          </p:cNvSpPr>
          <p:nvPr>
            <p:ph sz="half" idx="1"/>
          </p:nvPr>
        </p:nvSpPr>
        <p:spPr>
          <a:xfrm>
            <a:off x="303212" y="5257800"/>
            <a:ext cx="11506200" cy="1676400"/>
          </a:xfrm>
        </p:spPr>
        <p:txBody>
          <a:bodyPr>
            <a:noAutofit/>
          </a:bodyPr>
          <a:lstStyle/>
          <a:p>
            <a:pPr marL="45720" indent="0">
              <a:buNone/>
            </a:pPr>
            <a:r>
              <a:rPr lang="en-US" sz="1900" dirty="0">
                <a:latin typeface="Helvetica" panose="020B0604020202020204" pitchFamily="34" charset="0"/>
                <a:cs typeface="Helvetica" panose="020B0604020202020204" pitchFamily="34" charset="0"/>
              </a:rPr>
              <a:t>Countries split into 10 regions around the world. The graphs above shows the distribution based on the regions from the three different years. It is ordered from the highest score onwards.</a:t>
            </a:r>
          </a:p>
          <a:p>
            <a:pPr marL="45720" indent="0">
              <a:buNone/>
            </a:pPr>
            <a:r>
              <a:rPr lang="en-US" sz="1900" dirty="0">
                <a:latin typeface="Helvetica" panose="020B0604020202020204" pitchFamily="34" charset="0"/>
                <a:cs typeface="Helvetica" panose="020B0604020202020204" pitchFamily="34" charset="0"/>
              </a:rPr>
              <a:t>Notice how Central Europe moves a place down to Southeastern Asia based on their highest ranked country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REGIONAL COMPARISONS</a:t>
            </a:r>
          </a:p>
        </p:txBody>
      </p:sp>
      <p:pic>
        <p:nvPicPr>
          <p:cNvPr id="8" name="Picture 7" descr="A screenshot of a cell phone&#10;&#10;Description automatically generated">
            <a:extLst>
              <a:ext uri="{FF2B5EF4-FFF2-40B4-BE49-F238E27FC236}">
                <a16:creationId xmlns:a16="http://schemas.microsoft.com/office/drawing/2014/main" id="{D20419BB-DE01-44BF-BC89-248CCA38E1F6}"/>
              </a:ext>
            </a:extLst>
          </p:cNvPr>
          <p:cNvPicPr>
            <a:picLocks noChangeAspect="1"/>
          </p:cNvPicPr>
          <p:nvPr/>
        </p:nvPicPr>
        <p:blipFill>
          <a:blip r:embed="rId3"/>
          <a:stretch>
            <a:fillRect/>
          </a:stretch>
        </p:blipFill>
        <p:spPr>
          <a:xfrm>
            <a:off x="1572182" y="1853841"/>
            <a:ext cx="9044461" cy="3150318"/>
          </a:xfrm>
          <a:prstGeom prst="rect">
            <a:avLst/>
          </a:prstGeom>
        </p:spPr>
      </p:pic>
      <p:sp>
        <p:nvSpPr>
          <p:cNvPr id="10" name="Text Placeholder 2">
            <a:extLst>
              <a:ext uri="{FF2B5EF4-FFF2-40B4-BE49-F238E27FC236}">
                <a16:creationId xmlns:a16="http://schemas.microsoft.com/office/drawing/2014/main" id="{51F5CB71-48F9-44C7-A539-3368E9695743}"/>
              </a:ext>
            </a:extLst>
          </p:cNvPr>
          <p:cNvSpPr>
            <a:spLocks noGrp="1"/>
          </p:cNvSpPr>
          <p:nvPr>
            <p:ph sz="half" idx="1"/>
          </p:nvPr>
        </p:nvSpPr>
        <p:spPr>
          <a:xfrm>
            <a:off x="303212" y="5105400"/>
            <a:ext cx="11506200" cy="1676400"/>
          </a:xfrm>
        </p:spPr>
        <p:txBody>
          <a:bodyPr>
            <a:noAutofit/>
          </a:bodyPr>
          <a:lstStyle/>
          <a:p>
            <a:pPr marL="45720" indent="0">
              <a:buNone/>
            </a:pPr>
            <a:r>
              <a:rPr lang="en-US" sz="1800" dirty="0">
                <a:latin typeface="Helvetica" panose="020B0604020202020204" pitchFamily="34" charset="0"/>
                <a:cs typeface="Helvetica" panose="020B0604020202020204" pitchFamily="34" charset="0"/>
              </a:rPr>
              <a:t>Mean Happiness Scores of the different regions from 2015 to 2017. Recall that the regions of </a:t>
            </a:r>
            <a:r>
              <a:rPr lang="en-US" sz="1800" dirty="0" err="1">
                <a:latin typeface="Helvetica" panose="020B0604020202020204" pitchFamily="34" charset="0"/>
                <a:cs typeface="Helvetica" panose="020B0604020202020204" pitchFamily="34" charset="0"/>
              </a:rPr>
              <a:t>Aus</a:t>
            </a:r>
            <a:r>
              <a:rPr lang="en-US" sz="1800" dirty="0">
                <a:latin typeface="Helvetica" panose="020B0604020202020204" pitchFamily="34" charset="0"/>
                <a:cs typeface="Helvetica" panose="020B0604020202020204" pitchFamily="34" charset="0"/>
              </a:rPr>
              <a:t>/NZ and North America have  only two countries participating in this report.</a:t>
            </a:r>
          </a:p>
          <a:p>
            <a:pPr marL="45720" indent="0">
              <a:buNone/>
            </a:pPr>
            <a:r>
              <a:rPr lang="en-US" sz="1800" dirty="0">
                <a:latin typeface="Helvetica" panose="020B0604020202020204" pitchFamily="34" charset="0"/>
                <a:cs typeface="Helvetica" panose="020B0604020202020204" pitchFamily="34" charset="0"/>
              </a:rPr>
              <a:t>This, however, gives a good indication of what its like around the globe, as regions are easily identifiable. There is also very little fluctuation over the years. This strengthens each region’s life factors as influencers of the score rather than a one-off anomaly due to any number of events in their countries at the time</a:t>
            </a: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49C3-2E65-411E-B8E1-1246B8C97EC2}"/>
              </a:ext>
            </a:extLst>
          </p:cNvPr>
          <p:cNvSpPr>
            <a:spLocks noGrp="1"/>
          </p:cNvSpPr>
          <p:nvPr>
            <p:ph type="title"/>
          </p:nvPr>
        </p:nvSpPr>
        <p:spPr>
          <a:xfrm>
            <a:off x="1217614" y="76200"/>
            <a:ext cx="9753600" cy="1325562"/>
          </a:xfrm>
        </p:spPr>
        <p:txBody>
          <a:bodyPr/>
          <a:lstStyle/>
          <a:p>
            <a:pPr algn="ctr"/>
            <a:r>
              <a:rPr lang="en-US" dirty="0"/>
              <a:t>REGIONAL COMPARISONS</a:t>
            </a:r>
          </a:p>
        </p:txBody>
      </p:sp>
      <p:pic>
        <p:nvPicPr>
          <p:cNvPr id="17" name="Picture 16" descr="A picture containing pencil&#10;&#10;Description automatically generated">
            <a:extLst>
              <a:ext uri="{FF2B5EF4-FFF2-40B4-BE49-F238E27FC236}">
                <a16:creationId xmlns:a16="http://schemas.microsoft.com/office/drawing/2014/main" id="{EEF7F715-D54F-432B-887A-3A78EC990BCA}"/>
              </a:ext>
            </a:extLst>
          </p:cNvPr>
          <p:cNvPicPr>
            <a:picLocks noChangeAspect="1"/>
          </p:cNvPicPr>
          <p:nvPr/>
        </p:nvPicPr>
        <p:blipFill>
          <a:blip r:embed="rId2"/>
          <a:stretch>
            <a:fillRect/>
          </a:stretch>
        </p:blipFill>
        <p:spPr>
          <a:xfrm>
            <a:off x="989012" y="1371600"/>
            <a:ext cx="4904967" cy="4059682"/>
          </a:xfrm>
          <a:prstGeom prst="rect">
            <a:avLst/>
          </a:prstGeom>
        </p:spPr>
      </p:pic>
      <p:pic>
        <p:nvPicPr>
          <p:cNvPr id="21" name="Content Placeholder 20" descr="A picture containing pencil&#10;&#10;Description automatically generated">
            <a:extLst>
              <a:ext uri="{FF2B5EF4-FFF2-40B4-BE49-F238E27FC236}">
                <a16:creationId xmlns:a16="http://schemas.microsoft.com/office/drawing/2014/main" id="{C96A94DB-A54B-4761-9B66-BAE20DBE180C}"/>
              </a:ext>
            </a:extLst>
          </p:cNvPr>
          <p:cNvPicPr>
            <a:picLocks noGrp="1" noChangeAspect="1"/>
          </p:cNvPicPr>
          <p:nvPr>
            <p:ph idx="1"/>
          </p:nvPr>
        </p:nvPicPr>
        <p:blipFill>
          <a:blip r:embed="rId3"/>
          <a:stretch>
            <a:fillRect/>
          </a:stretch>
        </p:blipFill>
        <p:spPr>
          <a:xfrm>
            <a:off x="6323012" y="1371600"/>
            <a:ext cx="4904967" cy="4059683"/>
          </a:xfrm>
        </p:spPr>
      </p:pic>
      <p:sp>
        <p:nvSpPr>
          <p:cNvPr id="22" name="Content Placeholder 2">
            <a:extLst>
              <a:ext uri="{FF2B5EF4-FFF2-40B4-BE49-F238E27FC236}">
                <a16:creationId xmlns:a16="http://schemas.microsoft.com/office/drawing/2014/main" id="{899AC455-2DF2-46C3-A525-2BCA2C33B56E}"/>
              </a:ext>
            </a:extLst>
          </p:cNvPr>
          <p:cNvSpPr txBox="1">
            <a:spLocks/>
          </p:cNvSpPr>
          <p:nvPr/>
        </p:nvSpPr>
        <p:spPr>
          <a:xfrm>
            <a:off x="928478" y="5486400"/>
            <a:ext cx="9737934" cy="1447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marL="45720" indent="0">
              <a:buNone/>
            </a:pPr>
            <a:r>
              <a:rPr lang="en-US" sz="1800" dirty="0">
                <a:latin typeface="Helvetica" panose="020B0604020202020204" pitchFamily="34" charset="0"/>
                <a:cs typeface="Helvetica" panose="020B0604020202020204" pitchFamily="34" charset="0"/>
              </a:rPr>
              <a:t>These are regional data from 2016 and 2017, depicting the average of each of the six attributes based on the region the country is from. </a:t>
            </a:r>
          </a:p>
          <a:p>
            <a:pPr marL="45720" indent="0">
              <a:buNone/>
            </a:pPr>
            <a:r>
              <a:rPr lang="en-US" sz="1800" dirty="0">
                <a:latin typeface="Helvetica" panose="020B0604020202020204" pitchFamily="34" charset="0"/>
                <a:cs typeface="Helvetica" panose="020B0604020202020204" pitchFamily="34" charset="0"/>
              </a:rPr>
              <a:t>Note from earlier, that the regions that less happy have shorter bars in specific areas of the life factors than others.</a:t>
            </a:r>
          </a:p>
        </p:txBody>
      </p:sp>
    </p:spTree>
    <p:extLst>
      <p:ext uri="{BB962C8B-B14F-4D97-AF65-F5344CB8AC3E}">
        <p14:creationId xmlns:p14="http://schemas.microsoft.com/office/powerpoint/2010/main" val="402369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4" y="-182562"/>
            <a:ext cx="9753600" cy="1325562"/>
          </a:xfrm>
        </p:spPr>
        <p:txBody>
          <a:bodyPr/>
          <a:lstStyle/>
          <a:p>
            <a:pPr algn="ctr"/>
            <a:r>
              <a:rPr lang="en-US" dirty="0"/>
              <a:t>The world heat map</a:t>
            </a:r>
          </a:p>
        </p:txBody>
      </p:sp>
      <p:pic>
        <p:nvPicPr>
          <p:cNvPr id="14" name="Content Placeholder 13" descr="A close up of a map&#10;&#10;Description automatically generated">
            <a:extLst>
              <a:ext uri="{FF2B5EF4-FFF2-40B4-BE49-F238E27FC236}">
                <a16:creationId xmlns:a16="http://schemas.microsoft.com/office/drawing/2014/main" id="{BA2588D4-5525-4F08-B6A4-2B4B40307C27}"/>
              </a:ext>
            </a:extLst>
          </p:cNvPr>
          <p:cNvPicPr>
            <a:picLocks noGrp="1" noChangeAspect="1"/>
          </p:cNvPicPr>
          <p:nvPr>
            <p:ph sz="half" idx="1"/>
          </p:nvPr>
        </p:nvPicPr>
        <p:blipFill>
          <a:blip r:embed="rId3"/>
          <a:stretch>
            <a:fillRect/>
          </a:stretch>
        </p:blipFill>
        <p:spPr>
          <a:xfrm>
            <a:off x="623886" y="1219200"/>
            <a:ext cx="10728326" cy="5364162"/>
          </a:xfrm>
        </p:spPr>
      </p:pic>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1147</Words>
  <Application>Microsoft Office PowerPoint</Application>
  <PresentationFormat>Custom</PresentationFormat>
  <Paragraphs>80</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Helvetica</vt:lpstr>
      <vt:lpstr>World country report presentation</vt:lpstr>
      <vt:lpstr>THE WORLD HAPPINESS REPORT</vt:lpstr>
      <vt:lpstr>THE WORLD HAPPINESS REPORT</vt:lpstr>
      <vt:lpstr>THE WORLD HAPPINESS REPORT</vt:lpstr>
      <vt:lpstr>The three-year distribution</vt:lpstr>
      <vt:lpstr>THE HYPOTHESIS – VILLAIN AND HERO</vt:lpstr>
      <vt:lpstr>REGIONAL COMPARISONS</vt:lpstr>
      <vt:lpstr>REGIONAL COMPARISONS</vt:lpstr>
      <vt:lpstr>REGIONAL COMPARISONS</vt:lpstr>
      <vt:lpstr>The world heat map</vt:lpstr>
      <vt:lpstr>Why show all of it-  seeing the pattern based on prior knowledge</vt:lpstr>
      <vt:lpstr>Correlation and pair plots</vt:lpstr>
      <vt:lpstr>Correlation and pair plots</vt:lpstr>
      <vt:lpstr>The climax – two sides of the same coin</vt:lpstr>
      <vt:lpstr>The hero and its solutions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HAPPINESS REPORT</dc:title>
  <dc:creator>Saadman Iqbal</dc:creator>
  <cp:lastModifiedBy>Saadman Iqbal</cp:lastModifiedBy>
  <cp:revision>19</cp:revision>
  <dcterms:created xsi:type="dcterms:W3CDTF">2019-11-25T21:29:50Z</dcterms:created>
  <dcterms:modified xsi:type="dcterms:W3CDTF">2019-11-26T03:37:58Z</dcterms:modified>
</cp:coreProperties>
</file>