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9" r:id="rId1"/>
  </p:sldMasterIdLst>
  <p:notesMasterIdLst>
    <p:notesMasterId r:id="rId15"/>
  </p:notesMasterIdLst>
  <p:sldIdLst>
    <p:sldId id="268" r:id="rId2"/>
    <p:sldId id="269" r:id="rId3"/>
    <p:sldId id="266" r:id="rId4"/>
    <p:sldId id="272" r:id="rId5"/>
    <p:sldId id="256" r:id="rId6"/>
    <p:sldId id="257" r:id="rId7"/>
    <p:sldId id="258" r:id="rId8"/>
    <p:sldId id="259" r:id="rId9"/>
    <p:sldId id="260" r:id="rId10"/>
    <p:sldId id="261" r:id="rId11"/>
    <p:sldId id="262" r:id="rId12"/>
    <p:sldId id="271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DBB91-A057-44D9-94F9-DAFF963C26E0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2A0802-5ADF-413F-BB94-B1AD9DF0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65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2A0802-5ADF-413F-BB94-B1AD9DF0F77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4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93D0E-DB41-4198-9E1E-31AE674D65B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837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F1983-E1B0-4523-90F6-5EE6D16EE2E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490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4A7F-7D3E-44D9-A9A8-B6E1F079D50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275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6DF2-B1E7-442F-AD17-FB14CFEF4B9A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487109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19B29-6E4C-44D0-A58E-2D7080626D43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745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A8839-C1CD-460A-8CA4-6110B3BFA99A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246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0BD35-709D-44C3-9369-766BC34378A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797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A1634-D032-4B3F-A9BC-4512319D9B1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9546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E8DA8-16D3-4FD4-8AD7-27A38A4BF08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388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22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0F922-E306-4056-BA88-DE386C2D8540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78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98BD3-B9B1-45E5-B416-A91FEF076EA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025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0E26-C953-4B42-9CDD-2031E2B67B93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118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2E1F5-D45F-4D22-B2B5-C210C1253C27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01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AFB4E-49AA-43CF-96CF-4C24E1409A4E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8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73506-7370-46EC-8256-6FD5195D91E6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699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F30F4-C723-4937-AB83-33BD838C4D6F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25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E20F9F-DDF5-4D0F-B42C-2E303EB5D135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60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2SK0uK2CBg" TargetMode="External"/><Relationship Id="rId2" Type="http://schemas.openxmlformats.org/officeDocument/2006/relationships/hyperlink" Target="https://www.youtube.com/watch?v=mzqgd2spxp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kbP0P8Wxtcg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ZQgd2sPxpk&amp;t=99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479" y="150126"/>
            <a:ext cx="11141748" cy="1064525"/>
          </a:xfrm>
        </p:spPr>
        <p:txBody>
          <a:bodyPr/>
          <a:lstStyle/>
          <a:p>
            <a:r>
              <a:rPr lang="en-US" dirty="0"/>
              <a:t>	</a:t>
            </a:r>
            <a:r>
              <a:rPr lang="en-US" sz="4400" dirty="0">
                <a:solidFill>
                  <a:srgbClr val="FF0000"/>
                </a:solidFill>
                <a:latin typeface="Comic Sans MS" panose="030F0702030302020204" pitchFamily="66" charset="0"/>
              </a:rPr>
              <a:t>styles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9557" y="1050879"/>
            <a:ext cx="11041040" cy="4832396"/>
          </a:xfrm>
        </p:spPr>
        <p:txBody>
          <a:bodyPr>
            <a:normAutofit/>
          </a:bodyPr>
          <a:lstStyle/>
          <a:p>
            <a:r>
              <a:rPr lang="en-US" sz="2800" cap="none" dirty="0">
                <a:latin typeface="Comic Sans MS" panose="030F0702030302020204" pitchFamily="66" charset="0"/>
              </a:rPr>
              <a:t>There are many different categories  of writing. These different styles of writing each have their own characteristics.</a:t>
            </a:r>
          </a:p>
          <a:p>
            <a:pPr marL="0" indent="0">
              <a:buNone/>
            </a:pPr>
            <a:endParaRPr lang="en-US" sz="2800" cap="none" dirty="0">
              <a:latin typeface="Comic Sans MS" panose="030F0702030302020204" pitchFamily="66" charset="0"/>
            </a:endParaRPr>
          </a:p>
          <a:p>
            <a:pPr marL="1143000" lvl="1" fontAlgn="base"/>
            <a:r>
              <a:rPr lang="en-US" sz="2800" b="1" dirty="0">
                <a:latin typeface="Comic Sans MS" panose="030F0702030302020204" pitchFamily="66" charset="0"/>
              </a:rPr>
              <a:t>Creative Writing </a:t>
            </a:r>
            <a:r>
              <a:rPr lang="en-US" sz="2800" dirty="0">
                <a:latin typeface="Comic Sans MS" panose="030F0702030302020204" pitchFamily="66" charset="0"/>
              </a:rPr>
              <a:t>– </a:t>
            </a:r>
            <a:r>
              <a:rPr lang="en-US" sz="2800" cap="none" dirty="0">
                <a:latin typeface="Comic Sans MS" panose="030F0702030302020204" pitchFamily="66" charset="0"/>
              </a:rPr>
              <a:t>novels, short stories, poetry  </a:t>
            </a:r>
            <a:endParaRPr lang="en-US" sz="2800" dirty="0">
              <a:latin typeface="Comic Sans MS" panose="030F0702030302020204" pitchFamily="66" charset="0"/>
            </a:endParaRPr>
          </a:p>
          <a:p>
            <a:pPr marL="1143000" lvl="1" fontAlgn="base"/>
            <a:r>
              <a:rPr lang="en-US" sz="2800" b="1" dirty="0">
                <a:latin typeface="Comic Sans MS" panose="030F0702030302020204" pitchFamily="66" charset="0"/>
              </a:rPr>
              <a:t>Journalistic Writing </a:t>
            </a:r>
            <a:r>
              <a:rPr lang="en-US" sz="2800" dirty="0">
                <a:latin typeface="Comic Sans MS" panose="030F0702030302020204" pitchFamily="66" charset="0"/>
              </a:rPr>
              <a:t>– </a:t>
            </a:r>
            <a:r>
              <a:rPr lang="en-US" sz="2800" cap="none" dirty="0">
                <a:latin typeface="Comic Sans MS" panose="030F0702030302020204" pitchFamily="66" charset="0"/>
              </a:rPr>
              <a:t>newspapers, magazines </a:t>
            </a:r>
            <a:endParaRPr lang="en-US" sz="2800" dirty="0">
              <a:latin typeface="Comic Sans MS" panose="030F0702030302020204" pitchFamily="66" charset="0"/>
            </a:endParaRPr>
          </a:p>
          <a:p>
            <a:pPr marL="1143000" lvl="1" fontAlgn="base"/>
            <a:r>
              <a:rPr lang="en-US" sz="2800" b="1" dirty="0">
                <a:latin typeface="Comic Sans MS" panose="030F0702030302020204" pitchFamily="66" charset="0"/>
              </a:rPr>
              <a:t>Persuasive Writing </a:t>
            </a:r>
            <a:r>
              <a:rPr lang="en-US" sz="2800" dirty="0">
                <a:latin typeface="Comic Sans MS" panose="030F0702030302020204" pitchFamily="66" charset="0"/>
              </a:rPr>
              <a:t>– </a:t>
            </a:r>
            <a:r>
              <a:rPr lang="en-US" sz="2800" cap="none" dirty="0">
                <a:latin typeface="Comic Sans MS" panose="030F0702030302020204" pitchFamily="66" charset="0"/>
              </a:rPr>
              <a:t>advertising, media campaigns </a:t>
            </a:r>
            <a:endParaRPr lang="en-US" sz="2800" dirty="0">
              <a:latin typeface="Comic Sans MS" panose="030F0702030302020204" pitchFamily="66" charset="0"/>
            </a:endParaRPr>
          </a:p>
          <a:p>
            <a:pPr lvl="2" fontAlgn="base"/>
            <a:r>
              <a:rPr lang="en-US" sz="2800" b="1" dirty="0">
                <a:latin typeface="Comic Sans MS" panose="030F0702030302020204" pitchFamily="66" charset="0"/>
              </a:rPr>
              <a:t>Scientific Writing </a:t>
            </a:r>
            <a:r>
              <a:rPr lang="en-US" sz="2800" dirty="0">
                <a:latin typeface="Comic Sans MS" panose="030F0702030302020204" pitchFamily="66" charset="0"/>
              </a:rPr>
              <a:t>– </a:t>
            </a:r>
            <a:r>
              <a:rPr lang="en-US" sz="2800" cap="none" dirty="0">
                <a:latin typeface="Comic Sans MS" panose="030F0702030302020204" pitchFamily="66" charset="0"/>
              </a:rPr>
              <a:t>use of scientific vocabulary </a:t>
            </a:r>
          </a:p>
          <a:p>
            <a:pPr marL="1201738" lvl="2" indent="0">
              <a:buNone/>
            </a:pPr>
            <a:r>
              <a:rPr lang="en-US" sz="2800" cap="none" dirty="0">
                <a:latin typeface="Comic Sans MS" panose="030F0702030302020204" pitchFamily="66" charset="0"/>
              </a:rPr>
              <a:t>(technical terms) </a:t>
            </a:r>
          </a:p>
          <a:p>
            <a:pPr marL="1143000" lvl="1" fontAlgn="base"/>
            <a:endParaRPr lang="en-US" sz="2400" dirty="0">
              <a:latin typeface="Comic Sans MS" panose="030F0702030302020204" pitchFamily="66" charset="0"/>
            </a:endParaRPr>
          </a:p>
          <a:p>
            <a:pPr lvl="2"/>
            <a:endParaRPr lang="en-US" sz="3200" cap="none" dirty="0">
              <a:latin typeface="Comic Sans MS" panose="030F0702030302020204" pitchFamily="66" charset="0"/>
            </a:endParaRPr>
          </a:p>
          <a:p>
            <a:endParaRPr lang="en-US" sz="2800" cap="none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8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549" y="141670"/>
            <a:ext cx="10698677" cy="785610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latin typeface="Comic Sans MS" panose="030F0702030302020204" pitchFamily="66" charset="0"/>
              </a:rPr>
              <a:t>Cont’d …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46975" y="811370"/>
            <a:ext cx="10530625" cy="4979830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BODY: </a:t>
            </a:r>
            <a:r>
              <a:rPr lang="en-US" sz="2600" dirty="0">
                <a:latin typeface="Comic Sans MS" panose="030F0702030302020204" pitchFamily="66" charset="0"/>
              </a:rPr>
              <a:t>M</a:t>
            </a:r>
            <a:r>
              <a:rPr lang="en-US" sz="2600" cap="none" dirty="0">
                <a:latin typeface="Comic Sans MS" panose="030F0702030302020204" pitchFamily="66" charset="0"/>
              </a:rPr>
              <a:t>ain part of the work</a:t>
            </a:r>
          </a:p>
          <a:p>
            <a:pPr marL="0" indent="0">
              <a:buNone/>
            </a:pPr>
            <a:r>
              <a:rPr lang="en-US" sz="2600" cap="none" dirty="0">
                <a:latin typeface="Comic Sans MS" panose="030F0702030302020204" pitchFamily="66" charset="0"/>
              </a:rPr>
              <a:t>Paragraphs should be clearly written, arranged in a logical order.</a:t>
            </a:r>
          </a:p>
          <a:p>
            <a:pPr marL="0" indent="0">
              <a:buNone/>
            </a:pPr>
            <a:r>
              <a:rPr lang="en-US" sz="2600" cap="none" dirty="0">
                <a:latin typeface="Comic Sans MS" panose="030F0702030302020204" pitchFamily="66" charset="0"/>
              </a:rPr>
              <a:t>Chronological or order of importance. Paragraphs must be linked, and smooth flow maintained.</a:t>
            </a:r>
          </a:p>
          <a:p>
            <a:pPr marL="0" indent="0">
              <a:buNone/>
            </a:pPr>
            <a:endParaRPr lang="en-US" sz="1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Within paragraphs:</a:t>
            </a:r>
            <a:r>
              <a:rPr lang="en-US" sz="2600" dirty="0">
                <a:latin typeface="Comic Sans MS" panose="030F0702030302020204" pitchFamily="66" charset="0"/>
              </a:rPr>
              <a:t> </a:t>
            </a:r>
            <a:r>
              <a:rPr lang="en-US" sz="2600" cap="none" dirty="0">
                <a:latin typeface="Comic Sans MS" panose="030F0702030302020204" pitchFamily="66" charset="0"/>
              </a:rPr>
              <a:t>sentences must flow and refer back to topic. </a:t>
            </a:r>
            <a:r>
              <a:rPr lang="en-US" sz="2600" u="sng" cap="none" dirty="0">
                <a:latin typeface="Comic Sans MS" panose="030F0702030302020204" pitchFamily="66" charset="0"/>
              </a:rPr>
              <a:t>Cohesion </a:t>
            </a:r>
            <a:r>
              <a:rPr lang="en-US" sz="2600" cap="none" dirty="0">
                <a:latin typeface="Comic Sans MS" panose="030F0702030302020204" pitchFamily="66" charset="0"/>
              </a:rPr>
              <a:t>is achieved by repeating important words, using synonyms and using transitional words.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79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187" y="1"/>
            <a:ext cx="10660040" cy="655092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>
                <a:latin typeface="Comic Sans MS" panose="030F0702030302020204" pitchFamily="66" charset="0"/>
              </a:rPr>
              <a:t>Cont’d …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618187" y="655093"/>
            <a:ext cx="10363826" cy="4972976"/>
          </a:xfrm>
        </p:spPr>
        <p:txBody>
          <a:bodyPr/>
          <a:lstStyle/>
          <a:p>
            <a:pPr marL="0" indent="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CONCLUSION: </a:t>
            </a:r>
          </a:p>
          <a:p>
            <a:pPr marL="0" indent="0">
              <a:buNone/>
            </a:pPr>
            <a:r>
              <a:rPr lang="en-US" sz="2400" cap="none" dirty="0">
                <a:latin typeface="Comic Sans MS" panose="030F0702030302020204" pitchFamily="66" charset="0"/>
              </a:rPr>
              <a:t>* re-emphasize the thesis		* summarize the main points</a:t>
            </a:r>
          </a:p>
          <a:p>
            <a:pPr marL="0" indent="0">
              <a:buNone/>
            </a:pPr>
            <a:r>
              <a:rPr lang="en-US" sz="2400" cap="none" dirty="0">
                <a:latin typeface="Comic Sans MS" panose="030F0702030302020204" pitchFamily="66" charset="0"/>
              </a:rPr>
              <a:t>* one para which shows the final conclusion	* no new information </a:t>
            </a:r>
          </a:p>
          <a:p>
            <a:pPr marL="0" indent="0">
              <a:buNone/>
            </a:pPr>
            <a:endParaRPr lang="en-US" sz="2600" cap="none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Why do academics &lt;strong&gt;write&lt;/strong&gt;? – TechnoLlam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47" y="2429302"/>
            <a:ext cx="9982971" cy="3326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012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99" y="0"/>
            <a:ext cx="10317707" cy="1542198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latin typeface="Comic Sans MS" panose="030F0702030302020204" pitchFamily="66" charset="0"/>
              </a:rPr>
              <a:t>Useful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218363" y="1146412"/>
            <a:ext cx="11491415" cy="47368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mic Sans MS" panose="030F0702030302020204" pitchFamily="66" charset="0"/>
              </a:rPr>
              <a:t>Source: </a:t>
            </a:r>
            <a:r>
              <a:rPr lang="en-US" sz="2800" cap="none" dirty="0">
                <a:latin typeface="Comic Sans MS" panose="030F0702030302020204" pitchFamily="66" charset="0"/>
              </a:rPr>
              <a:t>YouTube</a:t>
            </a:r>
          </a:p>
          <a:p>
            <a:pPr marL="0" indent="0">
              <a:buNone/>
            </a:pPr>
            <a:r>
              <a:rPr lang="en-US" sz="2800" b="1" cap="none" dirty="0">
                <a:latin typeface="Comic Sans MS" panose="030F0702030302020204" pitchFamily="66" charset="0"/>
              </a:rPr>
              <a:t>(you must watch these videos again, although we watched it during the lecture, as they are very useful and easy to understand)</a:t>
            </a:r>
            <a:endParaRPr lang="en-US" sz="2800" cap="none" dirty="0">
              <a:latin typeface="Comic Sans MS" panose="030F0702030302020204" pitchFamily="66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cap="none" dirty="0">
                <a:latin typeface="Comic Sans MS" panose="030F0702030302020204" pitchFamily="66" charset="0"/>
                <a:hlinkClick r:id="rId2"/>
              </a:rPr>
              <a:t>https://www.youtube.com/watch?v=mzqgd2spxpk</a:t>
            </a:r>
            <a:endParaRPr lang="en-US" sz="2800" cap="none" dirty="0">
              <a:latin typeface="Comic Sans MS" panose="030F0702030302020204" pitchFamily="66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cap="none" dirty="0">
                <a:latin typeface="Comic Sans MS" panose="030F0702030302020204" pitchFamily="66" charset="0"/>
                <a:hlinkClick r:id="rId3"/>
              </a:rPr>
              <a:t>https://www.youtube.com/watch?v=f2sk0uk2cbg</a:t>
            </a:r>
            <a:endParaRPr lang="en-US" sz="2800" cap="none" dirty="0">
              <a:latin typeface="Comic Sans MS" panose="030F0702030302020204" pitchFamily="66" charset="0"/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sz="2800" cap="none" dirty="0">
                <a:latin typeface="Comic Sans MS" panose="030F0702030302020204" pitchFamily="66" charset="0"/>
                <a:hlinkClick r:id="rId4"/>
              </a:rPr>
              <a:t>https://www.youtube.com/watch?v=kbp0p8wxtcg</a:t>
            </a:r>
            <a:endParaRPr lang="en-US" sz="2800" cap="none" dirty="0">
              <a:latin typeface="Comic Sans MS" panose="030F0702030302020204" pitchFamily="66" charset="0"/>
            </a:endParaRPr>
          </a:p>
          <a:p>
            <a:pPr marL="457200" lvl="1" indent="0">
              <a:buNone/>
            </a:pPr>
            <a:endParaRPr lang="en-US" sz="2600" cap="none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612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673" y="177422"/>
            <a:ext cx="10800554" cy="585763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763185"/>
            <a:ext cx="10618584" cy="5120090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Thesis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long essay or dissertation involving personal research, written by a candidate for a university degree.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"a doctoral thesis“</a:t>
            </a:r>
          </a:p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JARGON: 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words or expressions used by a profession or group that are difficult for others to understand.</a:t>
            </a:r>
          </a:p>
          <a:p>
            <a:pPr marL="0" indent="0">
              <a:buNone/>
            </a:pP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e.g. "legal jargon“</a:t>
            </a:r>
          </a:p>
          <a:p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CLICHÉ: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refers to an expression that has been overused to the extent that it loses 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original 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meaning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or novelty. a 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cliché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may also refer to actions and events that are predictable because of some previous events. all examples of </a:t>
            </a:r>
            <a:r>
              <a:rPr lang="en-US" sz="2800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cliché</a:t>
            </a:r>
            <a:r>
              <a:rPr lang="en-US" sz="2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expressions that were once new and fresh.</a:t>
            </a:r>
          </a:p>
          <a:p>
            <a:endParaRPr lang="en-US" sz="2800" b="1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9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7" y="163773"/>
            <a:ext cx="11018919" cy="859809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omic Sans MS" panose="030F0702030302020204" pitchFamily="66" charset="0"/>
              </a:rPr>
              <a:t>Cont’d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723331" y="1201004"/>
            <a:ext cx="10699845" cy="4590196"/>
          </a:xfrm>
        </p:spPr>
        <p:txBody>
          <a:bodyPr/>
          <a:lstStyle/>
          <a:p>
            <a:pPr lvl="0" fontAlgn="base"/>
            <a:r>
              <a:rPr lang="en-US" sz="2800" b="1" cap="none" dirty="0">
                <a:latin typeface="Comic Sans MS" panose="030F0702030302020204" pitchFamily="66" charset="0"/>
              </a:rPr>
              <a:t>LEGAL WRITING – </a:t>
            </a:r>
            <a:r>
              <a:rPr lang="en-US" sz="2800" cap="none" dirty="0">
                <a:latin typeface="Comic Sans MS" panose="030F0702030302020204" pitchFamily="66" charset="0"/>
              </a:rPr>
              <a:t>legal documents</a:t>
            </a:r>
          </a:p>
          <a:p>
            <a:pPr lvl="0" fontAlgn="base"/>
            <a:r>
              <a:rPr lang="en-US" sz="2800" b="1" cap="none" dirty="0">
                <a:latin typeface="Comic Sans MS" panose="030F0702030302020204" pitchFamily="66" charset="0"/>
              </a:rPr>
              <a:t>BUSINESS WRITING </a:t>
            </a:r>
            <a:r>
              <a:rPr lang="en-US" sz="2800" cap="none" dirty="0">
                <a:latin typeface="Comic Sans MS" panose="030F0702030302020204" pitchFamily="66" charset="0"/>
              </a:rPr>
              <a:t>– annual reports etc.</a:t>
            </a:r>
          </a:p>
          <a:p>
            <a:pPr lvl="0" fontAlgn="base"/>
            <a:endParaRPr lang="en-US" sz="2400" b="1" dirty="0">
              <a:latin typeface="Comic Sans MS" panose="030F0702030302020204" pitchFamily="66" charset="0"/>
            </a:endParaRPr>
          </a:p>
          <a:p>
            <a:pPr marL="0" lvl="0" indent="0" fontAlgn="base">
              <a:buNone/>
            </a:pPr>
            <a:r>
              <a:rPr lang="en-US" sz="2800" b="1" cap="none" dirty="0">
                <a:latin typeface="Comic Sans MS" panose="030F0702030302020204" pitchFamily="66" charset="0"/>
              </a:rPr>
              <a:t>There is one more category that is important to us. Can you guess what that is?</a:t>
            </a:r>
          </a:p>
          <a:p>
            <a:pPr marL="0" lvl="0" indent="0" fontAlgn="base">
              <a:buNone/>
            </a:pPr>
            <a:endParaRPr lang="en-US" sz="2800" b="1" cap="none" dirty="0">
              <a:latin typeface="Comic Sans MS" panose="030F0702030302020204" pitchFamily="66" charset="0"/>
            </a:endParaRPr>
          </a:p>
          <a:p>
            <a:pPr marL="0" lvl="0" indent="0" fontAlgn="base">
              <a:buNone/>
            </a:pPr>
            <a:r>
              <a:rPr lang="en-US" sz="2800" b="1" cap="none" dirty="0">
                <a:latin typeface="Comic Sans MS" panose="030F0702030302020204" pitchFamily="66" charset="0"/>
              </a:rPr>
              <a:t>Let’s find out!!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282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603" y="177422"/>
            <a:ext cx="10991623" cy="887103"/>
          </a:xfrm>
        </p:spPr>
        <p:txBody>
          <a:bodyPr>
            <a:normAutofit/>
          </a:bodyPr>
          <a:lstStyle/>
          <a:p>
            <a:r>
              <a:rPr lang="en-US" sz="4300" b="1" dirty="0">
                <a:solidFill>
                  <a:srgbClr val="FF0000"/>
                </a:solidFill>
                <a:latin typeface="Comic Sans MS" panose="030F0702030302020204" pitchFamily="66" charset="0"/>
              </a:rPr>
              <a:t>ACADEMIC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9557" y="1337481"/>
            <a:ext cx="11054687" cy="44537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cap="none" dirty="0">
                <a:latin typeface="Comic Sans MS" panose="030F0702030302020204" pitchFamily="66" charset="0"/>
              </a:rPr>
              <a:t>Let’s start with a preview activity</a:t>
            </a:r>
          </a:p>
          <a:p>
            <a:pPr marL="177800" indent="0">
              <a:buFont typeface="Wingdings" panose="05000000000000000000" pitchFamily="2" charset="2"/>
              <a:buChar char="v"/>
            </a:pPr>
            <a:r>
              <a:rPr lang="en-US" sz="2800" cap="none" dirty="0">
                <a:latin typeface="Comic Sans MS" panose="030F0702030302020204" pitchFamily="66" charset="0"/>
              </a:rPr>
              <a:t>	Answer the 4 questions on your worksheet in brief. </a:t>
            </a:r>
          </a:p>
          <a:p>
            <a:pPr marL="177800" indent="0">
              <a:buNone/>
            </a:pPr>
            <a:r>
              <a:rPr lang="en-US" sz="2800" cap="none" dirty="0">
                <a:latin typeface="Comic Sans MS" panose="030F0702030302020204" pitchFamily="66" charset="0"/>
              </a:rPr>
              <a:t>	Now let’s discuss the answers.</a:t>
            </a:r>
          </a:p>
          <a:p>
            <a:pPr marL="914400" lvl="1" indent="-736600">
              <a:buFont typeface="Wingdings" panose="05000000000000000000" pitchFamily="2" charset="2"/>
              <a:buChar char="v"/>
            </a:pPr>
            <a:r>
              <a:rPr lang="en-US" sz="2800" cap="none" dirty="0">
                <a:latin typeface="Comic Sans MS" panose="030F0702030302020204" pitchFamily="66" charset="0"/>
              </a:rPr>
              <a:t>Then let’s watch a video.</a:t>
            </a:r>
          </a:p>
          <a:p>
            <a:pPr marL="914400" lvl="1" indent="-736600">
              <a:buFont typeface="Wingdings" panose="05000000000000000000" pitchFamily="2" charset="2"/>
              <a:buChar char="v"/>
            </a:pPr>
            <a:r>
              <a:rPr lang="en-US" sz="2800" cap="none" dirty="0">
                <a:latin typeface="Comic Sans MS" panose="030F0702030302020204" pitchFamily="66" charset="0"/>
              </a:rPr>
              <a:t>Answer the 3 questions on your worksheet, </a:t>
            </a:r>
          </a:p>
          <a:p>
            <a:pPr marL="177800" lvl="1" indent="0">
              <a:buNone/>
            </a:pPr>
            <a:r>
              <a:rPr lang="en-US" sz="2800" cap="none" dirty="0">
                <a:latin typeface="Comic Sans MS" panose="030F0702030302020204" pitchFamily="66" charset="0"/>
              </a:rPr>
              <a:t>	based on the video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A. T. C. V. HETTIARATCHY / SENIOR LECTURER - ENGLISH  / IIT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7" name="Picture 6" descr="HeLLo GoD, MaY i SPeaK To My SoN, PLeASe?: Call 25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8726" y="2620369"/>
            <a:ext cx="2156903" cy="3057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1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18518"/>
            <a:ext cx="10364451" cy="596134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latin typeface="Comic Sans MS" panose="030F0702030302020204" pitchFamily="66" charset="0"/>
              </a:rPr>
              <a:t>Video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13774" y="1214652"/>
            <a:ext cx="10363826" cy="45765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  <a:hlinkClick r:id="rId2"/>
              </a:rPr>
              <a:t>https://www.youtube.com/watch?v=mZQgd2sPxpk&amp;t=99s</a:t>
            </a: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endParaRPr lang="en-US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en-US" dirty="0">
                <a:latin typeface="Comic Sans MS" panose="030F0702030302020204" pitchFamily="66" charset="0"/>
              </a:rPr>
              <a:t>12 common errors in academic English and how to fix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284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06096" y="321973"/>
            <a:ext cx="6426558" cy="81136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>
                <a:latin typeface="Comic Sans MS" panose="030F0702030302020204" pitchFamily="66" charset="0"/>
              </a:rPr>
              <a:t>ACADEMIC WRITING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033" y="1468191"/>
            <a:ext cx="10985679" cy="4533363"/>
          </a:xfrm>
        </p:spPr>
        <p:txBody>
          <a:bodyPr>
            <a:noAutofit/>
          </a:bodyPr>
          <a:lstStyle/>
          <a:p>
            <a:pPr algn="just"/>
            <a:r>
              <a:rPr lang="en-US" sz="2800" b="1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WHAT IS ACADEMIC WRITING</a:t>
            </a:r>
            <a:r>
              <a:rPr lang="en-US" sz="280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?</a:t>
            </a:r>
          </a:p>
          <a:p>
            <a:pPr algn="just"/>
            <a:r>
              <a:rPr lang="en-US" sz="2800" b="1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Broad definition</a:t>
            </a:r>
            <a:r>
              <a:rPr lang="en-US" sz="280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any writing done to fulfill a requirement of a college or university.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Publications read by academics and researchers or presented at conferences.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n-US" sz="2600" cap="none" dirty="0">
                <a:solidFill>
                  <a:schemeClr val="tx1"/>
                </a:solidFill>
                <a:latin typeface="Comic Sans MS" panose="030F0702030302020204" pitchFamily="66" charset="0"/>
              </a:rPr>
              <a:t>Any writing given in an academic setting.</a:t>
            </a:r>
          </a:p>
          <a:p>
            <a:pPr algn="just"/>
            <a:endParaRPr lang="en-US" sz="2800" cap="none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1B489-1908-42E0-83B8-E97A0E158258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A. T. C. V. HETTIARATCHY / SENIOR LECTURER - ENGLISH  / IIT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307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515156"/>
            <a:ext cx="10363826" cy="52760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latin typeface="Comic Sans MS" panose="030F0702030302020204" pitchFamily="66" charset="0"/>
              </a:rPr>
              <a:t>What documents will have academic writing?</a:t>
            </a:r>
          </a:p>
          <a:p>
            <a:pPr lvl="1"/>
            <a:r>
              <a:rPr lang="en-US" sz="2600" b="1" dirty="0">
                <a:latin typeface="Comic Sans MS" panose="030F0702030302020204" pitchFamily="66" charset="0"/>
              </a:rPr>
              <a:t>	</a:t>
            </a:r>
            <a:r>
              <a:rPr lang="en-US" sz="2600" dirty="0">
                <a:latin typeface="Comic Sans MS" panose="030F0702030302020204" pitchFamily="66" charset="0"/>
              </a:rPr>
              <a:t>C</a:t>
            </a:r>
            <a:r>
              <a:rPr lang="en-US" sz="2600" cap="none" dirty="0">
                <a:latin typeface="Comic Sans MS" panose="030F0702030302020204" pitchFamily="66" charset="0"/>
              </a:rPr>
              <a:t>onference papers</a:t>
            </a:r>
          </a:p>
          <a:p>
            <a:pPr lvl="1"/>
            <a:r>
              <a:rPr lang="en-US" sz="2600" dirty="0">
                <a:latin typeface="Comic Sans MS" panose="030F0702030302020204" pitchFamily="66" charset="0"/>
              </a:rPr>
              <a:t>  R</a:t>
            </a:r>
            <a:r>
              <a:rPr lang="en-US" sz="2600" cap="none" dirty="0">
                <a:latin typeface="Comic Sans MS" panose="030F0702030302020204" pitchFamily="66" charset="0"/>
              </a:rPr>
              <a:t>esearch papers or articles</a:t>
            </a:r>
          </a:p>
          <a:p>
            <a:pPr lvl="1"/>
            <a:r>
              <a:rPr lang="en-US" sz="2600" cap="none" dirty="0">
                <a:latin typeface="Comic Sans MS" panose="030F0702030302020204" pitchFamily="66" charset="0"/>
              </a:rPr>
              <a:t>  </a:t>
            </a:r>
            <a:r>
              <a:rPr lang="en-US" sz="2400" cap="none" dirty="0">
                <a:latin typeface="Comic Sans MS" panose="030F0702030302020204" pitchFamily="66" charset="0"/>
              </a:rPr>
              <a:t>Books and book reports</a:t>
            </a:r>
            <a:endParaRPr lang="en-US" sz="2200" dirty="0">
              <a:latin typeface="Comic Sans MS" panose="030F0702030302020204" pitchFamily="66" charset="0"/>
            </a:endParaRPr>
          </a:p>
          <a:p>
            <a:pPr lvl="1"/>
            <a:r>
              <a:rPr lang="en-US" sz="2200" cap="none" dirty="0">
                <a:latin typeface="Comic Sans MS" panose="030F0702030302020204" pitchFamily="66" charset="0"/>
              </a:rPr>
              <a:t>  Translations</a:t>
            </a:r>
          </a:p>
          <a:p>
            <a:pPr lvl="1"/>
            <a:r>
              <a:rPr lang="en-US" sz="2200" cap="none" dirty="0">
                <a:latin typeface="Comic Sans MS" panose="030F0702030302020204" pitchFamily="66" charset="0"/>
              </a:rPr>
              <a:t>  Academic journals</a:t>
            </a:r>
          </a:p>
          <a:p>
            <a:pPr lvl="1"/>
            <a:r>
              <a:rPr lang="en-US" sz="2200" cap="none" dirty="0">
                <a:latin typeface="Comic Sans MS" panose="030F0702030302020204" pitchFamily="66" charset="0"/>
              </a:rPr>
              <a:t>  Abstracts</a:t>
            </a:r>
          </a:p>
          <a:p>
            <a:pPr lvl="1"/>
            <a:r>
              <a:rPr lang="en-US" sz="2200" cap="none" dirty="0">
                <a:latin typeface="Comic Sans MS" panose="030F0702030302020204" pitchFamily="66" charset="0"/>
              </a:rPr>
              <a:t>  Explications</a:t>
            </a:r>
          </a:p>
          <a:p>
            <a:pPr lvl="1"/>
            <a:r>
              <a:rPr lang="en-US" sz="2200" cap="none" dirty="0">
                <a:latin typeface="Comic Sans MS" panose="030F0702030302020204" pitchFamily="66" charset="0"/>
              </a:rPr>
              <a:t>  Essays</a:t>
            </a:r>
          </a:p>
          <a:p>
            <a:pPr lvl="1"/>
            <a:r>
              <a:rPr lang="en-US" sz="2200" cap="none" dirty="0">
                <a:latin typeface="Comic Sans MS" panose="030F0702030302020204" pitchFamily="66" charset="0"/>
              </a:rPr>
              <a:t>  Dissertations &amp; Thesis</a:t>
            </a:r>
            <a:endParaRPr lang="en-US" sz="2400" cap="none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32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63639" y="689318"/>
            <a:ext cx="11075831" cy="51018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What are the characteristics of academic writing?</a:t>
            </a:r>
          </a:p>
          <a:p>
            <a:pPr marL="0" indent="0">
              <a:buNone/>
            </a:pPr>
            <a:endParaRPr lang="en-US" sz="2600" b="1" dirty="0">
              <a:latin typeface="Comic Sans MS" panose="030F0702030302020204" pitchFamily="66" charset="0"/>
            </a:endParaRPr>
          </a:p>
          <a:p>
            <a:pPr lvl="1"/>
            <a:r>
              <a:rPr lang="en-US" sz="2800" b="1" cap="none" dirty="0">
                <a:latin typeface="Comic Sans MS" panose="030F0702030302020204" pitchFamily="66" charset="0"/>
              </a:rPr>
              <a:t> P</a:t>
            </a:r>
            <a:r>
              <a:rPr lang="en-US" sz="2600" b="1" cap="none" dirty="0">
                <a:latin typeface="Comic Sans MS" panose="030F0702030302020204" pitchFamily="66" charset="0"/>
              </a:rPr>
              <a:t>lanning</a:t>
            </a:r>
            <a:r>
              <a:rPr lang="en-US" sz="2800" b="1" cap="none" dirty="0">
                <a:latin typeface="Comic Sans MS" panose="030F0702030302020204" pitchFamily="66" charset="0"/>
              </a:rPr>
              <a:t>: 	</a:t>
            </a:r>
            <a:r>
              <a:rPr lang="en-US" sz="2800" cap="none" dirty="0">
                <a:latin typeface="Comic Sans MS" panose="030F0702030302020204" pitchFamily="66" charset="0"/>
              </a:rPr>
              <a:t>to be analytical and organized.</a:t>
            </a:r>
          </a:p>
          <a:p>
            <a:pPr lvl="1"/>
            <a:r>
              <a:rPr lang="en-US" sz="2800" b="1" cap="none" dirty="0">
                <a:latin typeface="Comic Sans MS" panose="030F0702030302020204" pitchFamily="66" charset="0"/>
              </a:rPr>
              <a:t> </a:t>
            </a:r>
            <a:r>
              <a:rPr lang="en-US" sz="2600" b="1" cap="none" dirty="0">
                <a:latin typeface="Comic Sans MS" panose="030F0702030302020204" pitchFamily="66" charset="0"/>
              </a:rPr>
              <a:t>Outline:  	</a:t>
            </a:r>
            <a:r>
              <a:rPr lang="en-US" sz="2600" cap="none" dirty="0">
                <a:latin typeface="Comic Sans MS" panose="030F0702030302020204" pitchFamily="66" charset="0"/>
              </a:rPr>
              <a:t>A must. Will help formulate thoughts, make you 			aware of certain relationships between topics. 				Will help you to determine the appropriate 				information to be included in your paper.</a:t>
            </a:r>
          </a:p>
          <a:p>
            <a:pPr lvl="1"/>
            <a:r>
              <a:rPr lang="en-US" sz="2600" b="1" cap="none" dirty="0">
                <a:latin typeface="Comic Sans MS" panose="030F0702030302020204" pitchFamily="66" charset="0"/>
              </a:rPr>
              <a:t>Tone:		</a:t>
            </a:r>
            <a:r>
              <a:rPr lang="en-US" sz="2600" cap="none" dirty="0">
                <a:latin typeface="Comic Sans MS" panose="030F0702030302020204" pitchFamily="66" charset="0"/>
              </a:rPr>
              <a:t>Formal. DO NOT USE slang words, jargon, short 			forms, (abbreviations) or clichés.</a:t>
            </a:r>
          </a:p>
          <a:p>
            <a:pPr lvl="1"/>
            <a:endParaRPr lang="en-US" sz="2600" b="1" cap="none" dirty="0">
              <a:latin typeface="Comic Sans MS" panose="030F0702030302020204" pitchFamily="66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0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366" y="231820"/>
            <a:ext cx="11384923" cy="721216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latin typeface="Comic Sans MS" panose="030F0702030302020204" pitchFamily="66" charset="0"/>
              </a:rPr>
              <a:t>Cont’d 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40913" y="862886"/>
            <a:ext cx="10908405" cy="4928314"/>
          </a:xfrm>
        </p:spPr>
        <p:txBody>
          <a:bodyPr>
            <a:normAutofit/>
          </a:bodyPr>
          <a:lstStyle/>
          <a:p>
            <a:pPr lvl="1"/>
            <a:r>
              <a:rPr lang="en-US" sz="2600" b="1" cap="none" dirty="0">
                <a:latin typeface="Comic Sans MS" panose="030F0702030302020204" pitchFamily="66" charset="0"/>
              </a:rPr>
              <a:t>Language</a:t>
            </a:r>
            <a:r>
              <a:rPr lang="en-US" sz="2600" cap="none" dirty="0">
                <a:latin typeface="Comic Sans MS" panose="030F0702030302020204" pitchFamily="66" charset="0"/>
              </a:rPr>
              <a:t>: 		must be clear and chosen for their accuracy</a:t>
            </a:r>
            <a:r>
              <a:rPr lang="en-US" sz="2600" dirty="0">
                <a:latin typeface="Comic Sans MS" panose="030F0702030302020204" pitchFamily="66" charset="0"/>
              </a:rPr>
              <a:t>. </a:t>
            </a:r>
          </a:p>
          <a:p>
            <a:pPr marL="3657600" lvl="8" indent="0">
              <a:buNone/>
            </a:pPr>
            <a:r>
              <a:rPr lang="en-US" sz="2200" cap="none" dirty="0">
                <a:latin typeface="Comic Sans MS" panose="030F0702030302020204" pitchFamily="66" charset="0"/>
              </a:rPr>
              <a:t>(clarity)</a:t>
            </a:r>
          </a:p>
          <a:p>
            <a:pPr lvl="1"/>
            <a:r>
              <a:rPr lang="en-US" sz="2600" b="1" cap="none" dirty="0">
                <a:latin typeface="Comic Sans MS" panose="030F0702030302020204" pitchFamily="66" charset="0"/>
              </a:rPr>
              <a:t>Point–of–view</a:t>
            </a:r>
            <a:r>
              <a:rPr lang="en-US" sz="2600" dirty="0">
                <a:latin typeface="Comic Sans MS" panose="030F0702030302020204" pitchFamily="66" charset="0"/>
              </a:rPr>
              <a:t>: 	</a:t>
            </a:r>
            <a:r>
              <a:rPr lang="en-US" sz="2600" cap="none" dirty="0">
                <a:latin typeface="Comic Sans MS" panose="030F0702030302020204" pitchFamily="66" charset="0"/>
              </a:rPr>
              <a:t>3</a:t>
            </a:r>
            <a:r>
              <a:rPr lang="en-US" sz="2600" cap="none" baseline="30000" dirty="0">
                <a:latin typeface="Comic Sans MS" panose="030F0702030302020204" pitchFamily="66" charset="0"/>
              </a:rPr>
              <a:t>rd</a:t>
            </a:r>
            <a:r>
              <a:rPr lang="en-US" sz="2600" cap="none" dirty="0">
                <a:latin typeface="Comic Sans MS" panose="030F0702030302020204" pitchFamily="66" charset="0"/>
              </a:rPr>
              <a:t> person. focus is to educate on facts.</a:t>
            </a:r>
          </a:p>
          <a:p>
            <a:pPr lvl="1"/>
            <a:r>
              <a:rPr lang="en-US" sz="2600" b="1" cap="none" dirty="0">
                <a:latin typeface="Comic Sans MS" panose="030F0702030302020204" pitchFamily="66" charset="0"/>
              </a:rPr>
              <a:t>Approach: 		</a:t>
            </a:r>
            <a:r>
              <a:rPr lang="en-US" sz="2600" cap="none" dirty="0">
                <a:latin typeface="Comic Sans MS" panose="030F0702030302020204" pitchFamily="66" charset="0"/>
              </a:rPr>
              <a:t>Deductive reasoning as readers need to 					follow how you arrived at your conclusion and 				an Analytical approach.</a:t>
            </a:r>
          </a:p>
          <a:p>
            <a:pPr marL="457200" lvl="1" indent="0">
              <a:buNone/>
            </a:pPr>
            <a:r>
              <a:rPr lang="en-US" sz="2600" b="1" cap="none" dirty="0">
                <a:latin typeface="Comic Sans MS" panose="030F0702030302020204" pitchFamily="66" charset="0"/>
              </a:rPr>
              <a:t>IMPORTANT: Check with your institution the preferred format and style. – (IIT)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29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792" y="193183"/>
            <a:ext cx="10908405" cy="746975"/>
          </a:xfrm>
        </p:spPr>
        <p:txBody>
          <a:bodyPr>
            <a:normAutofit/>
          </a:bodyPr>
          <a:lstStyle/>
          <a:p>
            <a:pPr algn="l"/>
            <a:r>
              <a:rPr lang="en-US" sz="2600" b="1" dirty="0">
                <a:latin typeface="Comic Sans MS" panose="030F0702030302020204" pitchFamily="66" charset="0"/>
              </a:rPr>
              <a:t>Cont’d …</a:t>
            </a:r>
            <a:endParaRPr lang="en-US" sz="26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53792" y="940158"/>
            <a:ext cx="11062952" cy="53082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STRUCTURE</a:t>
            </a:r>
          </a:p>
          <a:p>
            <a:pPr marL="0" indent="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3 distinct sections – IBC</a:t>
            </a:r>
          </a:p>
          <a:p>
            <a:pPr marL="0" indent="0">
              <a:buNone/>
            </a:pPr>
            <a:r>
              <a:rPr lang="en-US" sz="2600" b="1" dirty="0">
                <a:latin typeface="Comic Sans MS" panose="030F0702030302020204" pitchFamily="66" charset="0"/>
              </a:rPr>
              <a:t>Introduction: </a:t>
            </a:r>
            <a:r>
              <a:rPr lang="en-US" sz="2600" cap="none" dirty="0">
                <a:latin typeface="Comic Sans MS" panose="030F0702030302020204" pitchFamily="66" charset="0"/>
              </a:rPr>
              <a:t>grab reader’s attention, identify the thesis of the paper. </a:t>
            </a:r>
          </a:p>
          <a:p>
            <a:pPr marL="0" indent="0">
              <a:buNone/>
            </a:pPr>
            <a:r>
              <a:rPr lang="en-US" sz="2600" cap="none" dirty="0">
                <a:latin typeface="Comic Sans MS" panose="030F0702030302020204" pitchFamily="66" charset="0"/>
              </a:rPr>
              <a:t>To do this start with:</a:t>
            </a:r>
          </a:p>
          <a:p>
            <a:pPr marL="0" indent="0">
              <a:buNone/>
            </a:pPr>
            <a:r>
              <a:rPr lang="en-US" sz="2600" cap="none" dirty="0">
                <a:latin typeface="Comic Sans MS" panose="030F0702030302020204" pitchFamily="66" charset="0"/>
              </a:rPr>
              <a:t>	Several questions</a:t>
            </a:r>
          </a:p>
          <a:p>
            <a:pPr marL="0" indent="0">
              <a:buNone/>
            </a:pPr>
            <a:r>
              <a:rPr lang="en-US" sz="2600" cap="none" dirty="0">
                <a:latin typeface="Comic Sans MS" panose="030F0702030302020204" pitchFamily="66" charset="0"/>
              </a:rPr>
              <a:t>	A quote</a:t>
            </a:r>
          </a:p>
          <a:p>
            <a:pPr marL="0" indent="0">
              <a:buNone/>
            </a:pPr>
            <a:r>
              <a:rPr lang="en-US" sz="2600" cap="none" dirty="0">
                <a:latin typeface="Comic Sans MS" panose="030F0702030302020204" pitchFamily="66" charset="0"/>
              </a:rPr>
              <a:t>	Interesting facts or information</a:t>
            </a:r>
          </a:p>
          <a:p>
            <a:pPr marL="0" indent="0">
              <a:buNone/>
            </a:pPr>
            <a:r>
              <a:rPr lang="en-US" sz="2600" cap="none" dirty="0">
                <a:latin typeface="Comic Sans MS" panose="030F0702030302020204" pitchFamily="66" charset="0"/>
              </a:rPr>
              <a:t>	A definition of an important term related to the work.</a:t>
            </a:r>
          </a:p>
          <a:p>
            <a:pPr marL="0" indent="0">
              <a:buNone/>
            </a:pPr>
            <a:r>
              <a:rPr lang="en-US" sz="2600" b="1" cap="none" dirty="0">
                <a:latin typeface="Comic Sans MS" panose="030F0702030302020204" pitchFamily="66" charset="0"/>
              </a:rPr>
              <a:t>	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A46FB-5523-4F28-B1C5-834C8445E852}" type="datetime1">
              <a:rPr lang="en-US" smtClean="0"/>
              <a:t>9/26/2022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A. T. C. V. HETTIARATCHY / SENIOR LECTURER - ENGLISH  / IIT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07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777</TotalTime>
  <Words>978</Words>
  <Application>Microsoft Office PowerPoint</Application>
  <PresentationFormat>Widescreen</PresentationFormat>
  <Paragraphs>126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Comic Sans MS</vt:lpstr>
      <vt:lpstr>Times New Roman</vt:lpstr>
      <vt:lpstr>Tw Cen MT</vt:lpstr>
      <vt:lpstr>Wingdings</vt:lpstr>
      <vt:lpstr>Droplet</vt:lpstr>
      <vt:lpstr> styles of writing</vt:lpstr>
      <vt:lpstr>Cont’d …</vt:lpstr>
      <vt:lpstr>ACADEMIC WRITING</vt:lpstr>
      <vt:lpstr>Video</vt:lpstr>
      <vt:lpstr>ACADEMIC WRITING</vt:lpstr>
      <vt:lpstr>PowerPoint Presentation</vt:lpstr>
      <vt:lpstr>PowerPoint Presentation</vt:lpstr>
      <vt:lpstr>Cont’d …</vt:lpstr>
      <vt:lpstr>Cont’d …</vt:lpstr>
      <vt:lpstr>Cont’d …</vt:lpstr>
      <vt:lpstr>Cont’d …</vt:lpstr>
      <vt:lpstr>Useful links</vt:lpstr>
      <vt:lpstr>Vocabulary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WRITING</dc:title>
  <dc:creator>carmeline vanlangenberg</dc:creator>
  <cp:lastModifiedBy>Hettiaratchy, Antoinette</cp:lastModifiedBy>
  <cp:revision>40</cp:revision>
  <dcterms:created xsi:type="dcterms:W3CDTF">2016-10-20T05:26:58Z</dcterms:created>
  <dcterms:modified xsi:type="dcterms:W3CDTF">2022-09-26T15:17:37Z</dcterms:modified>
</cp:coreProperties>
</file>