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ms-powerpoint.presentation.macroEnabled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8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>
          <p15:clr>
            <a:srgbClr val="A4A3A4"/>
          </p15:clr>
        </p15:guide>
        <p15:guide id="2" pos="28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66CCFF"/>
    <a:srgbClr val="3366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60"/>
      </p:cViewPr>
      <p:guideLst>
        <p:guide orient="horz" pos="1968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4BF502-8491-4196-A9C5-76CF5D2DBB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E95D94-E99B-42FB-8229-3283A35FB3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712778-6058-4FA9-9145-9149831381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124C56-9D2F-4688-A41F-DF563B5E84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7E71B6-F82E-4D0D-98A4-FC44FF9D2B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CA67B-600E-4AB4-B7F9-2014CA50B5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390AB2-D6E1-40CE-9FC4-677AC4D1E1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EEC1E-7328-467B-BE3D-2A93C9C2D9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03ED6-43B7-4D00-BCCC-9109B4A208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ADF8E-9935-4075-BAC6-935886ADD6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BC2808-41C7-409C-AE14-9B2D106B6A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06DF05-291E-47B4-AC2E-B2AD5A8662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 i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i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i="0"/>
            </a:lvl1pPr>
          </a:lstStyle>
          <a:p>
            <a:pPr>
              <a:defRPr/>
            </a:pPr>
            <a:fld id="{9399A798-7863-408B-8929-4E52DD9096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152400" y="6338888"/>
            <a:ext cx="3124200" cy="366712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800" i="0">
                <a:latin typeface="Times" pitchFamily="18" charset="0"/>
              </a:rPr>
              <a:t>© Capital Community College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  <p:sldLayoutId id="2147483649" r:id="rId12"/>
  </p:sldLayoutIdLst>
  <p:transition>
    <p:dissolv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audio" Target="file:///C:\PROGRAM%20FILES\COMMON%20FILES\MICROSOFT%20SHARED\ARTGALRY\Downloaded%20Clips\halle101.mi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676400"/>
          </a:xfrm>
        </p:spPr>
        <p:txBody>
          <a:bodyPr/>
          <a:lstStyle/>
          <a:p>
            <a:r>
              <a:rPr lang="en-US" altLang="en-US" smtClean="0">
                <a:solidFill>
                  <a:srgbClr val="CC0000"/>
                </a:solidFill>
              </a:rPr>
              <a:t>The paragraph is a series of sentences developing </a:t>
            </a:r>
            <a:r>
              <a:rPr lang="en-US" altLang="en-US" sz="6000" smtClean="0"/>
              <a:t>one</a:t>
            </a:r>
            <a:r>
              <a:rPr lang="en-US" altLang="en-US" smtClean="0">
                <a:solidFill>
                  <a:srgbClr val="CC0000"/>
                </a:solidFill>
              </a:rPr>
              <a:t> topic.</a:t>
            </a:r>
          </a:p>
        </p:txBody>
      </p:sp>
      <p:sp>
        <p:nvSpPr>
          <p:cNvPr id="2052" name="WordArt 4"/>
          <p:cNvSpPr>
            <a:spLocks noChangeArrowheads="1" noChangeShapeType="1" noTextEdit="1"/>
          </p:cNvSpPr>
          <p:nvPr/>
        </p:nvSpPr>
        <p:spPr bwMode="auto">
          <a:xfrm>
            <a:off x="685800" y="914400"/>
            <a:ext cx="7315200" cy="3276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Impact"/>
              </a:rPr>
              <a:t>The Paragraph</a:t>
            </a:r>
          </a:p>
        </p:txBody>
      </p:sp>
      <p:pic>
        <p:nvPicPr>
          <p:cNvPr id="2054" name="halle101.mid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448800" y="2895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05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54"/>
                </p:tgtEl>
              </p:cMediaNode>
            </p:audio>
          </p:childTnLst>
        </p:cTn>
      </p:par>
    </p:tnLst>
    <p:bldLst>
      <p:bldP spid="2051" grpId="0" build="p" autoUpdateAnimBg="0" advAuto="0"/>
      <p:bldP spid="205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981200"/>
          </a:xfrm>
        </p:spPr>
        <p:txBody>
          <a:bodyPr/>
          <a:lstStyle/>
          <a:p>
            <a:r>
              <a:rPr lang="en-US" altLang="en-US" sz="7200" smtClean="0"/>
              <a:t>The Topic Sentence</a:t>
            </a:r>
            <a:endParaRPr lang="en-US" altLang="en-US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z="4400" smtClean="0">
                <a:solidFill>
                  <a:srgbClr val="CC0000"/>
                </a:solidFill>
              </a:rPr>
              <a:t>The </a:t>
            </a:r>
            <a:r>
              <a:rPr lang="en-US" altLang="en-US" sz="4400" b="1" smtClean="0">
                <a:solidFill>
                  <a:srgbClr val="CC0000"/>
                </a:solidFill>
              </a:rPr>
              <a:t>topic of a paragraph</a:t>
            </a:r>
            <a:r>
              <a:rPr lang="en-US" altLang="en-US" sz="4400" smtClean="0">
                <a:solidFill>
                  <a:srgbClr val="CC0000"/>
                </a:solidFill>
              </a:rPr>
              <a:t> is stated in one sentence.  This is called the</a:t>
            </a:r>
            <a:r>
              <a:rPr lang="en-US" altLang="en-US" sz="4400" smtClean="0"/>
              <a:t> </a:t>
            </a:r>
            <a:r>
              <a:rPr lang="en-US" altLang="en-US" sz="4400" i="1" smtClean="0"/>
              <a:t>topic sentence.</a:t>
            </a:r>
            <a:endParaRPr lang="en-US" altLang="en-US" smtClean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utoUpdateAnimBg="0"/>
      <p:bldP spid="3075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rest of the paragraph consists of sentences that develop or explain the main idea.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876800" y="2286000"/>
            <a:ext cx="3581400" cy="3810000"/>
          </a:xfrm>
        </p:spPr>
        <p:txBody>
          <a:bodyPr/>
          <a:lstStyle/>
          <a:p>
            <a:r>
              <a:rPr lang="en-US" altLang="en-US" sz="1800" smtClean="0"/>
              <a:t>     </a:t>
            </a:r>
            <a:r>
              <a:rPr lang="en-US" altLang="en-US" sz="1800" u="sng" smtClean="0">
                <a:solidFill>
                  <a:srgbClr val="CC0000"/>
                </a:solidFill>
              </a:rPr>
              <a:t>Through the centuries rats have </a:t>
            </a:r>
            <a:r>
              <a:rPr lang="en-US" altLang="en-US" sz="1800" b="1" i="1" u="sng" smtClean="0">
                <a:solidFill>
                  <a:srgbClr val="CC0000"/>
                </a:solidFill>
              </a:rPr>
              <a:t>managed to survive</a:t>
            </a:r>
            <a:r>
              <a:rPr lang="en-US" altLang="en-US" sz="1800" u="sng" smtClean="0">
                <a:solidFill>
                  <a:srgbClr val="CC0000"/>
                </a:solidFill>
              </a:rPr>
              <a:t> all our efforts to destroy them</a:t>
            </a:r>
            <a:r>
              <a:rPr lang="en-US" altLang="en-US" sz="1800" smtClean="0">
                <a:solidFill>
                  <a:srgbClr val="CC0000"/>
                </a:solidFill>
              </a:rPr>
              <a:t>.</a:t>
            </a:r>
            <a:r>
              <a:rPr lang="en-US" altLang="en-US" sz="1800" smtClean="0"/>
              <a:t>  We have </a:t>
            </a:r>
            <a:r>
              <a:rPr lang="en-US" altLang="en-US" sz="1800" b="1" i="1" smtClean="0"/>
              <a:t>poisoned</a:t>
            </a:r>
            <a:r>
              <a:rPr lang="en-US" altLang="en-US" sz="1800" b="1" smtClean="0"/>
              <a:t> </a:t>
            </a:r>
            <a:r>
              <a:rPr lang="en-US" altLang="en-US" sz="1800" smtClean="0"/>
              <a:t>them and</a:t>
            </a:r>
            <a:r>
              <a:rPr lang="en-US" altLang="en-US" sz="1800" i="1" smtClean="0"/>
              <a:t> </a:t>
            </a:r>
            <a:r>
              <a:rPr lang="en-US" altLang="en-US" sz="1800" b="1" i="1" smtClean="0"/>
              <a:t>trapped</a:t>
            </a:r>
            <a:r>
              <a:rPr lang="en-US" altLang="en-US" sz="1800" b="1" smtClean="0"/>
              <a:t> </a:t>
            </a:r>
            <a:r>
              <a:rPr lang="en-US" altLang="en-US" sz="1800" smtClean="0"/>
              <a:t>them.  We have </a:t>
            </a:r>
            <a:r>
              <a:rPr lang="en-US" altLang="en-US" sz="1800" b="1" i="1" smtClean="0"/>
              <a:t>fumigated</a:t>
            </a:r>
            <a:r>
              <a:rPr lang="en-US" altLang="en-US" sz="1800" smtClean="0"/>
              <a:t>, </a:t>
            </a:r>
            <a:r>
              <a:rPr lang="en-US" altLang="en-US" sz="1800" b="1" i="1" smtClean="0"/>
              <a:t>flooded</a:t>
            </a:r>
            <a:r>
              <a:rPr lang="en-US" altLang="en-US" sz="1800" smtClean="0"/>
              <a:t>, and</a:t>
            </a:r>
            <a:r>
              <a:rPr lang="en-US" altLang="en-US" sz="1800" b="1" smtClean="0"/>
              <a:t> </a:t>
            </a:r>
            <a:r>
              <a:rPr lang="en-US" altLang="en-US" sz="1800" b="1" i="1" smtClean="0"/>
              <a:t>burned</a:t>
            </a:r>
            <a:r>
              <a:rPr lang="en-US" altLang="en-US" sz="1800" smtClean="0"/>
              <a:t> them.  We have tried </a:t>
            </a:r>
            <a:r>
              <a:rPr lang="en-US" altLang="en-US" sz="1800" b="1" i="1" smtClean="0"/>
              <a:t>germ warfare</a:t>
            </a:r>
            <a:r>
              <a:rPr lang="en-US" altLang="en-US" sz="1800" smtClean="0"/>
              <a:t>.  Some rats even survived </a:t>
            </a:r>
            <a:r>
              <a:rPr lang="en-US" altLang="en-US" sz="1800" b="1" i="1" smtClean="0"/>
              <a:t>atomic bomb</a:t>
            </a:r>
            <a:r>
              <a:rPr lang="en-US" altLang="en-US" sz="1800" smtClean="0"/>
              <a:t> </a:t>
            </a:r>
            <a:r>
              <a:rPr lang="en-US" altLang="en-US" sz="1800" b="1" i="1" smtClean="0"/>
              <a:t>tests </a:t>
            </a:r>
            <a:r>
              <a:rPr lang="en-US" altLang="en-US" sz="1800" smtClean="0"/>
              <a:t>conducted on Entwetok atoll in the Pacific after World War II.  </a:t>
            </a:r>
            <a:r>
              <a:rPr lang="en-US" altLang="en-US" sz="1800" u="sng" smtClean="0">
                <a:solidFill>
                  <a:srgbClr val="CC0000"/>
                </a:solidFill>
              </a:rPr>
              <a:t>In spite of all our efforts, these enemies of ours continue to prove that they are the most </a:t>
            </a:r>
            <a:r>
              <a:rPr lang="en-US" altLang="en-US" sz="1800" b="1" i="1" u="sng" smtClean="0">
                <a:solidFill>
                  <a:srgbClr val="CC0000"/>
                </a:solidFill>
              </a:rPr>
              <a:t>indestructible of pests</a:t>
            </a:r>
            <a:r>
              <a:rPr lang="en-US" altLang="en-US" sz="1800" smtClean="0">
                <a:solidFill>
                  <a:srgbClr val="CC0000"/>
                </a:solidFill>
              </a:rPr>
              <a:t>.</a:t>
            </a:r>
          </a:p>
        </p:txBody>
      </p:sp>
      <p:grpSp>
        <p:nvGrpSpPr>
          <p:cNvPr id="4110" name="Group 14"/>
          <p:cNvGrpSpPr>
            <a:grpSpLocks/>
          </p:cNvGrpSpPr>
          <p:nvPr/>
        </p:nvGrpSpPr>
        <p:grpSpPr bwMode="auto">
          <a:xfrm>
            <a:off x="2562225" y="3313113"/>
            <a:ext cx="1095375" cy="2087562"/>
            <a:chOff x="1614" y="2087"/>
            <a:chExt cx="690" cy="1315"/>
          </a:xfrm>
        </p:grpSpPr>
        <p:sp>
          <p:nvSpPr>
            <p:cNvPr id="24590" name="Freeform 6"/>
            <p:cNvSpPr>
              <a:spLocks/>
            </p:cNvSpPr>
            <p:nvPr/>
          </p:nvSpPr>
          <p:spPr bwMode="auto">
            <a:xfrm>
              <a:off x="1614" y="2525"/>
              <a:ext cx="690" cy="877"/>
            </a:xfrm>
            <a:custGeom>
              <a:avLst/>
              <a:gdLst>
                <a:gd name="T0" fmla="*/ 775 w 1380"/>
                <a:gd name="T1" fmla="*/ 0 h 1755"/>
                <a:gd name="T2" fmla="*/ 537 w 1380"/>
                <a:gd name="T3" fmla="*/ 53 h 1755"/>
                <a:gd name="T4" fmla="*/ 412 w 1380"/>
                <a:gd name="T5" fmla="*/ 174 h 1755"/>
                <a:gd name="T6" fmla="*/ 470 w 1380"/>
                <a:gd name="T7" fmla="*/ 375 h 1755"/>
                <a:gd name="T8" fmla="*/ 269 w 1380"/>
                <a:gd name="T9" fmla="*/ 496 h 1755"/>
                <a:gd name="T10" fmla="*/ 103 w 1380"/>
                <a:gd name="T11" fmla="*/ 670 h 1755"/>
                <a:gd name="T12" fmla="*/ 9 w 1380"/>
                <a:gd name="T13" fmla="*/ 908 h 1755"/>
                <a:gd name="T14" fmla="*/ 0 w 1380"/>
                <a:gd name="T15" fmla="*/ 1168 h 1755"/>
                <a:gd name="T16" fmla="*/ 94 w 1380"/>
                <a:gd name="T17" fmla="*/ 1410 h 1755"/>
                <a:gd name="T18" fmla="*/ 336 w 1380"/>
                <a:gd name="T19" fmla="*/ 1624 h 1755"/>
                <a:gd name="T20" fmla="*/ 686 w 1380"/>
                <a:gd name="T21" fmla="*/ 1746 h 1755"/>
                <a:gd name="T22" fmla="*/ 976 w 1380"/>
                <a:gd name="T23" fmla="*/ 1740 h 1755"/>
                <a:gd name="T24" fmla="*/ 1178 w 1380"/>
                <a:gd name="T25" fmla="*/ 1598 h 1755"/>
                <a:gd name="T26" fmla="*/ 1326 w 1380"/>
                <a:gd name="T27" fmla="*/ 1382 h 1755"/>
                <a:gd name="T28" fmla="*/ 1380 w 1380"/>
                <a:gd name="T29" fmla="*/ 1137 h 1755"/>
                <a:gd name="T30" fmla="*/ 1330 w 1380"/>
                <a:gd name="T31" fmla="*/ 873 h 1755"/>
                <a:gd name="T32" fmla="*/ 1164 w 1380"/>
                <a:gd name="T33" fmla="*/ 613 h 1755"/>
                <a:gd name="T34" fmla="*/ 994 w 1380"/>
                <a:gd name="T35" fmla="*/ 491 h 1755"/>
                <a:gd name="T36" fmla="*/ 788 w 1380"/>
                <a:gd name="T37" fmla="*/ 424 h 1755"/>
                <a:gd name="T38" fmla="*/ 882 w 1380"/>
                <a:gd name="T39" fmla="*/ 505 h 1755"/>
                <a:gd name="T40" fmla="*/ 1035 w 1380"/>
                <a:gd name="T41" fmla="*/ 563 h 1755"/>
                <a:gd name="T42" fmla="*/ 1178 w 1380"/>
                <a:gd name="T43" fmla="*/ 733 h 1755"/>
                <a:gd name="T44" fmla="*/ 1263 w 1380"/>
                <a:gd name="T45" fmla="*/ 873 h 1755"/>
                <a:gd name="T46" fmla="*/ 1317 w 1380"/>
                <a:gd name="T47" fmla="*/ 1096 h 1755"/>
                <a:gd name="T48" fmla="*/ 1289 w 1380"/>
                <a:gd name="T49" fmla="*/ 1288 h 1755"/>
                <a:gd name="T50" fmla="*/ 1195 w 1380"/>
                <a:gd name="T51" fmla="*/ 1472 h 1755"/>
                <a:gd name="T52" fmla="*/ 1075 w 1380"/>
                <a:gd name="T53" fmla="*/ 1606 h 1755"/>
                <a:gd name="T54" fmla="*/ 928 w 1380"/>
                <a:gd name="T55" fmla="*/ 1687 h 1755"/>
                <a:gd name="T56" fmla="*/ 749 w 1380"/>
                <a:gd name="T57" fmla="*/ 1692 h 1755"/>
                <a:gd name="T58" fmla="*/ 483 w 1380"/>
                <a:gd name="T59" fmla="*/ 1624 h 1755"/>
                <a:gd name="T60" fmla="*/ 278 w 1380"/>
                <a:gd name="T61" fmla="*/ 1504 h 1755"/>
                <a:gd name="T62" fmla="*/ 144 w 1380"/>
                <a:gd name="T63" fmla="*/ 1364 h 1755"/>
                <a:gd name="T64" fmla="*/ 67 w 1380"/>
                <a:gd name="T65" fmla="*/ 1181 h 1755"/>
                <a:gd name="T66" fmla="*/ 67 w 1380"/>
                <a:gd name="T67" fmla="*/ 926 h 1755"/>
                <a:gd name="T68" fmla="*/ 129 w 1380"/>
                <a:gd name="T69" fmla="*/ 725 h 1755"/>
                <a:gd name="T70" fmla="*/ 282 w 1380"/>
                <a:gd name="T71" fmla="*/ 563 h 1755"/>
                <a:gd name="T72" fmla="*/ 452 w 1380"/>
                <a:gd name="T73" fmla="*/ 465 h 1755"/>
                <a:gd name="T74" fmla="*/ 574 w 1380"/>
                <a:gd name="T75" fmla="*/ 415 h 1755"/>
                <a:gd name="T76" fmla="*/ 506 w 1380"/>
                <a:gd name="T77" fmla="*/ 196 h 1755"/>
                <a:gd name="T78" fmla="*/ 551 w 1380"/>
                <a:gd name="T79" fmla="*/ 133 h 1755"/>
                <a:gd name="T80" fmla="*/ 694 w 1380"/>
                <a:gd name="T81" fmla="*/ 76 h 1755"/>
                <a:gd name="T82" fmla="*/ 734 w 1380"/>
                <a:gd name="T83" fmla="*/ 210 h 1755"/>
                <a:gd name="T84" fmla="*/ 686 w 1380"/>
                <a:gd name="T85" fmla="*/ 522 h 1755"/>
                <a:gd name="T86" fmla="*/ 793 w 1380"/>
                <a:gd name="T87" fmla="*/ 600 h 175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380"/>
                <a:gd name="T133" fmla="*/ 0 h 1755"/>
                <a:gd name="T134" fmla="*/ 1380 w 1380"/>
                <a:gd name="T135" fmla="*/ 1755 h 175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380" h="1755">
                  <a:moveTo>
                    <a:pt x="793" y="600"/>
                  </a:moveTo>
                  <a:lnTo>
                    <a:pt x="775" y="0"/>
                  </a:lnTo>
                  <a:lnTo>
                    <a:pt x="694" y="13"/>
                  </a:lnTo>
                  <a:lnTo>
                    <a:pt x="537" y="53"/>
                  </a:lnTo>
                  <a:lnTo>
                    <a:pt x="443" y="102"/>
                  </a:lnTo>
                  <a:lnTo>
                    <a:pt x="412" y="174"/>
                  </a:lnTo>
                  <a:lnTo>
                    <a:pt x="466" y="330"/>
                  </a:lnTo>
                  <a:lnTo>
                    <a:pt x="470" y="375"/>
                  </a:lnTo>
                  <a:lnTo>
                    <a:pt x="363" y="428"/>
                  </a:lnTo>
                  <a:lnTo>
                    <a:pt x="269" y="496"/>
                  </a:lnTo>
                  <a:lnTo>
                    <a:pt x="197" y="572"/>
                  </a:lnTo>
                  <a:lnTo>
                    <a:pt x="103" y="670"/>
                  </a:lnTo>
                  <a:lnTo>
                    <a:pt x="40" y="779"/>
                  </a:lnTo>
                  <a:lnTo>
                    <a:pt x="9" y="908"/>
                  </a:lnTo>
                  <a:lnTo>
                    <a:pt x="0" y="1015"/>
                  </a:lnTo>
                  <a:lnTo>
                    <a:pt x="0" y="1168"/>
                  </a:lnTo>
                  <a:lnTo>
                    <a:pt x="35" y="1325"/>
                  </a:lnTo>
                  <a:lnTo>
                    <a:pt x="94" y="1410"/>
                  </a:lnTo>
                  <a:lnTo>
                    <a:pt x="201" y="1517"/>
                  </a:lnTo>
                  <a:lnTo>
                    <a:pt x="336" y="1624"/>
                  </a:lnTo>
                  <a:lnTo>
                    <a:pt x="493" y="1700"/>
                  </a:lnTo>
                  <a:lnTo>
                    <a:pt x="686" y="1746"/>
                  </a:lnTo>
                  <a:lnTo>
                    <a:pt x="869" y="1755"/>
                  </a:lnTo>
                  <a:lnTo>
                    <a:pt x="976" y="1740"/>
                  </a:lnTo>
                  <a:lnTo>
                    <a:pt x="1070" y="1687"/>
                  </a:lnTo>
                  <a:lnTo>
                    <a:pt x="1178" y="1598"/>
                  </a:lnTo>
                  <a:lnTo>
                    <a:pt x="1236" y="1504"/>
                  </a:lnTo>
                  <a:lnTo>
                    <a:pt x="1326" y="1382"/>
                  </a:lnTo>
                  <a:lnTo>
                    <a:pt x="1357" y="1270"/>
                  </a:lnTo>
                  <a:lnTo>
                    <a:pt x="1380" y="1137"/>
                  </a:lnTo>
                  <a:lnTo>
                    <a:pt x="1367" y="1002"/>
                  </a:lnTo>
                  <a:lnTo>
                    <a:pt x="1330" y="873"/>
                  </a:lnTo>
                  <a:lnTo>
                    <a:pt x="1263" y="738"/>
                  </a:lnTo>
                  <a:lnTo>
                    <a:pt x="1164" y="613"/>
                  </a:lnTo>
                  <a:lnTo>
                    <a:pt x="1084" y="532"/>
                  </a:lnTo>
                  <a:lnTo>
                    <a:pt x="994" y="491"/>
                  </a:lnTo>
                  <a:lnTo>
                    <a:pt x="874" y="443"/>
                  </a:lnTo>
                  <a:lnTo>
                    <a:pt x="788" y="424"/>
                  </a:lnTo>
                  <a:lnTo>
                    <a:pt x="788" y="478"/>
                  </a:lnTo>
                  <a:lnTo>
                    <a:pt x="882" y="505"/>
                  </a:lnTo>
                  <a:lnTo>
                    <a:pt x="963" y="522"/>
                  </a:lnTo>
                  <a:lnTo>
                    <a:pt x="1035" y="563"/>
                  </a:lnTo>
                  <a:lnTo>
                    <a:pt x="1116" y="644"/>
                  </a:lnTo>
                  <a:lnTo>
                    <a:pt x="1178" y="733"/>
                  </a:lnTo>
                  <a:lnTo>
                    <a:pt x="1219" y="792"/>
                  </a:lnTo>
                  <a:lnTo>
                    <a:pt x="1263" y="873"/>
                  </a:lnTo>
                  <a:lnTo>
                    <a:pt x="1299" y="989"/>
                  </a:lnTo>
                  <a:lnTo>
                    <a:pt x="1317" y="1096"/>
                  </a:lnTo>
                  <a:lnTo>
                    <a:pt x="1317" y="1190"/>
                  </a:lnTo>
                  <a:lnTo>
                    <a:pt x="1289" y="1288"/>
                  </a:lnTo>
                  <a:lnTo>
                    <a:pt x="1258" y="1382"/>
                  </a:lnTo>
                  <a:lnTo>
                    <a:pt x="1195" y="1472"/>
                  </a:lnTo>
                  <a:lnTo>
                    <a:pt x="1138" y="1543"/>
                  </a:lnTo>
                  <a:lnTo>
                    <a:pt x="1075" y="1606"/>
                  </a:lnTo>
                  <a:lnTo>
                    <a:pt x="994" y="1646"/>
                  </a:lnTo>
                  <a:lnTo>
                    <a:pt x="928" y="1687"/>
                  </a:lnTo>
                  <a:lnTo>
                    <a:pt x="860" y="1700"/>
                  </a:lnTo>
                  <a:lnTo>
                    <a:pt x="749" y="1692"/>
                  </a:lnTo>
                  <a:lnTo>
                    <a:pt x="614" y="1674"/>
                  </a:lnTo>
                  <a:lnTo>
                    <a:pt x="483" y="1624"/>
                  </a:lnTo>
                  <a:lnTo>
                    <a:pt x="376" y="1570"/>
                  </a:lnTo>
                  <a:lnTo>
                    <a:pt x="278" y="1504"/>
                  </a:lnTo>
                  <a:lnTo>
                    <a:pt x="197" y="1432"/>
                  </a:lnTo>
                  <a:lnTo>
                    <a:pt x="144" y="1364"/>
                  </a:lnTo>
                  <a:lnTo>
                    <a:pt x="90" y="1284"/>
                  </a:lnTo>
                  <a:lnTo>
                    <a:pt x="67" y="1181"/>
                  </a:lnTo>
                  <a:lnTo>
                    <a:pt x="63" y="1043"/>
                  </a:lnTo>
                  <a:lnTo>
                    <a:pt x="67" y="926"/>
                  </a:lnTo>
                  <a:lnTo>
                    <a:pt x="94" y="827"/>
                  </a:lnTo>
                  <a:lnTo>
                    <a:pt x="129" y="725"/>
                  </a:lnTo>
                  <a:lnTo>
                    <a:pt x="201" y="639"/>
                  </a:lnTo>
                  <a:lnTo>
                    <a:pt x="282" y="563"/>
                  </a:lnTo>
                  <a:lnTo>
                    <a:pt x="363" y="509"/>
                  </a:lnTo>
                  <a:lnTo>
                    <a:pt x="452" y="465"/>
                  </a:lnTo>
                  <a:lnTo>
                    <a:pt x="520" y="428"/>
                  </a:lnTo>
                  <a:lnTo>
                    <a:pt x="574" y="415"/>
                  </a:lnTo>
                  <a:lnTo>
                    <a:pt x="574" y="397"/>
                  </a:lnTo>
                  <a:lnTo>
                    <a:pt x="506" y="196"/>
                  </a:lnTo>
                  <a:lnTo>
                    <a:pt x="506" y="160"/>
                  </a:lnTo>
                  <a:lnTo>
                    <a:pt x="551" y="133"/>
                  </a:lnTo>
                  <a:lnTo>
                    <a:pt x="614" y="93"/>
                  </a:lnTo>
                  <a:lnTo>
                    <a:pt x="694" y="76"/>
                  </a:lnTo>
                  <a:lnTo>
                    <a:pt x="725" y="76"/>
                  </a:lnTo>
                  <a:lnTo>
                    <a:pt x="734" y="210"/>
                  </a:lnTo>
                  <a:lnTo>
                    <a:pt x="712" y="397"/>
                  </a:lnTo>
                  <a:lnTo>
                    <a:pt x="686" y="522"/>
                  </a:lnTo>
                  <a:lnTo>
                    <a:pt x="734" y="572"/>
                  </a:lnTo>
                  <a:lnTo>
                    <a:pt x="793" y="60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24591" name="Freeform 7"/>
            <p:cNvSpPr>
              <a:spLocks/>
            </p:cNvSpPr>
            <p:nvPr/>
          </p:nvSpPr>
          <p:spPr bwMode="auto">
            <a:xfrm>
              <a:off x="1828" y="2311"/>
              <a:ext cx="109" cy="262"/>
            </a:xfrm>
            <a:custGeom>
              <a:avLst/>
              <a:gdLst>
                <a:gd name="T0" fmla="*/ 201 w 220"/>
                <a:gd name="T1" fmla="*/ 444 h 524"/>
                <a:gd name="T2" fmla="*/ 201 w 220"/>
                <a:gd name="T3" fmla="*/ 367 h 524"/>
                <a:gd name="T4" fmla="*/ 179 w 220"/>
                <a:gd name="T5" fmla="*/ 247 h 524"/>
                <a:gd name="T6" fmla="*/ 135 w 220"/>
                <a:gd name="T7" fmla="*/ 175 h 524"/>
                <a:gd name="T8" fmla="*/ 72 w 220"/>
                <a:gd name="T9" fmla="*/ 41 h 524"/>
                <a:gd name="T10" fmla="*/ 45 w 220"/>
                <a:gd name="T11" fmla="*/ 0 h 524"/>
                <a:gd name="T12" fmla="*/ 0 w 220"/>
                <a:gd name="T13" fmla="*/ 28 h 524"/>
                <a:gd name="T14" fmla="*/ 0 w 220"/>
                <a:gd name="T15" fmla="*/ 59 h 524"/>
                <a:gd name="T16" fmla="*/ 32 w 220"/>
                <a:gd name="T17" fmla="*/ 113 h 524"/>
                <a:gd name="T18" fmla="*/ 80 w 220"/>
                <a:gd name="T19" fmla="*/ 220 h 524"/>
                <a:gd name="T20" fmla="*/ 120 w 220"/>
                <a:gd name="T21" fmla="*/ 301 h 524"/>
                <a:gd name="T22" fmla="*/ 126 w 220"/>
                <a:gd name="T23" fmla="*/ 376 h 524"/>
                <a:gd name="T24" fmla="*/ 139 w 220"/>
                <a:gd name="T25" fmla="*/ 498 h 524"/>
                <a:gd name="T26" fmla="*/ 179 w 220"/>
                <a:gd name="T27" fmla="*/ 524 h 524"/>
                <a:gd name="T28" fmla="*/ 220 w 220"/>
                <a:gd name="T29" fmla="*/ 489 h 524"/>
                <a:gd name="T30" fmla="*/ 201 w 220"/>
                <a:gd name="T31" fmla="*/ 444 h 52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0"/>
                <a:gd name="T49" fmla="*/ 0 h 524"/>
                <a:gd name="T50" fmla="*/ 220 w 220"/>
                <a:gd name="T51" fmla="*/ 524 h 52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0" h="524">
                  <a:moveTo>
                    <a:pt x="201" y="444"/>
                  </a:moveTo>
                  <a:lnTo>
                    <a:pt x="201" y="367"/>
                  </a:lnTo>
                  <a:lnTo>
                    <a:pt x="179" y="247"/>
                  </a:lnTo>
                  <a:lnTo>
                    <a:pt x="135" y="175"/>
                  </a:lnTo>
                  <a:lnTo>
                    <a:pt x="72" y="41"/>
                  </a:lnTo>
                  <a:lnTo>
                    <a:pt x="45" y="0"/>
                  </a:lnTo>
                  <a:lnTo>
                    <a:pt x="0" y="28"/>
                  </a:lnTo>
                  <a:lnTo>
                    <a:pt x="0" y="59"/>
                  </a:lnTo>
                  <a:lnTo>
                    <a:pt x="32" y="113"/>
                  </a:lnTo>
                  <a:lnTo>
                    <a:pt x="80" y="220"/>
                  </a:lnTo>
                  <a:lnTo>
                    <a:pt x="120" y="301"/>
                  </a:lnTo>
                  <a:lnTo>
                    <a:pt x="126" y="376"/>
                  </a:lnTo>
                  <a:lnTo>
                    <a:pt x="139" y="498"/>
                  </a:lnTo>
                  <a:lnTo>
                    <a:pt x="179" y="524"/>
                  </a:lnTo>
                  <a:lnTo>
                    <a:pt x="220" y="489"/>
                  </a:lnTo>
                  <a:lnTo>
                    <a:pt x="201" y="4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24592" name="Freeform 8"/>
            <p:cNvSpPr>
              <a:spLocks/>
            </p:cNvSpPr>
            <p:nvPr/>
          </p:nvSpPr>
          <p:spPr bwMode="auto">
            <a:xfrm>
              <a:off x="1924" y="2316"/>
              <a:ext cx="119" cy="60"/>
            </a:xfrm>
            <a:custGeom>
              <a:avLst/>
              <a:gdLst>
                <a:gd name="T0" fmla="*/ 238 w 238"/>
                <a:gd name="T1" fmla="*/ 111 h 120"/>
                <a:gd name="T2" fmla="*/ 224 w 238"/>
                <a:gd name="T3" fmla="*/ 79 h 120"/>
                <a:gd name="T4" fmla="*/ 148 w 238"/>
                <a:gd name="T5" fmla="*/ 31 h 120"/>
                <a:gd name="T6" fmla="*/ 67 w 238"/>
                <a:gd name="T7" fmla="*/ 0 h 120"/>
                <a:gd name="T8" fmla="*/ 22 w 238"/>
                <a:gd name="T9" fmla="*/ 0 h 120"/>
                <a:gd name="T10" fmla="*/ 0 w 238"/>
                <a:gd name="T11" fmla="*/ 26 h 120"/>
                <a:gd name="T12" fmla="*/ 13 w 238"/>
                <a:gd name="T13" fmla="*/ 66 h 120"/>
                <a:gd name="T14" fmla="*/ 89 w 238"/>
                <a:gd name="T15" fmla="*/ 92 h 120"/>
                <a:gd name="T16" fmla="*/ 198 w 238"/>
                <a:gd name="T17" fmla="*/ 120 h 120"/>
                <a:gd name="T18" fmla="*/ 238 w 238"/>
                <a:gd name="T19" fmla="*/ 111 h 1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8"/>
                <a:gd name="T31" fmla="*/ 0 h 120"/>
                <a:gd name="T32" fmla="*/ 238 w 238"/>
                <a:gd name="T33" fmla="*/ 120 h 12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8" h="120">
                  <a:moveTo>
                    <a:pt x="238" y="111"/>
                  </a:moveTo>
                  <a:lnTo>
                    <a:pt x="224" y="79"/>
                  </a:lnTo>
                  <a:lnTo>
                    <a:pt x="148" y="31"/>
                  </a:lnTo>
                  <a:lnTo>
                    <a:pt x="67" y="0"/>
                  </a:lnTo>
                  <a:lnTo>
                    <a:pt x="22" y="0"/>
                  </a:lnTo>
                  <a:lnTo>
                    <a:pt x="0" y="26"/>
                  </a:lnTo>
                  <a:lnTo>
                    <a:pt x="13" y="66"/>
                  </a:lnTo>
                  <a:lnTo>
                    <a:pt x="89" y="92"/>
                  </a:lnTo>
                  <a:lnTo>
                    <a:pt x="198" y="120"/>
                  </a:lnTo>
                  <a:lnTo>
                    <a:pt x="238" y="1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24593" name="Freeform 9"/>
            <p:cNvSpPr>
              <a:spLocks/>
            </p:cNvSpPr>
            <p:nvPr/>
          </p:nvSpPr>
          <p:spPr bwMode="auto">
            <a:xfrm>
              <a:off x="1896" y="2135"/>
              <a:ext cx="84" cy="110"/>
            </a:xfrm>
            <a:custGeom>
              <a:avLst/>
              <a:gdLst>
                <a:gd name="T0" fmla="*/ 161 w 169"/>
                <a:gd name="T1" fmla="*/ 0 h 219"/>
                <a:gd name="T2" fmla="*/ 169 w 169"/>
                <a:gd name="T3" fmla="*/ 31 h 219"/>
                <a:gd name="T4" fmla="*/ 120 w 169"/>
                <a:gd name="T5" fmla="*/ 138 h 219"/>
                <a:gd name="T6" fmla="*/ 81 w 169"/>
                <a:gd name="T7" fmla="*/ 192 h 219"/>
                <a:gd name="T8" fmla="*/ 50 w 169"/>
                <a:gd name="T9" fmla="*/ 219 h 219"/>
                <a:gd name="T10" fmla="*/ 14 w 169"/>
                <a:gd name="T11" fmla="*/ 219 h 219"/>
                <a:gd name="T12" fmla="*/ 0 w 169"/>
                <a:gd name="T13" fmla="*/ 192 h 219"/>
                <a:gd name="T14" fmla="*/ 9 w 169"/>
                <a:gd name="T15" fmla="*/ 151 h 219"/>
                <a:gd name="T16" fmla="*/ 103 w 169"/>
                <a:gd name="T17" fmla="*/ 57 h 219"/>
                <a:gd name="T18" fmla="*/ 161 w 169"/>
                <a:gd name="T19" fmla="*/ 0 h 2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9"/>
                <a:gd name="T31" fmla="*/ 0 h 219"/>
                <a:gd name="T32" fmla="*/ 169 w 169"/>
                <a:gd name="T33" fmla="*/ 219 h 21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9" h="219">
                  <a:moveTo>
                    <a:pt x="161" y="0"/>
                  </a:moveTo>
                  <a:lnTo>
                    <a:pt x="169" y="31"/>
                  </a:lnTo>
                  <a:lnTo>
                    <a:pt x="120" y="138"/>
                  </a:lnTo>
                  <a:lnTo>
                    <a:pt x="81" y="192"/>
                  </a:lnTo>
                  <a:lnTo>
                    <a:pt x="50" y="219"/>
                  </a:lnTo>
                  <a:lnTo>
                    <a:pt x="14" y="219"/>
                  </a:lnTo>
                  <a:lnTo>
                    <a:pt x="0" y="192"/>
                  </a:lnTo>
                  <a:lnTo>
                    <a:pt x="9" y="151"/>
                  </a:lnTo>
                  <a:lnTo>
                    <a:pt x="103" y="57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24594" name="Freeform 10"/>
            <p:cNvSpPr>
              <a:spLocks/>
            </p:cNvSpPr>
            <p:nvPr/>
          </p:nvSpPr>
          <p:spPr bwMode="auto">
            <a:xfrm>
              <a:off x="1809" y="2087"/>
              <a:ext cx="45" cy="122"/>
            </a:xfrm>
            <a:custGeom>
              <a:avLst/>
              <a:gdLst>
                <a:gd name="T0" fmla="*/ 13 w 88"/>
                <a:gd name="T1" fmla="*/ 0 h 245"/>
                <a:gd name="T2" fmla="*/ 53 w 88"/>
                <a:gd name="T3" fmla="*/ 72 h 245"/>
                <a:gd name="T4" fmla="*/ 75 w 88"/>
                <a:gd name="T5" fmla="*/ 152 h 245"/>
                <a:gd name="T6" fmla="*/ 88 w 88"/>
                <a:gd name="T7" fmla="*/ 213 h 245"/>
                <a:gd name="T8" fmla="*/ 66 w 88"/>
                <a:gd name="T9" fmla="*/ 245 h 245"/>
                <a:gd name="T10" fmla="*/ 35 w 88"/>
                <a:gd name="T11" fmla="*/ 245 h 245"/>
                <a:gd name="T12" fmla="*/ 22 w 88"/>
                <a:gd name="T13" fmla="*/ 218 h 245"/>
                <a:gd name="T14" fmla="*/ 0 w 88"/>
                <a:gd name="T15" fmla="*/ 165 h 245"/>
                <a:gd name="T16" fmla="*/ 0 w 88"/>
                <a:gd name="T17" fmla="*/ 80 h 245"/>
                <a:gd name="T18" fmla="*/ 13 w 88"/>
                <a:gd name="T19" fmla="*/ 0 h 2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8"/>
                <a:gd name="T31" fmla="*/ 0 h 245"/>
                <a:gd name="T32" fmla="*/ 88 w 88"/>
                <a:gd name="T33" fmla="*/ 245 h 24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8" h="245">
                  <a:moveTo>
                    <a:pt x="13" y="0"/>
                  </a:moveTo>
                  <a:lnTo>
                    <a:pt x="53" y="72"/>
                  </a:lnTo>
                  <a:lnTo>
                    <a:pt x="75" y="152"/>
                  </a:lnTo>
                  <a:lnTo>
                    <a:pt x="88" y="213"/>
                  </a:lnTo>
                  <a:lnTo>
                    <a:pt x="66" y="245"/>
                  </a:lnTo>
                  <a:lnTo>
                    <a:pt x="35" y="245"/>
                  </a:lnTo>
                  <a:lnTo>
                    <a:pt x="22" y="218"/>
                  </a:lnTo>
                  <a:lnTo>
                    <a:pt x="0" y="165"/>
                  </a:lnTo>
                  <a:lnTo>
                    <a:pt x="0" y="8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24595" name="Freeform 11"/>
            <p:cNvSpPr>
              <a:spLocks/>
            </p:cNvSpPr>
            <p:nvPr/>
          </p:nvSpPr>
          <p:spPr bwMode="auto">
            <a:xfrm>
              <a:off x="1652" y="2187"/>
              <a:ext cx="121" cy="61"/>
            </a:xfrm>
            <a:custGeom>
              <a:avLst/>
              <a:gdLst>
                <a:gd name="T0" fmla="*/ 0 w 241"/>
                <a:gd name="T1" fmla="*/ 0 h 122"/>
                <a:gd name="T2" fmla="*/ 116 w 241"/>
                <a:gd name="T3" fmla="*/ 15 h 122"/>
                <a:gd name="T4" fmla="*/ 201 w 241"/>
                <a:gd name="T5" fmla="*/ 37 h 122"/>
                <a:gd name="T6" fmla="*/ 241 w 241"/>
                <a:gd name="T7" fmla="*/ 68 h 122"/>
                <a:gd name="T8" fmla="*/ 227 w 241"/>
                <a:gd name="T9" fmla="*/ 109 h 122"/>
                <a:gd name="T10" fmla="*/ 201 w 241"/>
                <a:gd name="T11" fmla="*/ 122 h 122"/>
                <a:gd name="T12" fmla="*/ 133 w 241"/>
                <a:gd name="T13" fmla="*/ 103 h 122"/>
                <a:gd name="T14" fmla="*/ 0 w 241"/>
                <a:gd name="T15" fmla="*/ 0 h 12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1"/>
                <a:gd name="T25" fmla="*/ 0 h 122"/>
                <a:gd name="T26" fmla="*/ 241 w 241"/>
                <a:gd name="T27" fmla="*/ 122 h 12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1" h="122">
                  <a:moveTo>
                    <a:pt x="0" y="0"/>
                  </a:moveTo>
                  <a:lnTo>
                    <a:pt x="116" y="15"/>
                  </a:lnTo>
                  <a:lnTo>
                    <a:pt x="201" y="37"/>
                  </a:lnTo>
                  <a:lnTo>
                    <a:pt x="241" y="68"/>
                  </a:lnTo>
                  <a:lnTo>
                    <a:pt x="227" y="109"/>
                  </a:lnTo>
                  <a:lnTo>
                    <a:pt x="201" y="122"/>
                  </a:lnTo>
                  <a:lnTo>
                    <a:pt x="133" y="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24596" name="Freeform 12"/>
            <p:cNvSpPr>
              <a:spLocks/>
            </p:cNvSpPr>
            <p:nvPr/>
          </p:nvSpPr>
          <p:spPr bwMode="auto">
            <a:xfrm>
              <a:off x="1638" y="2290"/>
              <a:ext cx="134" cy="94"/>
            </a:xfrm>
            <a:custGeom>
              <a:avLst/>
              <a:gdLst>
                <a:gd name="T0" fmla="*/ 15 w 268"/>
                <a:gd name="T1" fmla="*/ 133 h 186"/>
                <a:gd name="T2" fmla="*/ 68 w 268"/>
                <a:gd name="T3" fmla="*/ 74 h 186"/>
                <a:gd name="T4" fmla="*/ 153 w 268"/>
                <a:gd name="T5" fmla="*/ 22 h 186"/>
                <a:gd name="T6" fmla="*/ 229 w 268"/>
                <a:gd name="T7" fmla="*/ 0 h 186"/>
                <a:gd name="T8" fmla="*/ 260 w 268"/>
                <a:gd name="T9" fmla="*/ 0 h 186"/>
                <a:gd name="T10" fmla="*/ 268 w 268"/>
                <a:gd name="T11" fmla="*/ 39 h 186"/>
                <a:gd name="T12" fmla="*/ 246 w 268"/>
                <a:gd name="T13" fmla="*/ 66 h 186"/>
                <a:gd name="T14" fmla="*/ 188 w 268"/>
                <a:gd name="T15" fmla="*/ 79 h 186"/>
                <a:gd name="T16" fmla="*/ 135 w 268"/>
                <a:gd name="T17" fmla="*/ 79 h 186"/>
                <a:gd name="T18" fmla="*/ 72 w 268"/>
                <a:gd name="T19" fmla="*/ 119 h 186"/>
                <a:gd name="T20" fmla="*/ 19 w 268"/>
                <a:gd name="T21" fmla="*/ 168 h 186"/>
                <a:gd name="T22" fmla="*/ 0 w 268"/>
                <a:gd name="T23" fmla="*/ 186 h 186"/>
                <a:gd name="T24" fmla="*/ 15 w 268"/>
                <a:gd name="T25" fmla="*/ 133 h 18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8"/>
                <a:gd name="T40" fmla="*/ 0 h 186"/>
                <a:gd name="T41" fmla="*/ 268 w 268"/>
                <a:gd name="T42" fmla="*/ 186 h 18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8" h="186">
                  <a:moveTo>
                    <a:pt x="15" y="133"/>
                  </a:moveTo>
                  <a:lnTo>
                    <a:pt x="68" y="74"/>
                  </a:lnTo>
                  <a:lnTo>
                    <a:pt x="153" y="22"/>
                  </a:lnTo>
                  <a:lnTo>
                    <a:pt x="229" y="0"/>
                  </a:lnTo>
                  <a:lnTo>
                    <a:pt x="260" y="0"/>
                  </a:lnTo>
                  <a:lnTo>
                    <a:pt x="268" y="39"/>
                  </a:lnTo>
                  <a:lnTo>
                    <a:pt x="246" y="66"/>
                  </a:lnTo>
                  <a:lnTo>
                    <a:pt x="188" y="79"/>
                  </a:lnTo>
                  <a:lnTo>
                    <a:pt x="135" y="79"/>
                  </a:lnTo>
                  <a:lnTo>
                    <a:pt x="72" y="119"/>
                  </a:lnTo>
                  <a:lnTo>
                    <a:pt x="19" y="168"/>
                  </a:lnTo>
                  <a:lnTo>
                    <a:pt x="0" y="186"/>
                  </a:lnTo>
                  <a:lnTo>
                    <a:pt x="15" y="1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24597" name="Freeform 13"/>
            <p:cNvSpPr>
              <a:spLocks/>
            </p:cNvSpPr>
            <p:nvPr/>
          </p:nvSpPr>
          <p:spPr bwMode="auto">
            <a:xfrm>
              <a:off x="1783" y="2370"/>
              <a:ext cx="35" cy="67"/>
            </a:xfrm>
            <a:custGeom>
              <a:avLst/>
              <a:gdLst>
                <a:gd name="T0" fmla="*/ 33 w 71"/>
                <a:gd name="T1" fmla="*/ 135 h 135"/>
                <a:gd name="T2" fmla="*/ 0 w 71"/>
                <a:gd name="T3" fmla="*/ 77 h 135"/>
                <a:gd name="T4" fmla="*/ 0 w 71"/>
                <a:gd name="T5" fmla="*/ 24 h 135"/>
                <a:gd name="T6" fmla="*/ 40 w 71"/>
                <a:gd name="T7" fmla="*/ 0 h 135"/>
                <a:gd name="T8" fmla="*/ 71 w 71"/>
                <a:gd name="T9" fmla="*/ 27 h 135"/>
                <a:gd name="T10" fmla="*/ 53 w 71"/>
                <a:gd name="T11" fmla="*/ 81 h 135"/>
                <a:gd name="T12" fmla="*/ 33 w 71"/>
                <a:gd name="T13" fmla="*/ 135 h 13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"/>
                <a:gd name="T22" fmla="*/ 0 h 135"/>
                <a:gd name="T23" fmla="*/ 71 w 71"/>
                <a:gd name="T24" fmla="*/ 135 h 13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" h="135">
                  <a:moveTo>
                    <a:pt x="33" y="135"/>
                  </a:moveTo>
                  <a:lnTo>
                    <a:pt x="0" y="77"/>
                  </a:lnTo>
                  <a:lnTo>
                    <a:pt x="0" y="24"/>
                  </a:lnTo>
                  <a:lnTo>
                    <a:pt x="40" y="0"/>
                  </a:lnTo>
                  <a:lnTo>
                    <a:pt x="71" y="27"/>
                  </a:lnTo>
                  <a:lnTo>
                    <a:pt x="53" y="81"/>
                  </a:lnTo>
                  <a:lnTo>
                    <a:pt x="33" y="1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</p:grpSp>
      <p:grpSp>
        <p:nvGrpSpPr>
          <p:cNvPr id="4117" name="Group 21"/>
          <p:cNvGrpSpPr>
            <a:grpSpLocks/>
          </p:cNvGrpSpPr>
          <p:nvPr/>
        </p:nvGrpSpPr>
        <p:grpSpPr bwMode="auto">
          <a:xfrm>
            <a:off x="3846513" y="2830513"/>
            <a:ext cx="1336675" cy="2538412"/>
            <a:chOff x="2423" y="1783"/>
            <a:chExt cx="842" cy="1599"/>
          </a:xfrm>
        </p:grpSpPr>
        <p:sp>
          <p:nvSpPr>
            <p:cNvPr id="24584" name="Freeform 15"/>
            <p:cNvSpPr>
              <a:spLocks/>
            </p:cNvSpPr>
            <p:nvPr/>
          </p:nvSpPr>
          <p:spPr bwMode="auto">
            <a:xfrm>
              <a:off x="2423" y="2273"/>
              <a:ext cx="330" cy="544"/>
            </a:xfrm>
            <a:custGeom>
              <a:avLst/>
              <a:gdLst>
                <a:gd name="T0" fmla="*/ 348 w 658"/>
                <a:gd name="T1" fmla="*/ 162 h 1089"/>
                <a:gd name="T2" fmla="*/ 416 w 658"/>
                <a:gd name="T3" fmla="*/ 94 h 1089"/>
                <a:gd name="T4" fmla="*/ 510 w 658"/>
                <a:gd name="T5" fmla="*/ 28 h 1089"/>
                <a:gd name="T6" fmla="*/ 577 w 658"/>
                <a:gd name="T7" fmla="*/ 0 h 1089"/>
                <a:gd name="T8" fmla="*/ 658 w 658"/>
                <a:gd name="T9" fmla="*/ 6 h 1089"/>
                <a:gd name="T10" fmla="*/ 658 w 658"/>
                <a:gd name="T11" fmla="*/ 68 h 1089"/>
                <a:gd name="T12" fmla="*/ 618 w 658"/>
                <a:gd name="T13" fmla="*/ 122 h 1089"/>
                <a:gd name="T14" fmla="*/ 542 w 658"/>
                <a:gd name="T15" fmla="*/ 162 h 1089"/>
                <a:gd name="T16" fmla="*/ 354 w 658"/>
                <a:gd name="T17" fmla="*/ 247 h 1089"/>
                <a:gd name="T18" fmla="*/ 173 w 658"/>
                <a:gd name="T19" fmla="*/ 351 h 1089"/>
                <a:gd name="T20" fmla="*/ 98 w 658"/>
                <a:gd name="T21" fmla="*/ 377 h 1089"/>
                <a:gd name="T22" fmla="*/ 71 w 658"/>
                <a:gd name="T23" fmla="*/ 417 h 1089"/>
                <a:gd name="T24" fmla="*/ 98 w 658"/>
                <a:gd name="T25" fmla="*/ 458 h 1089"/>
                <a:gd name="T26" fmla="*/ 254 w 658"/>
                <a:gd name="T27" fmla="*/ 609 h 1089"/>
                <a:gd name="T28" fmla="*/ 326 w 658"/>
                <a:gd name="T29" fmla="*/ 659 h 1089"/>
                <a:gd name="T30" fmla="*/ 433 w 658"/>
                <a:gd name="T31" fmla="*/ 744 h 1089"/>
                <a:gd name="T32" fmla="*/ 542 w 658"/>
                <a:gd name="T33" fmla="*/ 825 h 1089"/>
                <a:gd name="T34" fmla="*/ 537 w 658"/>
                <a:gd name="T35" fmla="*/ 865 h 1089"/>
                <a:gd name="T36" fmla="*/ 456 w 658"/>
                <a:gd name="T37" fmla="*/ 878 h 1089"/>
                <a:gd name="T38" fmla="*/ 335 w 658"/>
                <a:gd name="T39" fmla="*/ 878 h 1089"/>
                <a:gd name="T40" fmla="*/ 260 w 658"/>
                <a:gd name="T41" fmla="*/ 919 h 1089"/>
                <a:gd name="T42" fmla="*/ 232 w 658"/>
                <a:gd name="T43" fmla="*/ 1022 h 1089"/>
                <a:gd name="T44" fmla="*/ 232 w 658"/>
                <a:gd name="T45" fmla="*/ 1076 h 1089"/>
                <a:gd name="T46" fmla="*/ 201 w 658"/>
                <a:gd name="T47" fmla="*/ 1089 h 1089"/>
                <a:gd name="T48" fmla="*/ 151 w 658"/>
                <a:gd name="T49" fmla="*/ 1041 h 1089"/>
                <a:gd name="T50" fmla="*/ 160 w 658"/>
                <a:gd name="T51" fmla="*/ 954 h 1089"/>
                <a:gd name="T52" fmla="*/ 205 w 658"/>
                <a:gd name="T53" fmla="*/ 892 h 1089"/>
                <a:gd name="T54" fmla="*/ 295 w 658"/>
                <a:gd name="T55" fmla="*/ 838 h 1089"/>
                <a:gd name="T56" fmla="*/ 393 w 658"/>
                <a:gd name="T57" fmla="*/ 812 h 1089"/>
                <a:gd name="T58" fmla="*/ 402 w 658"/>
                <a:gd name="T59" fmla="*/ 784 h 1089"/>
                <a:gd name="T60" fmla="*/ 354 w 658"/>
                <a:gd name="T61" fmla="*/ 731 h 1089"/>
                <a:gd name="T62" fmla="*/ 147 w 658"/>
                <a:gd name="T63" fmla="*/ 596 h 1089"/>
                <a:gd name="T64" fmla="*/ 85 w 658"/>
                <a:gd name="T65" fmla="*/ 543 h 1089"/>
                <a:gd name="T66" fmla="*/ 26 w 658"/>
                <a:gd name="T67" fmla="*/ 471 h 1089"/>
                <a:gd name="T68" fmla="*/ 0 w 658"/>
                <a:gd name="T69" fmla="*/ 390 h 1089"/>
                <a:gd name="T70" fmla="*/ 17 w 658"/>
                <a:gd name="T71" fmla="*/ 341 h 1089"/>
                <a:gd name="T72" fmla="*/ 120 w 658"/>
                <a:gd name="T73" fmla="*/ 310 h 1089"/>
                <a:gd name="T74" fmla="*/ 245 w 658"/>
                <a:gd name="T75" fmla="*/ 256 h 1089"/>
                <a:gd name="T76" fmla="*/ 326 w 658"/>
                <a:gd name="T77" fmla="*/ 202 h 1089"/>
                <a:gd name="T78" fmla="*/ 348 w 658"/>
                <a:gd name="T79" fmla="*/ 162 h 108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58"/>
                <a:gd name="T121" fmla="*/ 0 h 1089"/>
                <a:gd name="T122" fmla="*/ 658 w 658"/>
                <a:gd name="T123" fmla="*/ 1089 h 1089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58" h="1089">
                  <a:moveTo>
                    <a:pt x="348" y="162"/>
                  </a:moveTo>
                  <a:lnTo>
                    <a:pt x="416" y="94"/>
                  </a:lnTo>
                  <a:lnTo>
                    <a:pt x="510" y="28"/>
                  </a:lnTo>
                  <a:lnTo>
                    <a:pt x="577" y="0"/>
                  </a:lnTo>
                  <a:lnTo>
                    <a:pt x="658" y="6"/>
                  </a:lnTo>
                  <a:lnTo>
                    <a:pt x="658" y="68"/>
                  </a:lnTo>
                  <a:lnTo>
                    <a:pt x="618" y="122"/>
                  </a:lnTo>
                  <a:lnTo>
                    <a:pt x="542" y="162"/>
                  </a:lnTo>
                  <a:lnTo>
                    <a:pt x="354" y="247"/>
                  </a:lnTo>
                  <a:lnTo>
                    <a:pt x="173" y="351"/>
                  </a:lnTo>
                  <a:lnTo>
                    <a:pt x="98" y="377"/>
                  </a:lnTo>
                  <a:lnTo>
                    <a:pt x="71" y="417"/>
                  </a:lnTo>
                  <a:lnTo>
                    <a:pt x="98" y="458"/>
                  </a:lnTo>
                  <a:lnTo>
                    <a:pt x="254" y="609"/>
                  </a:lnTo>
                  <a:lnTo>
                    <a:pt x="326" y="659"/>
                  </a:lnTo>
                  <a:lnTo>
                    <a:pt x="433" y="744"/>
                  </a:lnTo>
                  <a:lnTo>
                    <a:pt x="542" y="825"/>
                  </a:lnTo>
                  <a:lnTo>
                    <a:pt x="537" y="865"/>
                  </a:lnTo>
                  <a:lnTo>
                    <a:pt x="456" y="878"/>
                  </a:lnTo>
                  <a:lnTo>
                    <a:pt x="335" y="878"/>
                  </a:lnTo>
                  <a:lnTo>
                    <a:pt x="260" y="919"/>
                  </a:lnTo>
                  <a:lnTo>
                    <a:pt x="232" y="1022"/>
                  </a:lnTo>
                  <a:lnTo>
                    <a:pt x="232" y="1076"/>
                  </a:lnTo>
                  <a:lnTo>
                    <a:pt x="201" y="1089"/>
                  </a:lnTo>
                  <a:lnTo>
                    <a:pt x="151" y="1041"/>
                  </a:lnTo>
                  <a:lnTo>
                    <a:pt x="160" y="954"/>
                  </a:lnTo>
                  <a:lnTo>
                    <a:pt x="205" y="892"/>
                  </a:lnTo>
                  <a:lnTo>
                    <a:pt x="295" y="838"/>
                  </a:lnTo>
                  <a:lnTo>
                    <a:pt x="393" y="812"/>
                  </a:lnTo>
                  <a:lnTo>
                    <a:pt x="402" y="784"/>
                  </a:lnTo>
                  <a:lnTo>
                    <a:pt x="354" y="731"/>
                  </a:lnTo>
                  <a:lnTo>
                    <a:pt x="147" y="596"/>
                  </a:lnTo>
                  <a:lnTo>
                    <a:pt x="85" y="543"/>
                  </a:lnTo>
                  <a:lnTo>
                    <a:pt x="26" y="471"/>
                  </a:lnTo>
                  <a:lnTo>
                    <a:pt x="0" y="390"/>
                  </a:lnTo>
                  <a:lnTo>
                    <a:pt x="17" y="341"/>
                  </a:lnTo>
                  <a:lnTo>
                    <a:pt x="120" y="310"/>
                  </a:lnTo>
                  <a:lnTo>
                    <a:pt x="245" y="256"/>
                  </a:lnTo>
                  <a:lnTo>
                    <a:pt x="326" y="202"/>
                  </a:lnTo>
                  <a:lnTo>
                    <a:pt x="348" y="16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24585" name="Freeform 16"/>
            <p:cNvSpPr>
              <a:spLocks/>
            </p:cNvSpPr>
            <p:nvPr/>
          </p:nvSpPr>
          <p:spPr bwMode="auto">
            <a:xfrm>
              <a:off x="2717" y="2249"/>
              <a:ext cx="229" cy="521"/>
            </a:xfrm>
            <a:custGeom>
              <a:avLst/>
              <a:gdLst>
                <a:gd name="T0" fmla="*/ 98 w 459"/>
                <a:gd name="T1" fmla="*/ 80 h 1043"/>
                <a:gd name="T2" fmla="*/ 139 w 459"/>
                <a:gd name="T3" fmla="*/ 13 h 1043"/>
                <a:gd name="T4" fmla="*/ 188 w 459"/>
                <a:gd name="T5" fmla="*/ 0 h 1043"/>
                <a:gd name="T6" fmla="*/ 256 w 459"/>
                <a:gd name="T7" fmla="*/ 0 h 1043"/>
                <a:gd name="T8" fmla="*/ 341 w 459"/>
                <a:gd name="T9" fmla="*/ 48 h 1043"/>
                <a:gd name="T10" fmla="*/ 395 w 459"/>
                <a:gd name="T11" fmla="*/ 157 h 1043"/>
                <a:gd name="T12" fmla="*/ 435 w 459"/>
                <a:gd name="T13" fmla="*/ 295 h 1043"/>
                <a:gd name="T14" fmla="*/ 459 w 459"/>
                <a:gd name="T15" fmla="*/ 438 h 1043"/>
                <a:gd name="T16" fmla="*/ 459 w 459"/>
                <a:gd name="T17" fmla="*/ 631 h 1043"/>
                <a:gd name="T18" fmla="*/ 409 w 459"/>
                <a:gd name="T19" fmla="*/ 842 h 1043"/>
                <a:gd name="T20" fmla="*/ 337 w 459"/>
                <a:gd name="T21" fmla="*/ 966 h 1043"/>
                <a:gd name="T22" fmla="*/ 242 w 459"/>
                <a:gd name="T23" fmla="*/ 1028 h 1043"/>
                <a:gd name="T24" fmla="*/ 153 w 459"/>
                <a:gd name="T25" fmla="*/ 1043 h 1043"/>
                <a:gd name="T26" fmla="*/ 85 w 459"/>
                <a:gd name="T27" fmla="*/ 1002 h 1043"/>
                <a:gd name="T28" fmla="*/ 32 w 459"/>
                <a:gd name="T29" fmla="*/ 953 h 1043"/>
                <a:gd name="T30" fmla="*/ 17 w 459"/>
                <a:gd name="T31" fmla="*/ 873 h 1043"/>
                <a:gd name="T32" fmla="*/ 0 w 459"/>
                <a:gd name="T33" fmla="*/ 720 h 1043"/>
                <a:gd name="T34" fmla="*/ 13 w 459"/>
                <a:gd name="T35" fmla="*/ 532 h 1043"/>
                <a:gd name="T36" fmla="*/ 54 w 459"/>
                <a:gd name="T37" fmla="*/ 336 h 1043"/>
                <a:gd name="T38" fmla="*/ 80 w 459"/>
                <a:gd name="T39" fmla="*/ 196 h 1043"/>
                <a:gd name="T40" fmla="*/ 98 w 459"/>
                <a:gd name="T41" fmla="*/ 80 h 104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59"/>
                <a:gd name="T64" fmla="*/ 0 h 1043"/>
                <a:gd name="T65" fmla="*/ 459 w 459"/>
                <a:gd name="T66" fmla="*/ 1043 h 104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59" h="1043">
                  <a:moveTo>
                    <a:pt x="98" y="80"/>
                  </a:moveTo>
                  <a:lnTo>
                    <a:pt x="139" y="13"/>
                  </a:lnTo>
                  <a:lnTo>
                    <a:pt x="188" y="0"/>
                  </a:lnTo>
                  <a:lnTo>
                    <a:pt x="256" y="0"/>
                  </a:lnTo>
                  <a:lnTo>
                    <a:pt x="341" y="48"/>
                  </a:lnTo>
                  <a:lnTo>
                    <a:pt x="395" y="157"/>
                  </a:lnTo>
                  <a:lnTo>
                    <a:pt x="435" y="295"/>
                  </a:lnTo>
                  <a:lnTo>
                    <a:pt x="459" y="438"/>
                  </a:lnTo>
                  <a:lnTo>
                    <a:pt x="459" y="631"/>
                  </a:lnTo>
                  <a:lnTo>
                    <a:pt x="409" y="842"/>
                  </a:lnTo>
                  <a:lnTo>
                    <a:pt x="337" y="966"/>
                  </a:lnTo>
                  <a:lnTo>
                    <a:pt x="242" y="1028"/>
                  </a:lnTo>
                  <a:lnTo>
                    <a:pt x="153" y="1043"/>
                  </a:lnTo>
                  <a:lnTo>
                    <a:pt x="85" y="1002"/>
                  </a:lnTo>
                  <a:lnTo>
                    <a:pt x="32" y="953"/>
                  </a:lnTo>
                  <a:lnTo>
                    <a:pt x="17" y="873"/>
                  </a:lnTo>
                  <a:lnTo>
                    <a:pt x="0" y="720"/>
                  </a:lnTo>
                  <a:lnTo>
                    <a:pt x="13" y="532"/>
                  </a:lnTo>
                  <a:lnTo>
                    <a:pt x="54" y="336"/>
                  </a:lnTo>
                  <a:lnTo>
                    <a:pt x="80" y="196"/>
                  </a:lnTo>
                  <a:lnTo>
                    <a:pt x="98" y="8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24586" name="Freeform 17"/>
            <p:cNvSpPr>
              <a:spLocks/>
            </p:cNvSpPr>
            <p:nvPr/>
          </p:nvSpPr>
          <p:spPr bwMode="auto">
            <a:xfrm>
              <a:off x="2780" y="2702"/>
              <a:ext cx="134" cy="680"/>
            </a:xfrm>
            <a:custGeom>
              <a:avLst/>
              <a:gdLst>
                <a:gd name="T0" fmla="*/ 129 w 268"/>
                <a:gd name="T1" fmla="*/ 240 h 1360"/>
                <a:gd name="T2" fmla="*/ 93 w 268"/>
                <a:gd name="T3" fmla="*/ 151 h 1360"/>
                <a:gd name="T4" fmla="*/ 93 w 268"/>
                <a:gd name="T5" fmla="*/ 53 h 1360"/>
                <a:gd name="T6" fmla="*/ 142 w 268"/>
                <a:gd name="T7" fmla="*/ 0 h 1360"/>
                <a:gd name="T8" fmla="*/ 200 w 268"/>
                <a:gd name="T9" fmla="*/ 26 h 1360"/>
                <a:gd name="T10" fmla="*/ 240 w 268"/>
                <a:gd name="T11" fmla="*/ 120 h 1360"/>
                <a:gd name="T12" fmla="*/ 263 w 268"/>
                <a:gd name="T13" fmla="*/ 281 h 1360"/>
                <a:gd name="T14" fmla="*/ 268 w 268"/>
                <a:gd name="T15" fmla="*/ 482 h 1360"/>
                <a:gd name="T16" fmla="*/ 253 w 268"/>
                <a:gd name="T17" fmla="*/ 657 h 1360"/>
                <a:gd name="T18" fmla="*/ 227 w 268"/>
                <a:gd name="T19" fmla="*/ 845 h 1360"/>
                <a:gd name="T20" fmla="*/ 227 w 268"/>
                <a:gd name="T21" fmla="*/ 1073 h 1360"/>
                <a:gd name="T22" fmla="*/ 263 w 268"/>
                <a:gd name="T23" fmla="*/ 1167 h 1360"/>
                <a:gd name="T24" fmla="*/ 249 w 268"/>
                <a:gd name="T25" fmla="*/ 1211 h 1360"/>
                <a:gd name="T26" fmla="*/ 187 w 268"/>
                <a:gd name="T27" fmla="*/ 1226 h 1360"/>
                <a:gd name="T28" fmla="*/ 120 w 268"/>
                <a:gd name="T29" fmla="*/ 1288 h 1360"/>
                <a:gd name="T30" fmla="*/ 89 w 268"/>
                <a:gd name="T31" fmla="*/ 1342 h 1360"/>
                <a:gd name="T32" fmla="*/ 13 w 268"/>
                <a:gd name="T33" fmla="*/ 1360 h 1360"/>
                <a:gd name="T34" fmla="*/ 0 w 268"/>
                <a:gd name="T35" fmla="*/ 1301 h 1360"/>
                <a:gd name="T36" fmla="*/ 26 w 268"/>
                <a:gd name="T37" fmla="*/ 1252 h 1360"/>
                <a:gd name="T38" fmla="*/ 120 w 268"/>
                <a:gd name="T39" fmla="*/ 1211 h 1360"/>
                <a:gd name="T40" fmla="*/ 187 w 268"/>
                <a:gd name="T41" fmla="*/ 1181 h 1360"/>
                <a:gd name="T42" fmla="*/ 209 w 268"/>
                <a:gd name="T43" fmla="*/ 1154 h 1360"/>
                <a:gd name="T44" fmla="*/ 183 w 268"/>
                <a:gd name="T45" fmla="*/ 1078 h 1360"/>
                <a:gd name="T46" fmla="*/ 161 w 268"/>
                <a:gd name="T47" fmla="*/ 925 h 1360"/>
                <a:gd name="T48" fmla="*/ 155 w 268"/>
                <a:gd name="T49" fmla="*/ 742 h 1360"/>
                <a:gd name="T50" fmla="*/ 161 w 268"/>
                <a:gd name="T51" fmla="*/ 621 h 1360"/>
                <a:gd name="T52" fmla="*/ 168 w 268"/>
                <a:gd name="T53" fmla="*/ 456 h 1360"/>
                <a:gd name="T54" fmla="*/ 155 w 268"/>
                <a:gd name="T55" fmla="*/ 308 h 1360"/>
                <a:gd name="T56" fmla="*/ 129 w 268"/>
                <a:gd name="T57" fmla="*/ 240 h 136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68"/>
                <a:gd name="T88" fmla="*/ 0 h 1360"/>
                <a:gd name="T89" fmla="*/ 268 w 268"/>
                <a:gd name="T90" fmla="*/ 1360 h 1360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68" h="1360">
                  <a:moveTo>
                    <a:pt x="129" y="240"/>
                  </a:moveTo>
                  <a:lnTo>
                    <a:pt x="93" y="151"/>
                  </a:lnTo>
                  <a:lnTo>
                    <a:pt x="93" y="53"/>
                  </a:lnTo>
                  <a:lnTo>
                    <a:pt x="142" y="0"/>
                  </a:lnTo>
                  <a:lnTo>
                    <a:pt x="200" y="26"/>
                  </a:lnTo>
                  <a:lnTo>
                    <a:pt x="240" y="120"/>
                  </a:lnTo>
                  <a:lnTo>
                    <a:pt x="263" y="281"/>
                  </a:lnTo>
                  <a:lnTo>
                    <a:pt x="268" y="482"/>
                  </a:lnTo>
                  <a:lnTo>
                    <a:pt x="253" y="657"/>
                  </a:lnTo>
                  <a:lnTo>
                    <a:pt x="227" y="845"/>
                  </a:lnTo>
                  <a:lnTo>
                    <a:pt x="227" y="1073"/>
                  </a:lnTo>
                  <a:lnTo>
                    <a:pt x="263" y="1167"/>
                  </a:lnTo>
                  <a:lnTo>
                    <a:pt x="249" y="1211"/>
                  </a:lnTo>
                  <a:lnTo>
                    <a:pt x="187" y="1226"/>
                  </a:lnTo>
                  <a:lnTo>
                    <a:pt x="120" y="1288"/>
                  </a:lnTo>
                  <a:lnTo>
                    <a:pt x="89" y="1342"/>
                  </a:lnTo>
                  <a:lnTo>
                    <a:pt x="13" y="1360"/>
                  </a:lnTo>
                  <a:lnTo>
                    <a:pt x="0" y="1301"/>
                  </a:lnTo>
                  <a:lnTo>
                    <a:pt x="26" y="1252"/>
                  </a:lnTo>
                  <a:lnTo>
                    <a:pt x="120" y="1211"/>
                  </a:lnTo>
                  <a:lnTo>
                    <a:pt x="187" y="1181"/>
                  </a:lnTo>
                  <a:lnTo>
                    <a:pt x="209" y="1154"/>
                  </a:lnTo>
                  <a:lnTo>
                    <a:pt x="183" y="1078"/>
                  </a:lnTo>
                  <a:lnTo>
                    <a:pt x="161" y="925"/>
                  </a:lnTo>
                  <a:lnTo>
                    <a:pt x="155" y="742"/>
                  </a:lnTo>
                  <a:lnTo>
                    <a:pt x="161" y="621"/>
                  </a:lnTo>
                  <a:lnTo>
                    <a:pt x="168" y="456"/>
                  </a:lnTo>
                  <a:lnTo>
                    <a:pt x="155" y="308"/>
                  </a:lnTo>
                  <a:lnTo>
                    <a:pt x="129" y="2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24587" name="Freeform 18"/>
            <p:cNvSpPr>
              <a:spLocks/>
            </p:cNvSpPr>
            <p:nvPr/>
          </p:nvSpPr>
          <p:spPr bwMode="auto">
            <a:xfrm>
              <a:off x="2593" y="2703"/>
              <a:ext cx="208" cy="678"/>
            </a:xfrm>
            <a:custGeom>
              <a:avLst/>
              <a:gdLst>
                <a:gd name="T0" fmla="*/ 256 w 417"/>
                <a:gd name="T1" fmla="*/ 126 h 1357"/>
                <a:gd name="T2" fmla="*/ 300 w 417"/>
                <a:gd name="T3" fmla="*/ 41 h 1357"/>
                <a:gd name="T4" fmla="*/ 354 w 417"/>
                <a:gd name="T5" fmla="*/ 0 h 1357"/>
                <a:gd name="T6" fmla="*/ 417 w 417"/>
                <a:gd name="T7" fmla="*/ 27 h 1357"/>
                <a:gd name="T8" fmla="*/ 408 w 417"/>
                <a:gd name="T9" fmla="*/ 108 h 1357"/>
                <a:gd name="T10" fmla="*/ 367 w 417"/>
                <a:gd name="T11" fmla="*/ 165 h 1357"/>
                <a:gd name="T12" fmla="*/ 287 w 417"/>
                <a:gd name="T13" fmla="*/ 309 h 1357"/>
                <a:gd name="T14" fmla="*/ 234 w 417"/>
                <a:gd name="T15" fmla="*/ 447 h 1357"/>
                <a:gd name="T16" fmla="*/ 203 w 417"/>
                <a:gd name="T17" fmla="*/ 595 h 1357"/>
                <a:gd name="T18" fmla="*/ 206 w 417"/>
                <a:gd name="T19" fmla="*/ 739 h 1357"/>
                <a:gd name="T20" fmla="*/ 256 w 417"/>
                <a:gd name="T21" fmla="*/ 931 h 1357"/>
                <a:gd name="T22" fmla="*/ 297 w 417"/>
                <a:gd name="T23" fmla="*/ 1115 h 1357"/>
                <a:gd name="T24" fmla="*/ 354 w 417"/>
                <a:gd name="T25" fmla="*/ 1195 h 1357"/>
                <a:gd name="T26" fmla="*/ 350 w 417"/>
                <a:gd name="T27" fmla="*/ 1241 h 1357"/>
                <a:gd name="T28" fmla="*/ 300 w 417"/>
                <a:gd name="T29" fmla="*/ 1263 h 1357"/>
                <a:gd name="T30" fmla="*/ 188 w 417"/>
                <a:gd name="T31" fmla="*/ 1280 h 1357"/>
                <a:gd name="T32" fmla="*/ 108 w 417"/>
                <a:gd name="T33" fmla="*/ 1329 h 1357"/>
                <a:gd name="T34" fmla="*/ 68 w 417"/>
                <a:gd name="T35" fmla="*/ 1357 h 1357"/>
                <a:gd name="T36" fmla="*/ 0 w 417"/>
                <a:gd name="T37" fmla="*/ 1294 h 1357"/>
                <a:gd name="T38" fmla="*/ 14 w 417"/>
                <a:gd name="T39" fmla="*/ 1254 h 1357"/>
                <a:gd name="T40" fmla="*/ 81 w 417"/>
                <a:gd name="T41" fmla="*/ 1226 h 1357"/>
                <a:gd name="T42" fmla="*/ 166 w 417"/>
                <a:gd name="T43" fmla="*/ 1213 h 1357"/>
                <a:gd name="T44" fmla="*/ 247 w 417"/>
                <a:gd name="T45" fmla="*/ 1213 h 1357"/>
                <a:gd name="T46" fmla="*/ 260 w 417"/>
                <a:gd name="T47" fmla="*/ 1187 h 1357"/>
                <a:gd name="T48" fmla="*/ 247 w 417"/>
                <a:gd name="T49" fmla="*/ 1141 h 1357"/>
                <a:gd name="T50" fmla="*/ 179 w 417"/>
                <a:gd name="T51" fmla="*/ 967 h 1357"/>
                <a:gd name="T52" fmla="*/ 135 w 417"/>
                <a:gd name="T53" fmla="*/ 796 h 1357"/>
                <a:gd name="T54" fmla="*/ 112 w 417"/>
                <a:gd name="T55" fmla="*/ 672 h 1357"/>
                <a:gd name="T56" fmla="*/ 108 w 417"/>
                <a:gd name="T57" fmla="*/ 556 h 1357"/>
                <a:gd name="T58" fmla="*/ 125 w 417"/>
                <a:gd name="T59" fmla="*/ 443 h 1357"/>
                <a:gd name="T60" fmla="*/ 166 w 417"/>
                <a:gd name="T61" fmla="*/ 327 h 1357"/>
                <a:gd name="T62" fmla="*/ 229 w 417"/>
                <a:gd name="T63" fmla="*/ 174 h 1357"/>
                <a:gd name="T64" fmla="*/ 256 w 417"/>
                <a:gd name="T65" fmla="*/ 126 h 135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17"/>
                <a:gd name="T100" fmla="*/ 0 h 1357"/>
                <a:gd name="T101" fmla="*/ 417 w 417"/>
                <a:gd name="T102" fmla="*/ 1357 h 135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17" h="1357">
                  <a:moveTo>
                    <a:pt x="256" y="126"/>
                  </a:moveTo>
                  <a:lnTo>
                    <a:pt x="300" y="41"/>
                  </a:lnTo>
                  <a:lnTo>
                    <a:pt x="354" y="0"/>
                  </a:lnTo>
                  <a:lnTo>
                    <a:pt x="417" y="27"/>
                  </a:lnTo>
                  <a:lnTo>
                    <a:pt x="408" y="108"/>
                  </a:lnTo>
                  <a:lnTo>
                    <a:pt x="367" y="165"/>
                  </a:lnTo>
                  <a:lnTo>
                    <a:pt x="287" y="309"/>
                  </a:lnTo>
                  <a:lnTo>
                    <a:pt x="234" y="447"/>
                  </a:lnTo>
                  <a:lnTo>
                    <a:pt x="203" y="595"/>
                  </a:lnTo>
                  <a:lnTo>
                    <a:pt x="206" y="739"/>
                  </a:lnTo>
                  <a:lnTo>
                    <a:pt x="256" y="931"/>
                  </a:lnTo>
                  <a:lnTo>
                    <a:pt x="297" y="1115"/>
                  </a:lnTo>
                  <a:lnTo>
                    <a:pt x="354" y="1195"/>
                  </a:lnTo>
                  <a:lnTo>
                    <a:pt x="350" y="1241"/>
                  </a:lnTo>
                  <a:lnTo>
                    <a:pt x="300" y="1263"/>
                  </a:lnTo>
                  <a:lnTo>
                    <a:pt x="188" y="1280"/>
                  </a:lnTo>
                  <a:lnTo>
                    <a:pt x="108" y="1329"/>
                  </a:lnTo>
                  <a:lnTo>
                    <a:pt x="68" y="1357"/>
                  </a:lnTo>
                  <a:lnTo>
                    <a:pt x="0" y="1294"/>
                  </a:lnTo>
                  <a:lnTo>
                    <a:pt x="14" y="1254"/>
                  </a:lnTo>
                  <a:lnTo>
                    <a:pt x="81" y="1226"/>
                  </a:lnTo>
                  <a:lnTo>
                    <a:pt x="166" y="1213"/>
                  </a:lnTo>
                  <a:lnTo>
                    <a:pt x="247" y="1213"/>
                  </a:lnTo>
                  <a:lnTo>
                    <a:pt x="260" y="1187"/>
                  </a:lnTo>
                  <a:lnTo>
                    <a:pt x="247" y="1141"/>
                  </a:lnTo>
                  <a:lnTo>
                    <a:pt x="179" y="967"/>
                  </a:lnTo>
                  <a:lnTo>
                    <a:pt x="135" y="796"/>
                  </a:lnTo>
                  <a:lnTo>
                    <a:pt x="112" y="672"/>
                  </a:lnTo>
                  <a:lnTo>
                    <a:pt x="108" y="556"/>
                  </a:lnTo>
                  <a:lnTo>
                    <a:pt x="125" y="443"/>
                  </a:lnTo>
                  <a:lnTo>
                    <a:pt x="166" y="327"/>
                  </a:lnTo>
                  <a:lnTo>
                    <a:pt x="229" y="174"/>
                  </a:lnTo>
                  <a:lnTo>
                    <a:pt x="256" y="1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24588" name="Freeform 19"/>
            <p:cNvSpPr>
              <a:spLocks/>
            </p:cNvSpPr>
            <p:nvPr/>
          </p:nvSpPr>
          <p:spPr bwMode="auto">
            <a:xfrm>
              <a:off x="2632" y="1858"/>
              <a:ext cx="269" cy="354"/>
            </a:xfrm>
            <a:custGeom>
              <a:avLst/>
              <a:gdLst>
                <a:gd name="T0" fmla="*/ 196 w 537"/>
                <a:gd name="T1" fmla="*/ 592 h 708"/>
                <a:gd name="T2" fmla="*/ 236 w 537"/>
                <a:gd name="T3" fmla="*/ 680 h 708"/>
                <a:gd name="T4" fmla="*/ 330 w 537"/>
                <a:gd name="T5" fmla="*/ 708 h 708"/>
                <a:gd name="T6" fmla="*/ 411 w 537"/>
                <a:gd name="T7" fmla="*/ 699 h 708"/>
                <a:gd name="T8" fmla="*/ 478 w 537"/>
                <a:gd name="T9" fmla="*/ 641 h 708"/>
                <a:gd name="T10" fmla="*/ 531 w 537"/>
                <a:gd name="T11" fmla="*/ 524 h 708"/>
                <a:gd name="T12" fmla="*/ 537 w 537"/>
                <a:gd name="T13" fmla="*/ 385 h 708"/>
                <a:gd name="T14" fmla="*/ 518 w 537"/>
                <a:gd name="T15" fmla="*/ 264 h 708"/>
                <a:gd name="T16" fmla="*/ 443 w 537"/>
                <a:gd name="T17" fmla="*/ 129 h 708"/>
                <a:gd name="T18" fmla="*/ 388 w 537"/>
                <a:gd name="T19" fmla="*/ 66 h 708"/>
                <a:gd name="T20" fmla="*/ 330 w 537"/>
                <a:gd name="T21" fmla="*/ 27 h 708"/>
                <a:gd name="T22" fmla="*/ 277 w 537"/>
                <a:gd name="T23" fmla="*/ 0 h 708"/>
                <a:gd name="T24" fmla="*/ 183 w 537"/>
                <a:gd name="T25" fmla="*/ 9 h 708"/>
                <a:gd name="T26" fmla="*/ 133 w 537"/>
                <a:gd name="T27" fmla="*/ 90 h 708"/>
                <a:gd name="T28" fmla="*/ 107 w 537"/>
                <a:gd name="T29" fmla="*/ 175 h 708"/>
                <a:gd name="T30" fmla="*/ 107 w 537"/>
                <a:gd name="T31" fmla="*/ 309 h 708"/>
                <a:gd name="T32" fmla="*/ 129 w 537"/>
                <a:gd name="T33" fmla="*/ 439 h 708"/>
                <a:gd name="T34" fmla="*/ 155 w 537"/>
                <a:gd name="T35" fmla="*/ 511 h 708"/>
                <a:gd name="T36" fmla="*/ 8 w 537"/>
                <a:gd name="T37" fmla="*/ 618 h 708"/>
                <a:gd name="T38" fmla="*/ 0 w 537"/>
                <a:gd name="T39" fmla="*/ 658 h 708"/>
                <a:gd name="T40" fmla="*/ 22 w 537"/>
                <a:gd name="T41" fmla="*/ 680 h 708"/>
                <a:gd name="T42" fmla="*/ 183 w 537"/>
                <a:gd name="T43" fmla="*/ 560 h 708"/>
                <a:gd name="T44" fmla="*/ 196 w 537"/>
                <a:gd name="T45" fmla="*/ 592 h 70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37"/>
                <a:gd name="T70" fmla="*/ 0 h 708"/>
                <a:gd name="T71" fmla="*/ 537 w 537"/>
                <a:gd name="T72" fmla="*/ 708 h 70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37" h="708">
                  <a:moveTo>
                    <a:pt x="196" y="592"/>
                  </a:moveTo>
                  <a:lnTo>
                    <a:pt x="236" y="680"/>
                  </a:lnTo>
                  <a:lnTo>
                    <a:pt x="330" y="708"/>
                  </a:lnTo>
                  <a:lnTo>
                    <a:pt x="411" y="699"/>
                  </a:lnTo>
                  <a:lnTo>
                    <a:pt x="478" y="641"/>
                  </a:lnTo>
                  <a:lnTo>
                    <a:pt x="531" y="524"/>
                  </a:lnTo>
                  <a:lnTo>
                    <a:pt x="537" y="385"/>
                  </a:lnTo>
                  <a:lnTo>
                    <a:pt x="518" y="264"/>
                  </a:lnTo>
                  <a:lnTo>
                    <a:pt x="443" y="129"/>
                  </a:lnTo>
                  <a:lnTo>
                    <a:pt x="388" y="66"/>
                  </a:lnTo>
                  <a:lnTo>
                    <a:pt x="330" y="27"/>
                  </a:lnTo>
                  <a:lnTo>
                    <a:pt x="277" y="0"/>
                  </a:lnTo>
                  <a:lnTo>
                    <a:pt x="183" y="9"/>
                  </a:lnTo>
                  <a:lnTo>
                    <a:pt x="133" y="90"/>
                  </a:lnTo>
                  <a:lnTo>
                    <a:pt x="107" y="175"/>
                  </a:lnTo>
                  <a:lnTo>
                    <a:pt x="107" y="309"/>
                  </a:lnTo>
                  <a:lnTo>
                    <a:pt x="129" y="439"/>
                  </a:lnTo>
                  <a:lnTo>
                    <a:pt x="155" y="511"/>
                  </a:lnTo>
                  <a:lnTo>
                    <a:pt x="8" y="618"/>
                  </a:lnTo>
                  <a:lnTo>
                    <a:pt x="0" y="658"/>
                  </a:lnTo>
                  <a:lnTo>
                    <a:pt x="22" y="680"/>
                  </a:lnTo>
                  <a:lnTo>
                    <a:pt x="183" y="560"/>
                  </a:lnTo>
                  <a:lnTo>
                    <a:pt x="196" y="59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24589" name="Freeform 20"/>
            <p:cNvSpPr>
              <a:spLocks/>
            </p:cNvSpPr>
            <p:nvPr/>
          </p:nvSpPr>
          <p:spPr bwMode="auto">
            <a:xfrm>
              <a:off x="2730" y="1783"/>
              <a:ext cx="535" cy="592"/>
            </a:xfrm>
            <a:custGeom>
              <a:avLst/>
              <a:gdLst>
                <a:gd name="T0" fmla="*/ 710 w 1068"/>
                <a:gd name="T1" fmla="*/ 820 h 1186"/>
                <a:gd name="T2" fmla="*/ 657 w 1068"/>
                <a:gd name="T3" fmla="*/ 873 h 1186"/>
                <a:gd name="T4" fmla="*/ 544 w 1068"/>
                <a:gd name="T5" fmla="*/ 940 h 1186"/>
                <a:gd name="T6" fmla="*/ 443 w 1068"/>
                <a:gd name="T7" fmla="*/ 980 h 1186"/>
                <a:gd name="T8" fmla="*/ 371 w 1068"/>
                <a:gd name="T9" fmla="*/ 1021 h 1186"/>
                <a:gd name="T10" fmla="*/ 303 w 1068"/>
                <a:gd name="T11" fmla="*/ 1074 h 1186"/>
                <a:gd name="T12" fmla="*/ 295 w 1068"/>
                <a:gd name="T13" fmla="*/ 1169 h 1186"/>
                <a:gd name="T14" fmla="*/ 362 w 1068"/>
                <a:gd name="T15" fmla="*/ 1186 h 1186"/>
                <a:gd name="T16" fmla="*/ 531 w 1068"/>
                <a:gd name="T17" fmla="*/ 1088 h 1186"/>
                <a:gd name="T18" fmla="*/ 657 w 1068"/>
                <a:gd name="T19" fmla="*/ 971 h 1186"/>
                <a:gd name="T20" fmla="*/ 804 w 1068"/>
                <a:gd name="T21" fmla="*/ 824 h 1186"/>
                <a:gd name="T22" fmla="*/ 925 w 1068"/>
                <a:gd name="T23" fmla="*/ 729 h 1186"/>
                <a:gd name="T24" fmla="*/ 1028 w 1068"/>
                <a:gd name="T25" fmla="*/ 658 h 1186"/>
                <a:gd name="T26" fmla="*/ 1068 w 1068"/>
                <a:gd name="T27" fmla="*/ 622 h 1186"/>
                <a:gd name="T28" fmla="*/ 1054 w 1068"/>
                <a:gd name="T29" fmla="*/ 578 h 1186"/>
                <a:gd name="T30" fmla="*/ 1006 w 1068"/>
                <a:gd name="T31" fmla="*/ 515 h 1186"/>
                <a:gd name="T32" fmla="*/ 827 w 1068"/>
                <a:gd name="T33" fmla="*/ 417 h 1186"/>
                <a:gd name="T34" fmla="*/ 657 w 1068"/>
                <a:gd name="T35" fmla="*/ 327 h 1186"/>
                <a:gd name="T36" fmla="*/ 450 w 1068"/>
                <a:gd name="T37" fmla="*/ 233 h 1186"/>
                <a:gd name="T38" fmla="*/ 375 w 1068"/>
                <a:gd name="T39" fmla="*/ 179 h 1186"/>
                <a:gd name="T40" fmla="*/ 295 w 1068"/>
                <a:gd name="T41" fmla="*/ 107 h 1186"/>
                <a:gd name="T42" fmla="*/ 214 w 1068"/>
                <a:gd name="T43" fmla="*/ 28 h 1186"/>
                <a:gd name="T44" fmla="*/ 142 w 1068"/>
                <a:gd name="T45" fmla="*/ 0 h 1186"/>
                <a:gd name="T46" fmla="*/ 0 w 1068"/>
                <a:gd name="T47" fmla="*/ 100 h 1186"/>
                <a:gd name="T48" fmla="*/ 9 w 1068"/>
                <a:gd name="T49" fmla="*/ 192 h 1186"/>
                <a:gd name="T50" fmla="*/ 35 w 1068"/>
                <a:gd name="T51" fmla="*/ 229 h 1186"/>
                <a:gd name="T52" fmla="*/ 107 w 1068"/>
                <a:gd name="T53" fmla="*/ 215 h 1186"/>
                <a:gd name="T54" fmla="*/ 94 w 1068"/>
                <a:gd name="T55" fmla="*/ 175 h 1186"/>
                <a:gd name="T56" fmla="*/ 66 w 1068"/>
                <a:gd name="T57" fmla="*/ 161 h 1186"/>
                <a:gd name="T58" fmla="*/ 53 w 1068"/>
                <a:gd name="T59" fmla="*/ 113 h 1186"/>
                <a:gd name="T60" fmla="*/ 133 w 1068"/>
                <a:gd name="T61" fmla="*/ 59 h 1186"/>
                <a:gd name="T62" fmla="*/ 201 w 1068"/>
                <a:gd name="T63" fmla="*/ 113 h 1186"/>
                <a:gd name="T64" fmla="*/ 201 w 1068"/>
                <a:gd name="T65" fmla="*/ 161 h 1186"/>
                <a:gd name="T66" fmla="*/ 173 w 1068"/>
                <a:gd name="T67" fmla="*/ 220 h 1186"/>
                <a:gd name="T68" fmla="*/ 196 w 1068"/>
                <a:gd name="T69" fmla="*/ 260 h 1186"/>
                <a:gd name="T70" fmla="*/ 330 w 1068"/>
                <a:gd name="T71" fmla="*/ 296 h 1186"/>
                <a:gd name="T72" fmla="*/ 384 w 1068"/>
                <a:gd name="T73" fmla="*/ 246 h 1186"/>
                <a:gd name="T74" fmla="*/ 563 w 1068"/>
                <a:gd name="T75" fmla="*/ 354 h 1186"/>
                <a:gd name="T76" fmla="*/ 710 w 1068"/>
                <a:gd name="T77" fmla="*/ 421 h 1186"/>
                <a:gd name="T78" fmla="*/ 791 w 1068"/>
                <a:gd name="T79" fmla="*/ 462 h 1186"/>
                <a:gd name="T80" fmla="*/ 871 w 1068"/>
                <a:gd name="T81" fmla="*/ 502 h 1186"/>
                <a:gd name="T82" fmla="*/ 934 w 1068"/>
                <a:gd name="T83" fmla="*/ 556 h 1186"/>
                <a:gd name="T84" fmla="*/ 974 w 1068"/>
                <a:gd name="T85" fmla="*/ 609 h 1186"/>
                <a:gd name="T86" fmla="*/ 938 w 1068"/>
                <a:gd name="T87" fmla="*/ 648 h 1186"/>
                <a:gd name="T88" fmla="*/ 853 w 1068"/>
                <a:gd name="T89" fmla="*/ 703 h 1186"/>
                <a:gd name="T90" fmla="*/ 764 w 1068"/>
                <a:gd name="T91" fmla="*/ 765 h 1186"/>
                <a:gd name="T92" fmla="*/ 710 w 1068"/>
                <a:gd name="T93" fmla="*/ 820 h 118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068"/>
                <a:gd name="T142" fmla="*/ 0 h 1186"/>
                <a:gd name="T143" fmla="*/ 1068 w 1068"/>
                <a:gd name="T144" fmla="*/ 1186 h 118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068" h="1186">
                  <a:moveTo>
                    <a:pt x="710" y="820"/>
                  </a:moveTo>
                  <a:lnTo>
                    <a:pt x="657" y="873"/>
                  </a:lnTo>
                  <a:lnTo>
                    <a:pt x="544" y="940"/>
                  </a:lnTo>
                  <a:lnTo>
                    <a:pt x="443" y="980"/>
                  </a:lnTo>
                  <a:lnTo>
                    <a:pt x="371" y="1021"/>
                  </a:lnTo>
                  <a:lnTo>
                    <a:pt x="303" y="1074"/>
                  </a:lnTo>
                  <a:lnTo>
                    <a:pt x="295" y="1169"/>
                  </a:lnTo>
                  <a:lnTo>
                    <a:pt x="362" y="1186"/>
                  </a:lnTo>
                  <a:lnTo>
                    <a:pt x="531" y="1088"/>
                  </a:lnTo>
                  <a:lnTo>
                    <a:pt x="657" y="971"/>
                  </a:lnTo>
                  <a:lnTo>
                    <a:pt x="804" y="824"/>
                  </a:lnTo>
                  <a:lnTo>
                    <a:pt x="925" y="729"/>
                  </a:lnTo>
                  <a:lnTo>
                    <a:pt x="1028" y="658"/>
                  </a:lnTo>
                  <a:lnTo>
                    <a:pt x="1068" y="622"/>
                  </a:lnTo>
                  <a:lnTo>
                    <a:pt x="1054" y="578"/>
                  </a:lnTo>
                  <a:lnTo>
                    <a:pt x="1006" y="515"/>
                  </a:lnTo>
                  <a:lnTo>
                    <a:pt x="827" y="417"/>
                  </a:lnTo>
                  <a:lnTo>
                    <a:pt x="657" y="327"/>
                  </a:lnTo>
                  <a:lnTo>
                    <a:pt x="450" y="233"/>
                  </a:lnTo>
                  <a:lnTo>
                    <a:pt x="375" y="179"/>
                  </a:lnTo>
                  <a:lnTo>
                    <a:pt x="295" y="107"/>
                  </a:lnTo>
                  <a:lnTo>
                    <a:pt x="214" y="28"/>
                  </a:lnTo>
                  <a:lnTo>
                    <a:pt x="142" y="0"/>
                  </a:lnTo>
                  <a:lnTo>
                    <a:pt x="0" y="100"/>
                  </a:lnTo>
                  <a:lnTo>
                    <a:pt x="9" y="192"/>
                  </a:lnTo>
                  <a:lnTo>
                    <a:pt x="35" y="229"/>
                  </a:lnTo>
                  <a:lnTo>
                    <a:pt x="107" y="215"/>
                  </a:lnTo>
                  <a:lnTo>
                    <a:pt x="94" y="175"/>
                  </a:lnTo>
                  <a:lnTo>
                    <a:pt x="66" y="161"/>
                  </a:lnTo>
                  <a:lnTo>
                    <a:pt x="53" y="113"/>
                  </a:lnTo>
                  <a:lnTo>
                    <a:pt x="133" y="59"/>
                  </a:lnTo>
                  <a:lnTo>
                    <a:pt x="201" y="113"/>
                  </a:lnTo>
                  <a:lnTo>
                    <a:pt x="201" y="161"/>
                  </a:lnTo>
                  <a:lnTo>
                    <a:pt x="173" y="220"/>
                  </a:lnTo>
                  <a:lnTo>
                    <a:pt x="196" y="260"/>
                  </a:lnTo>
                  <a:lnTo>
                    <a:pt x="330" y="296"/>
                  </a:lnTo>
                  <a:lnTo>
                    <a:pt x="384" y="246"/>
                  </a:lnTo>
                  <a:lnTo>
                    <a:pt x="563" y="354"/>
                  </a:lnTo>
                  <a:lnTo>
                    <a:pt x="710" y="421"/>
                  </a:lnTo>
                  <a:lnTo>
                    <a:pt x="791" y="462"/>
                  </a:lnTo>
                  <a:lnTo>
                    <a:pt x="871" y="502"/>
                  </a:lnTo>
                  <a:lnTo>
                    <a:pt x="934" y="556"/>
                  </a:lnTo>
                  <a:lnTo>
                    <a:pt x="974" y="609"/>
                  </a:lnTo>
                  <a:lnTo>
                    <a:pt x="938" y="648"/>
                  </a:lnTo>
                  <a:lnTo>
                    <a:pt x="853" y="703"/>
                  </a:lnTo>
                  <a:lnTo>
                    <a:pt x="764" y="765"/>
                  </a:lnTo>
                  <a:lnTo>
                    <a:pt x="710" y="8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4124" name="AutoShape 28"/>
          <p:cNvSpPr>
            <a:spLocks noChangeArrowheads="1"/>
          </p:cNvSpPr>
          <p:nvPr/>
        </p:nvSpPr>
        <p:spPr bwMode="auto">
          <a:xfrm rot="458342">
            <a:off x="8001000" y="1447800"/>
            <a:ext cx="838200" cy="990600"/>
          </a:xfrm>
          <a:prstGeom prst="wedgeRectCallout">
            <a:avLst>
              <a:gd name="adj1" fmla="val -61931"/>
              <a:gd name="adj2" fmla="val 59296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en-US" i="0">
                <a:solidFill>
                  <a:srgbClr val="CC0000"/>
                </a:solidFill>
              </a:rPr>
              <a:t>main </a:t>
            </a:r>
          </a:p>
          <a:p>
            <a:pPr algn="ctr" eaLnBrk="0" hangingPunct="0"/>
            <a:r>
              <a:rPr lang="en-US" altLang="en-US" i="0">
                <a:solidFill>
                  <a:srgbClr val="CC0000"/>
                </a:solidFill>
              </a:rPr>
              <a:t>idea</a:t>
            </a:r>
          </a:p>
        </p:txBody>
      </p:sp>
      <p:sp>
        <p:nvSpPr>
          <p:cNvPr id="4127" name="AutoShape 31"/>
          <p:cNvSpPr>
            <a:spLocks noChangeArrowheads="1"/>
          </p:cNvSpPr>
          <p:nvPr/>
        </p:nvSpPr>
        <p:spPr bwMode="auto">
          <a:xfrm rot="758381">
            <a:off x="3571875" y="5334000"/>
            <a:ext cx="1000125" cy="1041400"/>
          </a:xfrm>
          <a:prstGeom prst="wedgeRectCallout">
            <a:avLst>
              <a:gd name="adj1" fmla="val 119255"/>
              <a:gd name="adj2" fmla="val -49241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en-US" sz="1800" i="0">
                <a:solidFill>
                  <a:srgbClr val="CC0000"/>
                </a:solidFill>
              </a:rPr>
              <a:t>concluding</a:t>
            </a:r>
          </a:p>
          <a:p>
            <a:pPr algn="ctr" eaLnBrk="0" hangingPunct="0"/>
            <a:r>
              <a:rPr lang="en-US" altLang="en-US" sz="1800" i="0">
                <a:solidFill>
                  <a:srgbClr val="CC0000"/>
                </a:solidFill>
              </a:rPr>
              <a:t>sentence</a:t>
            </a:r>
          </a:p>
        </p:txBody>
      </p:sp>
      <p:pic>
        <p:nvPicPr>
          <p:cNvPr id="4133" name="Picture 37" descr="ANMWI15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4419600"/>
            <a:ext cx="927100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1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7"/>
                                            </p:cond>
                                          </p:stCondLst>
                                        </p:cTn>
                                        <p:tgtEl>
                                          <p:spTgt spid="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utoUpdateAnimBg="0"/>
      <p:bldP spid="4100" grpId="0" build="p" autoUpdateAnimBg="0"/>
      <p:bldP spid="4124" grpId="0" animBg="1" autoUpdateAnimBg="0"/>
      <p:bldP spid="4127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AutoShape 6"/>
          <p:cNvSpPr>
            <a:spLocks noChangeArrowheads="1"/>
          </p:cNvSpPr>
          <p:nvPr/>
        </p:nvSpPr>
        <p:spPr bwMode="auto">
          <a:xfrm rot="-947377">
            <a:off x="5791200" y="2590800"/>
            <a:ext cx="3352800" cy="3733800"/>
          </a:xfrm>
          <a:prstGeom prst="parallelogram">
            <a:avLst>
              <a:gd name="adj" fmla="val 25000"/>
            </a:avLst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en-US" b="1" i="0">
                <a:solidFill>
                  <a:schemeClr val="bg1"/>
                </a:solidFill>
              </a:rPr>
              <a:t>A topic</a:t>
            </a:r>
          </a:p>
          <a:p>
            <a:pPr algn="ctr" eaLnBrk="0" hangingPunct="0">
              <a:defRPr/>
            </a:pPr>
            <a:r>
              <a:rPr lang="en-US" altLang="en-US" b="1" i="0">
                <a:solidFill>
                  <a:schemeClr val="bg1"/>
                </a:solidFill>
              </a:rPr>
              <a:t> sentence may </a:t>
            </a:r>
          </a:p>
          <a:p>
            <a:pPr algn="ctr" eaLnBrk="0" hangingPunct="0">
              <a:defRPr/>
            </a:pPr>
            <a:r>
              <a:rPr lang="en-US" altLang="en-US" b="1" i="0">
                <a:solidFill>
                  <a:schemeClr val="bg1"/>
                </a:solidFill>
              </a:rPr>
              <a:t>be developed</a:t>
            </a:r>
          </a:p>
          <a:p>
            <a:pPr algn="ctr" eaLnBrk="0" hangingPunct="0">
              <a:defRPr/>
            </a:pPr>
            <a:r>
              <a:rPr lang="en-US" altLang="en-US" b="1" i="0">
                <a:solidFill>
                  <a:schemeClr val="bg1"/>
                </a:solidFill>
              </a:rPr>
              <a:t>by telling</a:t>
            </a:r>
          </a:p>
          <a:p>
            <a:pPr algn="ctr" eaLnBrk="0" hangingPunct="0">
              <a:defRPr/>
            </a:pPr>
            <a:r>
              <a:rPr lang="en-US" altLang="en-US" b="1" i="0">
                <a:solidFill>
                  <a:schemeClr val="bg1"/>
                </a:solidFill>
              </a:rPr>
              <a:t> an </a:t>
            </a:r>
          </a:p>
          <a:p>
            <a:pPr algn="ctr" eaLnBrk="0" hangingPunct="0">
              <a:defRPr/>
            </a:pPr>
            <a:r>
              <a:rPr lang="en-US" altLang="en-US" b="1" i="0">
                <a:solidFill>
                  <a:schemeClr val="bg1"/>
                </a:solidFill>
              </a:rPr>
              <a:t>incident</a:t>
            </a:r>
            <a:endParaRPr lang="en-US" altLang="en-US" i="0"/>
          </a:p>
        </p:txBody>
      </p:sp>
      <p:sp>
        <p:nvSpPr>
          <p:cNvPr id="17410" name="Text Box 9"/>
          <p:cNvSpPr txBox="1">
            <a:spLocks noChangeArrowheads="1"/>
          </p:cNvSpPr>
          <p:nvPr/>
        </p:nvSpPr>
        <p:spPr bwMode="auto">
          <a:xfrm>
            <a:off x="685800" y="304800"/>
            <a:ext cx="8458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6000" b="1" i="0"/>
              <a:t>Developing a Paragraph</a:t>
            </a:r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 rot="534213">
            <a:off x="3810000" y="1524000"/>
            <a:ext cx="2743200" cy="2790825"/>
          </a:xfrm>
          <a:prstGeom prst="can">
            <a:avLst>
              <a:gd name="adj" fmla="val 19386"/>
            </a:avLst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en-US" b="1" i="0">
                <a:solidFill>
                  <a:schemeClr val="bg1"/>
                </a:solidFill>
              </a:rPr>
              <a:t>A topic sentence</a:t>
            </a:r>
          </a:p>
          <a:p>
            <a:pPr algn="ctr" eaLnBrk="0" hangingPunct="0">
              <a:defRPr/>
            </a:pPr>
            <a:r>
              <a:rPr lang="en-US" altLang="en-US" b="1" i="0">
                <a:solidFill>
                  <a:schemeClr val="bg1"/>
                </a:solidFill>
              </a:rPr>
              <a:t>may be </a:t>
            </a:r>
          </a:p>
          <a:p>
            <a:pPr algn="ctr" eaLnBrk="0" hangingPunct="0">
              <a:defRPr/>
            </a:pPr>
            <a:r>
              <a:rPr lang="en-US" altLang="en-US" b="1" i="0">
                <a:solidFill>
                  <a:schemeClr val="bg1"/>
                </a:solidFill>
              </a:rPr>
              <a:t>developed</a:t>
            </a:r>
          </a:p>
          <a:p>
            <a:pPr algn="ctr" eaLnBrk="0" hangingPunct="0">
              <a:defRPr/>
            </a:pPr>
            <a:r>
              <a:rPr lang="en-US" altLang="en-US" b="1" i="0">
                <a:solidFill>
                  <a:schemeClr val="bg1"/>
                </a:solidFill>
              </a:rPr>
              <a:t>by giving</a:t>
            </a:r>
          </a:p>
          <a:p>
            <a:pPr algn="ctr" eaLnBrk="0" hangingPunct="0">
              <a:defRPr/>
            </a:pPr>
            <a:r>
              <a:rPr lang="en-US" altLang="en-US" b="1" i="0">
                <a:solidFill>
                  <a:schemeClr val="bg1"/>
                </a:solidFill>
              </a:rPr>
              <a:t> examples.</a:t>
            </a:r>
            <a:endParaRPr lang="en-US" altLang="en-US" i="0"/>
          </a:p>
        </p:txBody>
      </p:sp>
      <p:sp>
        <p:nvSpPr>
          <p:cNvPr id="7176" name="AutoShape 8"/>
          <p:cNvSpPr>
            <a:spLocks noGrp="1" noChangeArrowheads="1"/>
          </p:cNvSpPr>
          <p:nvPr>
            <p:ph type="body" idx="1"/>
          </p:nvPr>
        </p:nvSpPr>
        <p:spPr>
          <a:xfrm rot="21126146">
            <a:off x="381000" y="3733800"/>
            <a:ext cx="3810000" cy="1827213"/>
          </a:xfrm>
          <a:prstGeom prst="cube">
            <a:avLst>
              <a:gd name="adj" fmla="val 4616"/>
            </a:avLst>
          </a:prstGeom>
          <a:solidFill>
            <a:schemeClr val="tx2"/>
          </a:solidFill>
          <a:ln>
            <a:solidFill>
              <a:schemeClr val="tx1"/>
            </a:solidFill>
          </a:ln>
          <a:effectLst>
            <a:prstShdw prst="shdw13" dist="53882" dir="13500000">
              <a:schemeClr val="bg2"/>
            </a:prstShdw>
          </a:effectLst>
        </p:spPr>
        <p:txBody>
          <a:bodyPr/>
          <a:lstStyle/>
          <a:p>
            <a:pPr algn="ctr"/>
            <a:r>
              <a:rPr lang="en-US" altLang="en-US" b="1" smtClean="0">
                <a:solidFill>
                  <a:schemeClr val="bg1"/>
                </a:solidFill>
              </a:rPr>
              <a:t>A topic sentence may be developed by giving details</a:t>
            </a:r>
            <a:r>
              <a:rPr lang="en-US" altLang="en-US" smtClean="0">
                <a:solidFill>
                  <a:schemeClr val="bg1"/>
                </a:solidFill>
              </a:rPr>
              <a:t>.</a:t>
            </a:r>
            <a:endParaRPr lang="en-US" altLang="en-US" smtClean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 animBg="1" autoUpdateAnimBg="0"/>
      <p:bldP spid="7173" grpId="0" animBg="1" autoUpdateAnimBg="0"/>
      <p:bldP spid="7176" grpId="0" build="p" animBg="1" autoUpdateAnimBg="0" rev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 sz="6000" b="1" smtClean="0"/>
              <a:t>Unity in the Paragraph</a:t>
            </a:r>
            <a:endParaRPr lang="en-US" altLang="en-US" smtClean="0"/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143000" y="1600200"/>
            <a:ext cx="7543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b="1">
                <a:solidFill>
                  <a:srgbClr val="CC0000"/>
                </a:solidFill>
              </a:rPr>
              <a:t>Every sentence in a paragraph should support the main idea expressed in the topic sentence</a:t>
            </a:r>
            <a:r>
              <a:rPr lang="en-US" altLang="en-US">
                <a:solidFill>
                  <a:srgbClr val="CC0000"/>
                </a:solidFill>
              </a:rPr>
              <a:t>.</a:t>
            </a:r>
          </a:p>
        </p:txBody>
      </p:sp>
      <p:pic>
        <p:nvPicPr>
          <p:cNvPr id="1843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3588" y="3046413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5988" y="3198813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8388" y="3351213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3" name="Picture 7" descr="CRTA143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24200" y="2971800"/>
            <a:ext cx="4278313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4" name="AutoShape 8"/>
          <p:cNvSpPr>
            <a:spLocks noChangeArrowheads="1"/>
          </p:cNvSpPr>
          <p:nvPr/>
        </p:nvSpPr>
        <p:spPr bwMode="auto">
          <a:xfrm rot="-190896">
            <a:off x="2822575" y="2741613"/>
            <a:ext cx="4191000" cy="990600"/>
          </a:xfrm>
          <a:prstGeom prst="doubleWave">
            <a:avLst>
              <a:gd name="adj1" fmla="val 6500"/>
              <a:gd name="adj2" fmla="val 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en-US" sz="5400" b="1" i="0">
                <a:solidFill>
                  <a:schemeClr val="bg1"/>
                </a:solidFill>
              </a:rPr>
              <a:t>main</a:t>
            </a:r>
            <a:r>
              <a:rPr lang="en-US" altLang="en-US" sz="5400" b="1" i="0"/>
              <a:t> </a:t>
            </a:r>
            <a:r>
              <a:rPr lang="en-US" altLang="en-US" sz="5400" b="1" i="0">
                <a:solidFill>
                  <a:schemeClr val="bg1"/>
                </a:solidFill>
              </a:rPr>
              <a:t>idea</a:t>
            </a:r>
            <a:endParaRPr lang="en-US" altLang="en-US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 rot="-1137819">
            <a:off x="2590800" y="4419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/>
              <a:t>sentence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 rot="1103674">
            <a:off x="6172200" y="41910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/>
              <a:t>sentence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 rot="-1397752">
            <a:off x="3733800" y="54102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/>
              <a:t>sentence</a:t>
            </a: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 rot="744069">
            <a:off x="5715000" y="51054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/>
              <a:t>sentence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utoUpdateAnimBg="0"/>
      <p:bldP spid="9219" grpId="0" autoUpdateAnimBg="0"/>
      <p:bldP spid="9224" grpId="0" animBg="1" autoUpdateAnimBg="0"/>
      <p:bldP spid="9225" grpId="0" autoUpdateAnimBg="0"/>
      <p:bldP spid="9226" grpId="0" autoUpdateAnimBg="0"/>
      <p:bldP spid="9227" grpId="0" autoUpdateAnimBg="0"/>
      <p:bldP spid="922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000" smtClean="0"/>
              <a:t>The </a:t>
            </a:r>
            <a:r>
              <a:rPr lang="en-US" altLang="en-US" sz="6000" b="1" i="1" smtClean="0">
                <a:solidFill>
                  <a:srgbClr val="CC0000"/>
                </a:solidFill>
              </a:rPr>
              <a:t>concluding</a:t>
            </a:r>
            <a:r>
              <a:rPr lang="en-US" altLang="en-US" sz="6000" smtClean="0"/>
              <a:t> or </a:t>
            </a:r>
            <a:r>
              <a:rPr lang="en-US" altLang="en-US" sz="6000" b="1" i="1" smtClean="0">
                <a:solidFill>
                  <a:srgbClr val="CC0000"/>
                </a:solidFill>
              </a:rPr>
              <a:t>clincher</a:t>
            </a:r>
            <a:r>
              <a:rPr lang="en-US" altLang="en-US" sz="6000" smtClean="0"/>
              <a:t> sentence</a:t>
            </a:r>
            <a:endParaRPr lang="en-US" alt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86000"/>
            <a:ext cx="8001000" cy="4038600"/>
          </a:xfrm>
        </p:spPr>
        <p:txBody>
          <a:bodyPr/>
          <a:lstStyle/>
          <a:p>
            <a:r>
              <a:rPr lang="en-US" altLang="en-US" b="1" i="1" smtClean="0">
                <a:solidFill>
                  <a:srgbClr val="CC0000"/>
                </a:solidFill>
              </a:rPr>
              <a:t>Restate</a:t>
            </a:r>
            <a:r>
              <a:rPr lang="en-US" altLang="en-US" smtClean="0"/>
              <a:t> the topic sentence in different words.</a:t>
            </a:r>
          </a:p>
          <a:p>
            <a:endParaRPr lang="en-US" altLang="en-US" smtClean="0"/>
          </a:p>
          <a:p>
            <a:r>
              <a:rPr lang="en-US" altLang="en-US" smtClean="0"/>
              <a:t>A </a:t>
            </a:r>
            <a:r>
              <a:rPr lang="en-US" altLang="en-US" b="1" i="1" smtClean="0">
                <a:solidFill>
                  <a:srgbClr val="CC0000"/>
                </a:solidFill>
              </a:rPr>
              <a:t>clincher sentence</a:t>
            </a:r>
            <a:r>
              <a:rPr lang="en-US" altLang="en-US" smtClean="0"/>
              <a:t> or </a:t>
            </a:r>
            <a:r>
              <a:rPr lang="en-US" altLang="en-US" b="1" i="1" smtClean="0">
                <a:solidFill>
                  <a:srgbClr val="CC0000"/>
                </a:solidFill>
              </a:rPr>
              <a:t>concluding sentence</a:t>
            </a:r>
            <a:r>
              <a:rPr lang="en-US" altLang="en-US" b="1" i="1" smtClean="0"/>
              <a:t> </a:t>
            </a:r>
            <a:r>
              <a:rPr lang="en-US" altLang="en-US" smtClean="0"/>
              <a:t>clinches the point made in the paragraph.</a:t>
            </a:r>
          </a:p>
          <a:p>
            <a:endParaRPr lang="en-US" altLang="en-US" smtClean="0"/>
          </a:p>
          <a:p>
            <a:r>
              <a:rPr lang="en-US" altLang="en-US" smtClean="0"/>
              <a:t>It </a:t>
            </a:r>
            <a:r>
              <a:rPr lang="en-US" altLang="en-US" b="1" i="1" smtClean="0">
                <a:solidFill>
                  <a:srgbClr val="CC0000"/>
                </a:solidFill>
              </a:rPr>
              <a:t>summarizes</a:t>
            </a:r>
            <a:r>
              <a:rPr lang="en-US" altLang="en-US" smtClean="0"/>
              <a:t> the paragraph.</a:t>
            </a:r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6172200" y="4556125"/>
          <a:ext cx="2300288" cy="214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Clip" r:id="rId4" imgW="2299680" imgH="2149200" progId="">
                  <p:embed/>
                </p:oleObj>
              </mc:Choice>
              <mc:Fallback>
                <p:oleObj name="Clip" r:id="rId4" imgW="2299680" imgH="21492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556125"/>
                        <a:ext cx="2300288" cy="214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utoUpdateAnimBg="0"/>
      <p:bldP spid="10243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tx1"/>
          </a:solidFill>
          <a:effectLst>
            <a:outerShdw dist="107763" dir="135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altLang="en-US" sz="5400">
                <a:solidFill>
                  <a:schemeClr val="bg1"/>
                </a:solidFill>
              </a:rPr>
              <a:t>Coherence in a Paragraph</a:t>
            </a: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6553200" cy="2590800"/>
          </a:xfrm>
        </p:spPr>
        <p:txBody>
          <a:bodyPr/>
          <a:lstStyle/>
          <a:p>
            <a:r>
              <a:rPr lang="en-US" altLang="en-US" sz="4400" smtClean="0"/>
              <a:t>Stick to the point:</a:t>
            </a:r>
            <a:r>
              <a:rPr lang="en-US" altLang="en-US" sz="2400" smtClean="0"/>
              <a:t>  The ideas have a clear and logical relation to each other.</a:t>
            </a:r>
          </a:p>
          <a:p>
            <a:r>
              <a:rPr lang="en-US" altLang="en-US" sz="4400" smtClean="0"/>
              <a:t>Put details or examples or incidents in logical order.              </a:t>
            </a:r>
          </a:p>
        </p:txBody>
      </p:sp>
      <p:sp>
        <p:nvSpPr>
          <p:cNvPr id="11269" name="AutoShape 5"/>
          <p:cNvSpPr>
            <a:spLocks noChangeArrowheads="1"/>
          </p:cNvSpPr>
          <p:nvPr/>
        </p:nvSpPr>
        <p:spPr bwMode="auto">
          <a:xfrm>
            <a:off x="7315200" y="3276600"/>
            <a:ext cx="1295400" cy="685800"/>
          </a:xfrm>
          <a:prstGeom prst="cube">
            <a:avLst>
              <a:gd name="adj" fmla="val 25000"/>
            </a:avLst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en-US"/>
              <a:t>4</a:t>
            </a:r>
          </a:p>
        </p:txBody>
      </p:sp>
      <p:sp>
        <p:nvSpPr>
          <p:cNvPr id="11270" name="AutoShape 6"/>
          <p:cNvSpPr>
            <a:spLocks noChangeArrowheads="1"/>
          </p:cNvSpPr>
          <p:nvPr/>
        </p:nvSpPr>
        <p:spPr bwMode="auto">
          <a:xfrm>
            <a:off x="7315200" y="3733800"/>
            <a:ext cx="1143000" cy="533400"/>
          </a:xfrm>
          <a:prstGeom prst="cube">
            <a:avLst>
              <a:gd name="adj" fmla="val 25000"/>
            </a:avLst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en-US"/>
              <a:t>3</a:t>
            </a:r>
          </a:p>
        </p:txBody>
      </p:sp>
      <p:sp>
        <p:nvSpPr>
          <p:cNvPr id="11271" name="AutoShape 7"/>
          <p:cNvSpPr>
            <a:spLocks noChangeArrowheads="1"/>
          </p:cNvSpPr>
          <p:nvPr/>
        </p:nvSpPr>
        <p:spPr bwMode="auto">
          <a:xfrm>
            <a:off x="7239000" y="4114800"/>
            <a:ext cx="1066800" cy="609600"/>
          </a:xfrm>
          <a:prstGeom prst="cube">
            <a:avLst>
              <a:gd name="adj" fmla="val 25000"/>
            </a:avLst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en-US"/>
              <a:t>2</a:t>
            </a:r>
          </a:p>
        </p:txBody>
      </p:sp>
      <p:sp>
        <p:nvSpPr>
          <p:cNvPr id="11272" name="AutoShape 8"/>
          <p:cNvSpPr>
            <a:spLocks noChangeArrowheads="1"/>
          </p:cNvSpPr>
          <p:nvPr/>
        </p:nvSpPr>
        <p:spPr bwMode="auto">
          <a:xfrm>
            <a:off x="7162800" y="4572000"/>
            <a:ext cx="1066800" cy="685800"/>
          </a:xfrm>
          <a:prstGeom prst="cube">
            <a:avLst>
              <a:gd name="adj" fmla="val 25000"/>
            </a:avLst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en-US"/>
              <a:t>1</a:t>
            </a: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2133600" y="4572000"/>
            <a:ext cx="259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/>
              <a:t>chronological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2514600" y="5181600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/>
              <a:t>in relation to each other</a:t>
            </a: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3200400" y="57912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/>
              <a:t>in order of importance </a:t>
            </a:r>
          </a:p>
        </p:txBody>
      </p:sp>
      <p:pic>
        <p:nvPicPr>
          <p:cNvPr id="11278" name="Picture 14" descr="H_HEL0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44958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3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3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3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8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3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8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nimBg="1" autoUpdateAnimBg="0"/>
      <p:bldP spid="11267" grpId="0" build="p" autoUpdateAnimBg="0"/>
      <p:bldP spid="11269" grpId="0" animBg="1" autoUpdateAnimBg="0"/>
      <p:bldP spid="11270" grpId="0" animBg="1" autoUpdateAnimBg="0"/>
      <p:bldP spid="11271" grpId="0" animBg="1" autoUpdateAnimBg="0"/>
      <p:bldP spid="11272" grpId="0" animBg="1" autoUpdateAnimBg="0"/>
      <p:bldP spid="11273" grpId="0" autoUpdateAnimBg="0"/>
      <p:bldP spid="11274" grpId="0" autoUpdateAnimBg="0"/>
      <p:bldP spid="1127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457200" y="228600"/>
            <a:ext cx="8305800" cy="173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5400" b="1" i="0"/>
              <a:t>Connecting Sentences Within the Paragraph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533400" y="2590800"/>
            <a:ext cx="2514600" cy="356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b="1"/>
              <a:t>chronological order</a:t>
            </a:r>
            <a:endParaRPr lang="en-US" altLang="en-US" b="1" i="0"/>
          </a:p>
          <a:p>
            <a:pPr algn="ctr" eaLnBrk="0" hangingPunct="0">
              <a:spcBef>
                <a:spcPct val="50000"/>
              </a:spcBef>
            </a:pPr>
            <a:r>
              <a:rPr lang="en-US" altLang="en-US" b="1" i="0">
                <a:solidFill>
                  <a:srgbClr val="CC0000"/>
                </a:solidFill>
              </a:rPr>
              <a:t>first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altLang="en-US" b="1" i="0">
                <a:solidFill>
                  <a:srgbClr val="CC0000"/>
                </a:solidFill>
              </a:rPr>
              <a:t>meanwhile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altLang="en-US" b="1" i="0">
                <a:solidFill>
                  <a:srgbClr val="CC0000"/>
                </a:solidFill>
              </a:rPr>
              <a:t>later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altLang="en-US" b="1" i="0">
                <a:solidFill>
                  <a:srgbClr val="CC0000"/>
                </a:solidFill>
              </a:rPr>
              <a:t>afterwards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altLang="en-US" b="1" i="0">
                <a:solidFill>
                  <a:srgbClr val="CC0000"/>
                </a:solidFill>
              </a:rPr>
              <a:t>finally</a:t>
            </a:r>
            <a:endParaRPr lang="en-US" altLang="en-US" b="1" i="0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3352800" y="2590800"/>
            <a:ext cx="2895600" cy="356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b="1"/>
              <a:t>objects in relation to one another</a:t>
            </a:r>
            <a:endParaRPr lang="en-US" altLang="en-US" b="1" i="0"/>
          </a:p>
          <a:p>
            <a:pPr algn="ctr" eaLnBrk="0" hangingPunct="0">
              <a:spcBef>
                <a:spcPct val="50000"/>
              </a:spcBef>
            </a:pPr>
            <a:r>
              <a:rPr lang="en-US" altLang="en-US" b="1" i="0">
                <a:solidFill>
                  <a:srgbClr val="CC0000"/>
                </a:solidFill>
              </a:rPr>
              <a:t>next to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altLang="en-US" b="1" i="0">
                <a:solidFill>
                  <a:srgbClr val="CC0000"/>
                </a:solidFill>
              </a:rPr>
              <a:t>in front of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altLang="en-US" b="1" i="0">
                <a:solidFill>
                  <a:srgbClr val="CC0000"/>
                </a:solidFill>
              </a:rPr>
              <a:t>beside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altLang="en-US" b="1" i="0">
                <a:solidFill>
                  <a:srgbClr val="CC0000"/>
                </a:solidFill>
              </a:rPr>
              <a:t>between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altLang="en-US" b="1" i="0">
                <a:solidFill>
                  <a:srgbClr val="CC0000"/>
                </a:solidFill>
              </a:rPr>
              <a:t>behind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6248400" y="2590800"/>
            <a:ext cx="2514600" cy="356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b="1"/>
              <a:t>in order of importance</a:t>
            </a:r>
            <a:endParaRPr lang="en-US" altLang="en-US" b="1" i="0"/>
          </a:p>
          <a:p>
            <a:pPr algn="ctr" eaLnBrk="0" hangingPunct="0">
              <a:spcBef>
                <a:spcPct val="50000"/>
              </a:spcBef>
            </a:pPr>
            <a:r>
              <a:rPr lang="en-US" altLang="en-US" b="1" i="0">
                <a:solidFill>
                  <a:srgbClr val="CC0000"/>
                </a:solidFill>
              </a:rPr>
              <a:t>however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altLang="en-US" b="1" i="0">
                <a:solidFill>
                  <a:srgbClr val="CC0000"/>
                </a:solidFill>
              </a:rPr>
              <a:t>furthermore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altLang="en-US" b="1" i="0">
                <a:solidFill>
                  <a:srgbClr val="CC0000"/>
                </a:solidFill>
              </a:rPr>
              <a:t>as a result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altLang="en-US" b="1" i="0">
                <a:solidFill>
                  <a:srgbClr val="CC0000"/>
                </a:solidFill>
              </a:rPr>
              <a:t>in fact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altLang="en-US" b="1" i="0">
                <a:solidFill>
                  <a:srgbClr val="CC0000"/>
                </a:solidFill>
              </a:rPr>
              <a:t>yet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1219200" y="1981200"/>
            <a:ext cx="6705600" cy="466725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b="1" i="0"/>
              <a:t>Transition words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utoUpdateAnimBg="0"/>
      <p:bldP spid="12291" grpId="0" autoUpdateAnimBg="0"/>
      <p:bldP spid="12292" grpId="0" autoUpdateAnimBg="0"/>
      <p:bldP spid="12293" grpId="0" autoUpdateAnimBg="0"/>
      <p:bldP spid="12294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sz="6600" b="1" smtClean="0"/>
              <a:t>Types of Paragraphs</a:t>
            </a:r>
            <a:endParaRPr lang="en-US" altLang="en-US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r>
              <a:rPr lang="en-US" altLang="en-US" smtClean="0"/>
              <a:t>The </a:t>
            </a:r>
            <a:r>
              <a:rPr lang="en-US" altLang="en-US" b="1" smtClean="0"/>
              <a:t>narrative</a:t>
            </a:r>
            <a:r>
              <a:rPr lang="en-US" altLang="en-US" smtClean="0"/>
              <a:t> paragraph</a:t>
            </a:r>
          </a:p>
          <a:p>
            <a:pPr lvl="2"/>
            <a:r>
              <a:rPr lang="en-US" altLang="en-US" smtClean="0">
                <a:solidFill>
                  <a:srgbClr val="CC0000"/>
                </a:solidFill>
              </a:rPr>
              <a:t>tells a story</a:t>
            </a:r>
          </a:p>
          <a:p>
            <a:r>
              <a:rPr lang="en-US" altLang="en-US" smtClean="0"/>
              <a:t>The </a:t>
            </a:r>
            <a:r>
              <a:rPr lang="en-US" altLang="en-US" b="1" smtClean="0"/>
              <a:t>persuasive </a:t>
            </a:r>
            <a:r>
              <a:rPr lang="en-US" altLang="en-US" smtClean="0"/>
              <a:t>paragraph.</a:t>
            </a:r>
          </a:p>
          <a:p>
            <a:pPr lvl="2"/>
            <a:r>
              <a:rPr lang="en-US" altLang="en-US" smtClean="0">
                <a:solidFill>
                  <a:srgbClr val="CC0000"/>
                </a:solidFill>
              </a:rPr>
              <a:t>tries to convince the audience </a:t>
            </a:r>
            <a:endParaRPr lang="en-US" altLang="en-US" smtClean="0"/>
          </a:p>
          <a:p>
            <a:r>
              <a:rPr lang="en-US" altLang="en-US" smtClean="0"/>
              <a:t>The </a:t>
            </a:r>
            <a:r>
              <a:rPr lang="en-US" altLang="en-US" b="1" smtClean="0"/>
              <a:t>descriptive</a:t>
            </a:r>
            <a:r>
              <a:rPr lang="en-US" altLang="en-US" smtClean="0"/>
              <a:t> paragraph</a:t>
            </a:r>
          </a:p>
          <a:p>
            <a:pPr lvl="2"/>
            <a:r>
              <a:rPr lang="en-US" altLang="en-US" smtClean="0">
                <a:solidFill>
                  <a:srgbClr val="CC0000"/>
                </a:solidFill>
              </a:rPr>
              <a:t>describes something</a:t>
            </a:r>
          </a:p>
          <a:p>
            <a:r>
              <a:rPr lang="en-US" altLang="en-US" smtClean="0"/>
              <a:t>The </a:t>
            </a:r>
            <a:r>
              <a:rPr lang="en-US" altLang="en-US" b="1" smtClean="0"/>
              <a:t>expository</a:t>
            </a:r>
            <a:r>
              <a:rPr lang="en-US" altLang="en-US" smtClean="0"/>
              <a:t> or </a:t>
            </a:r>
            <a:r>
              <a:rPr lang="en-US" altLang="en-US" b="1" smtClean="0"/>
              <a:t>explanatory</a:t>
            </a:r>
            <a:r>
              <a:rPr lang="en-US" altLang="en-US" smtClean="0"/>
              <a:t> paragraph</a:t>
            </a:r>
          </a:p>
          <a:p>
            <a:pPr lvl="2"/>
            <a:r>
              <a:rPr lang="en-US" altLang="en-US" smtClean="0">
                <a:solidFill>
                  <a:srgbClr val="CC0000"/>
                </a:solidFill>
              </a:rPr>
              <a:t>gives information or explains something</a:t>
            </a:r>
            <a:endParaRPr lang="en-US" altLang="en-US" smtClean="0"/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5613400" y="1524000"/>
          <a:ext cx="3302000" cy="346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Clip" r:id="rId3" imgW="3301200" imgH="3468960" progId="">
                  <p:embed/>
                </p:oleObj>
              </mc:Choice>
              <mc:Fallback>
                <p:oleObj name="Clip" r:id="rId3" imgW="3301200" imgH="346896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1524000"/>
                        <a:ext cx="3302000" cy="3468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utoUpdateAnimBg="0"/>
      <p:bldP spid="16387" grpId="0" build="p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348</Words>
  <Application>Microsoft Office PowerPoint</Application>
  <PresentationFormat>On-screen Show (4:3)</PresentationFormat>
  <Paragraphs>77</Paragraphs>
  <Slides>9</Slides>
  <Notes>0</Notes>
  <HiddenSlides>0</HiddenSlides>
  <MMClips>1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Impact</vt:lpstr>
      <vt:lpstr>Times</vt:lpstr>
      <vt:lpstr>Times New Roman</vt:lpstr>
      <vt:lpstr>Default Design</vt:lpstr>
      <vt:lpstr>Clip</vt:lpstr>
      <vt:lpstr>PowerPoint Presentation</vt:lpstr>
      <vt:lpstr>The Topic Sentence</vt:lpstr>
      <vt:lpstr>The rest of the paragraph consists of sentences that develop or explain the main idea.</vt:lpstr>
      <vt:lpstr>PowerPoint Presentation</vt:lpstr>
      <vt:lpstr>Unity in the Paragraph</vt:lpstr>
      <vt:lpstr>The concluding or clincher sentence</vt:lpstr>
      <vt:lpstr>Coherence in a Paragraph</vt:lpstr>
      <vt:lpstr>PowerPoint Presentation</vt:lpstr>
      <vt:lpstr>Types of Paragraphs</vt:lpstr>
    </vt:vector>
  </TitlesOfParts>
  <Company>Dell Computer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John Sandorff</dc:creator>
  <cp:lastModifiedBy>Windows User</cp:lastModifiedBy>
  <cp:revision>14</cp:revision>
  <dcterms:created xsi:type="dcterms:W3CDTF">2000-01-29T23:01:25Z</dcterms:created>
  <dcterms:modified xsi:type="dcterms:W3CDTF">2020-10-20T08:01:03Z</dcterms:modified>
</cp:coreProperties>
</file>