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44"/>
  </p:notesMasterIdLst>
  <p:sldIdLst>
    <p:sldId id="256" r:id="rId2"/>
    <p:sldId id="257" r:id="rId3"/>
    <p:sldId id="258" r:id="rId4"/>
    <p:sldId id="259" r:id="rId5"/>
    <p:sldId id="260" r:id="rId6"/>
    <p:sldId id="261" r:id="rId7"/>
    <p:sldId id="262" r:id="rId8"/>
    <p:sldId id="263" r:id="rId9"/>
    <p:sldId id="267" r:id="rId10"/>
    <p:sldId id="268" r:id="rId11"/>
    <p:sldId id="269" r:id="rId12"/>
    <p:sldId id="270" r:id="rId13"/>
    <p:sldId id="277" r:id="rId14"/>
    <p:sldId id="271" r:id="rId15"/>
    <p:sldId id="272" r:id="rId16"/>
    <p:sldId id="273" r:id="rId17"/>
    <p:sldId id="274" r:id="rId18"/>
    <p:sldId id="303" r:id="rId19"/>
    <p:sldId id="308" r:id="rId20"/>
    <p:sldId id="309" r:id="rId21"/>
    <p:sldId id="310" r:id="rId22"/>
    <p:sldId id="311" r:id="rId23"/>
    <p:sldId id="312" r:id="rId24"/>
    <p:sldId id="313" r:id="rId25"/>
    <p:sldId id="314" r:id="rId26"/>
    <p:sldId id="281" r:id="rId27"/>
    <p:sldId id="282" r:id="rId28"/>
    <p:sldId id="299" r:id="rId29"/>
    <p:sldId id="283" r:id="rId30"/>
    <p:sldId id="284" r:id="rId31"/>
    <p:sldId id="285" r:id="rId32"/>
    <p:sldId id="286" r:id="rId33"/>
    <p:sldId id="287" r:id="rId34"/>
    <p:sldId id="288" r:id="rId35"/>
    <p:sldId id="289" r:id="rId36"/>
    <p:sldId id="302" r:id="rId37"/>
    <p:sldId id="304" r:id="rId38"/>
    <p:sldId id="305" r:id="rId39"/>
    <p:sldId id="306" r:id="rId40"/>
    <p:sldId id="307" r:id="rId41"/>
    <p:sldId id="315" r:id="rId42"/>
    <p:sldId id="301"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E2"/>
    <a:srgbClr val="44FF19"/>
    <a:srgbClr val="FFCCCC"/>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8" autoAdjust="0"/>
    <p:restoredTop sz="85141" autoAdjust="0"/>
  </p:normalViewPr>
  <p:slideViewPr>
    <p:cSldViewPr snapToGrid="0" snapToObjects="1">
      <p:cViewPr varScale="1">
        <p:scale>
          <a:sx n="104" d="100"/>
          <a:sy n="104" d="100"/>
        </p:scale>
        <p:origin x="704" y="20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50DDDEA-F461-C443-84D7-B2BB7878E532}" type="datetimeFigureOut">
              <a:rPr lang="en-US" smtClean="0"/>
              <a:t>12/13/22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8DA4CD-FDC5-8D4C-9C54-6F8174150D08}" type="slidenum">
              <a:rPr lang="en-US" smtClean="0"/>
              <a:t>‹#›</a:t>
            </a:fld>
            <a:endParaRPr lang="en-US"/>
          </a:p>
        </p:txBody>
      </p:sp>
    </p:spTree>
    <p:extLst>
      <p:ext uri="{BB962C8B-B14F-4D97-AF65-F5344CB8AC3E}">
        <p14:creationId xmlns:p14="http://schemas.microsoft.com/office/powerpoint/2010/main" val="218811812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omputerhope.com/jargon/s/software.ht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www.computerhope.com/jargon/p/prinserv.htm"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a:t>
            </a:fld>
            <a:endParaRPr lang="en-US"/>
          </a:p>
        </p:txBody>
      </p:sp>
    </p:spTree>
    <p:extLst>
      <p:ext uri="{BB962C8B-B14F-4D97-AF65-F5344CB8AC3E}">
        <p14:creationId xmlns:p14="http://schemas.microsoft.com/office/powerpoint/2010/main" val="329091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Creational class defers</a:t>
            </a:r>
            <a:r>
              <a:rPr lang="en-US" baseline="0" dirty="0"/>
              <a:t> </a:t>
            </a:r>
            <a:r>
              <a:rPr lang="en-US" dirty="0"/>
              <a:t>Some part of object</a:t>
            </a:r>
            <a:r>
              <a:rPr lang="en-US" baseline="0" dirty="0"/>
              <a:t> creation to subclasses, while creational objects defers to another object</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10</a:t>
            </a:fld>
            <a:endParaRPr lang="en-US"/>
          </a:p>
        </p:txBody>
      </p:sp>
    </p:spTree>
    <p:extLst>
      <p:ext uri="{BB962C8B-B14F-4D97-AF65-F5344CB8AC3E}">
        <p14:creationId xmlns:p14="http://schemas.microsoft.com/office/powerpoint/2010/main" val="15483351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Way to </a:t>
            </a:r>
            <a:r>
              <a:rPr lang="en-US" dirty="0" err="1"/>
              <a:t>assamble</a:t>
            </a:r>
            <a:r>
              <a:rPr lang="en-US" dirty="0"/>
              <a:t> object</a:t>
            </a:r>
          </a:p>
        </p:txBody>
      </p:sp>
      <p:sp>
        <p:nvSpPr>
          <p:cNvPr id="4" name="Slide Number Placeholder 3"/>
          <p:cNvSpPr>
            <a:spLocks noGrp="1"/>
          </p:cNvSpPr>
          <p:nvPr>
            <p:ph type="sldNum" sz="quarter" idx="10"/>
          </p:nvPr>
        </p:nvSpPr>
        <p:spPr/>
        <p:txBody>
          <a:bodyPr/>
          <a:lstStyle/>
          <a:p>
            <a:fld id="{5C8DA4CD-FDC5-8D4C-9C54-6F8174150D08}" type="slidenum">
              <a:rPr lang="en-US" smtClean="0"/>
              <a:t>11</a:t>
            </a:fld>
            <a:endParaRPr lang="en-US"/>
          </a:p>
        </p:txBody>
      </p:sp>
    </p:spTree>
    <p:extLst>
      <p:ext uri="{BB962C8B-B14F-4D97-AF65-F5344CB8AC3E}">
        <p14:creationId xmlns:p14="http://schemas.microsoft.com/office/powerpoint/2010/main" val="1297272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12</a:t>
            </a:fld>
            <a:endParaRPr lang="en-US"/>
          </a:p>
        </p:txBody>
      </p:sp>
    </p:spTree>
    <p:extLst>
      <p:ext uri="{BB962C8B-B14F-4D97-AF65-F5344CB8AC3E}">
        <p14:creationId xmlns:p14="http://schemas.microsoft.com/office/powerpoint/2010/main" val="986509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13</a:t>
            </a:fld>
            <a:endParaRPr lang="en-US"/>
          </a:p>
        </p:txBody>
      </p:sp>
    </p:spTree>
    <p:extLst>
      <p:ext uri="{BB962C8B-B14F-4D97-AF65-F5344CB8AC3E}">
        <p14:creationId xmlns:p14="http://schemas.microsoft.com/office/powerpoint/2010/main" val="14890880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latin typeface="+mn-lt"/>
                <a:ea typeface="+mn-ea"/>
                <a:cs typeface="+mn-cs"/>
              </a:rPr>
              <a:t>A </a:t>
            </a:r>
            <a:r>
              <a:rPr lang="en-US" sz="1200" kern="1200" dirty="0">
                <a:solidFill>
                  <a:schemeClr val="tx1"/>
                </a:solidFill>
                <a:latin typeface="+mn-lt"/>
                <a:ea typeface="+mn-ea"/>
                <a:cs typeface="+mn-cs"/>
                <a:hlinkClick r:id="rId3"/>
              </a:rPr>
              <a:t>software program responsible for managing all print jobs currently being sent to the computer printer or </a:t>
            </a:r>
            <a:r>
              <a:rPr lang="en-US" sz="1200" kern="1200" dirty="0">
                <a:solidFill>
                  <a:schemeClr val="tx1"/>
                </a:solidFill>
                <a:latin typeface="+mn-lt"/>
                <a:ea typeface="+mn-ea"/>
                <a:cs typeface="+mn-cs"/>
                <a:hlinkClick r:id="rId4"/>
              </a:rPr>
              <a:t>print server. </a:t>
            </a:r>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A global variable makes an object accessible but does not prevent instantiating multiple</a:t>
            </a:r>
            <a:r>
              <a:rPr lang="en-US" sz="1200" kern="1200" baseline="0" dirty="0">
                <a:solidFill>
                  <a:schemeClr val="tx1"/>
                </a:solidFill>
                <a:latin typeface="+mn-lt"/>
                <a:ea typeface="+mn-ea"/>
                <a:cs typeface="+mn-cs"/>
              </a:rPr>
              <a:t> objects</a:t>
            </a:r>
          </a:p>
          <a:p>
            <a:r>
              <a:rPr lang="en-US" sz="1200" kern="1200" baseline="0" dirty="0">
                <a:solidFill>
                  <a:schemeClr val="tx1"/>
                </a:solidFill>
                <a:latin typeface="+mn-lt"/>
                <a:ea typeface="+mn-ea"/>
                <a:cs typeface="+mn-cs"/>
              </a:rPr>
              <a:t>The class is responsible of its own instance and that no other instance can be created</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14</a:t>
            </a:fld>
            <a:endParaRPr lang="en-US"/>
          </a:p>
        </p:txBody>
      </p:sp>
    </p:spTree>
    <p:extLst>
      <p:ext uri="{BB962C8B-B14F-4D97-AF65-F5344CB8AC3E}">
        <p14:creationId xmlns:p14="http://schemas.microsoft.com/office/powerpoint/2010/main" val="10689113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15</a:t>
            </a:fld>
            <a:endParaRPr lang="en-US"/>
          </a:p>
        </p:txBody>
      </p:sp>
    </p:spTree>
    <p:extLst>
      <p:ext uri="{BB962C8B-B14F-4D97-AF65-F5344CB8AC3E}">
        <p14:creationId xmlns:p14="http://schemas.microsoft.com/office/powerpoint/2010/main" val="31064249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16</a:t>
            </a:fld>
            <a:endParaRPr lang="en-US"/>
          </a:p>
        </p:txBody>
      </p:sp>
    </p:spTree>
    <p:extLst>
      <p:ext uri="{BB962C8B-B14F-4D97-AF65-F5344CB8AC3E}">
        <p14:creationId xmlns:p14="http://schemas.microsoft.com/office/powerpoint/2010/main" val="28088926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17</a:t>
            </a:fld>
            <a:endParaRPr lang="en-US"/>
          </a:p>
        </p:txBody>
      </p:sp>
    </p:spTree>
    <p:extLst>
      <p:ext uri="{BB962C8B-B14F-4D97-AF65-F5344CB8AC3E}">
        <p14:creationId xmlns:p14="http://schemas.microsoft.com/office/powerpoint/2010/main" val="36951312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Isolation of concrete classes – You have more control over the classes of objects that an application creates. As a factory encapsulates the responsibility and the process of creating product objects, it isolates clients from implementation classes.</a:t>
            </a:r>
          </a:p>
          <a:p>
            <a:r>
              <a:rPr lang="en-US" dirty="0"/>
              <a:t>Consistency among products – In scenarios, when product objects in a family are designed to work together, it’s important that an application use objects created by the factory.</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20</a:t>
            </a:fld>
            <a:endParaRPr lang="en-US"/>
          </a:p>
        </p:txBody>
      </p:sp>
    </p:spTree>
    <p:extLst>
      <p:ext uri="{BB962C8B-B14F-4D97-AF65-F5344CB8AC3E}">
        <p14:creationId xmlns:p14="http://schemas.microsoft.com/office/powerpoint/2010/main" val="26211240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21</a:t>
            </a:fld>
            <a:endParaRPr lang="en-US"/>
          </a:p>
        </p:txBody>
      </p:sp>
    </p:spTree>
    <p:extLst>
      <p:ext uri="{BB962C8B-B14F-4D97-AF65-F5344CB8AC3E}">
        <p14:creationId xmlns:p14="http://schemas.microsoft.com/office/powerpoint/2010/main" val="11465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a:t>
            </a:fld>
            <a:endParaRPr lang="en-US"/>
          </a:p>
        </p:txBody>
      </p:sp>
    </p:spTree>
    <p:extLst>
      <p:ext uri="{BB962C8B-B14F-4D97-AF65-F5344CB8AC3E}">
        <p14:creationId xmlns:p14="http://schemas.microsoft.com/office/powerpoint/2010/main" val="1451708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Especially in graphics like drawing editors using complex diagrams. The user can group components to form large component, which they can group to form bigger components</a:t>
            </a:r>
          </a:p>
        </p:txBody>
      </p:sp>
      <p:sp>
        <p:nvSpPr>
          <p:cNvPr id="4" name="Slide Number Placeholder 3"/>
          <p:cNvSpPr>
            <a:spLocks noGrp="1"/>
          </p:cNvSpPr>
          <p:nvPr>
            <p:ph type="sldNum" sz="quarter" idx="10"/>
          </p:nvPr>
        </p:nvSpPr>
        <p:spPr/>
        <p:txBody>
          <a:bodyPr/>
          <a:lstStyle/>
          <a:p>
            <a:fld id="{5C8DA4CD-FDC5-8D4C-9C54-6F8174150D08}" type="slidenum">
              <a:rPr lang="en-US" smtClean="0"/>
              <a:t>26</a:t>
            </a:fld>
            <a:endParaRPr lang="en-US"/>
          </a:p>
        </p:txBody>
      </p:sp>
    </p:spTree>
    <p:extLst>
      <p:ext uri="{BB962C8B-B14F-4D97-AF65-F5344CB8AC3E}">
        <p14:creationId xmlns:p14="http://schemas.microsoft.com/office/powerpoint/2010/main" val="8536872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 interface, default </a:t>
            </a:r>
            <a:r>
              <a:rPr lang="en-US" dirty="0" err="1"/>
              <a:t>behaviour</a:t>
            </a:r>
            <a:endParaRPr lang="en-US" dirty="0"/>
          </a:p>
          <a:p>
            <a:r>
              <a:rPr lang="en-US" dirty="0"/>
              <a:t>Leaf</a:t>
            </a:r>
            <a:r>
              <a:rPr lang="en-US" baseline="0" dirty="0"/>
              <a:t> objects: they don’t have children, define </a:t>
            </a:r>
            <a:r>
              <a:rPr lang="en-US" baseline="0" dirty="0" err="1"/>
              <a:t>behaviour</a:t>
            </a:r>
            <a:r>
              <a:rPr lang="en-US" baseline="0" dirty="0"/>
              <a:t> for primitive object</a:t>
            </a:r>
          </a:p>
          <a:p>
            <a:r>
              <a:rPr lang="en-US" baseline="0" dirty="0"/>
              <a:t>Composite: </a:t>
            </a:r>
            <a:r>
              <a:rPr lang="en-US" baseline="0" dirty="0" err="1"/>
              <a:t>behaviour</a:t>
            </a:r>
            <a:r>
              <a:rPr lang="en-US" baseline="0" dirty="0"/>
              <a:t> for components that have children, store child component, child related operation</a:t>
            </a:r>
          </a:p>
          <a:p>
            <a:r>
              <a:rPr lang="en-US" baseline="0" dirty="0"/>
              <a:t>Client: </a:t>
            </a:r>
            <a:r>
              <a:rPr lang="en-US" baseline="0" dirty="0" err="1"/>
              <a:t>manipultes</a:t>
            </a:r>
            <a:r>
              <a:rPr lang="en-US" baseline="0" dirty="0"/>
              <a:t> object in the composition through the interface</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27</a:t>
            </a:fld>
            <a:endParaRPr lang="en-US"/>
          </a:p>
        </p:txBody>
      </p:sp>
    </p:spTree>
    <p:extLst>
      <p:ext uri="{BB962C8B-B14F-4D97-AF65-F5344CB8AC3E}">
        <p14:creationId xmlns:p14="http://schemas.microsoft.com/office/powerpoint/2010/main" val="2838452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28</a:t>
            </a:fld>
            <a:endParaRPr lang="en-US"/>
          </a:p>
        </p:txBody>
      </p:sp>
    </p:spTree>
    <p:extLst>
      <p:ext uri="{BB962C8B-B14F-4D97-AF65-F5344CB8AC3E}">
        <p14:creationId xmlns:p14="http://schemas.microsoft.com/office/powerpoint/2010/main" val="25695749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want to have only certain components</a:t>
            </a:r>
          </a:p>
        </p:txBody>
      </p:sp>
      <p:sp>
        <p:nvSpPr>
          <p:cNvPr id="4" name="Slide Number Placeholder 3"/>
          <p:cNvSpPr>
            <a:spLocks noGrp="1"/>
          </p:cNvSpPr>
          <p:nvPr>
            <p:ph type="sldNum" sz="quarter" idx="10"/>
          </p:nvPr>
        </p:nvSpPr>
        <p:spPr/>
        <p:txBody>
          <a:bodyPr/>
          <a:lstStyle/>
          <a:p>
            <a:fld id="{5C8DA4CD-FDC5-8D4C-9C54-6F8174150D08}" type="slidenum">
              <a:rPr lang="en-US" smtClean="0"/>
              <a:t>29</a:t>
            </a:fld>
            <a:endParaRPr lang="en-US"/>
          </a:p>
        </p:txBody>
      </p:sp>
    </p:spTree>
    <p:extLst>
      <p:ext uri="{BB962C8B-B14F-4D97-AF65-F5344CB8AC3E}">
        <p14:creationId xmlns:p14="http://schemas.microsoft.com/office/powerpoint/2010/main" val="3566155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maintain consistency between related objects but at the same time you don’t want to implement class too similar otherwise you lose in reusability.</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30</a:t>
            </a:fld>
            <a:endParaRPr lang="en-US"/>
          </a:p>
        </p:txBody>
      </p:sp>
    </p:spTree>
    <p:extLst>
      <p:ext uri="{BB962C8B-B14F-4D97-AF65-F5344CB8AC3E}">
        <p14:creationId xmlns:p14="http://schemas.microsoft.com/office/powerpoint/2010/main" val="37278573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31</a:t>
            </a:fld>
            <a:endParaRPr lang="en-US"/>
          </a:p>
        </p:txBody>
      </p:sp>
    </p:spTree>
    <p:extLst>
      <p:ext uri="{BB962C8B-B14F-4D97-AF65-F5344CB8AC3E}">
        <p14:creationId xmlns:p14="http://schemas.microsoft.com/office/powerpoint/2010/main" val="3253429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nSpc>
                <a:spcPct val="90000"/>
              </a:lnSpc>
            </a:pPr>
            <a:r>
              <a:rPr lang="en-US" altLang="en-US" sz="1800" dirty="0">
                <a:solidFill>
                  <a:srgbClr val="C00000"/>
                </a:solidFill>
              </a:rPr>
              <a:t>Subject</a:t>
            </a:r>
          </a:p>
          <a:p>
            <a:pPr lvl="3">
              <a:lnSpc>
                <a:spcPct val="90000"/>
              </a:lnSpc>
            </a:pPr>
            <a:r>
              <a:rPr lang="en-US" altLang="en-US" sz="1600" dirty="0"/>
              <a:t>maintain list of dependents; notifies them when master changes</a:t>
            </a:r>
          </a:p>
          <a:p>
            <a:pPr lvl="2">
              <a:lnSpc>
                <a:spcPct val="90000"/>
              </a:lnSpc>
            </a:pPr>
            <a:r>
              <a:rPr lang="en-US" altLang="en-US" sz="1800" dirty="0">
                <a:solidFill>
                  <a:srgbClr val="C00000"/>
                </a:solidFill>
              </a:rPr>
              <a:t>Observer </a:t>
            </a:r>
          </a:p>
          <a:p>
            <a:pPr lvl="3">
              <a:lnSpc>
                <a:spcPct val="90000"/>
              </a:lnSpc>
            </a:pPr>
            <a:r>
              <a:rPr lang="en-US" altLang="en-US" sz="1600" dirty="0"/>
              <a:t>define protocol for updating dependents</a:t>
            </a:r>
          </a:p>
          <a:p>
            <a:pPr lvl="2">
              <a:lnSpc>
                <a:spcPct val="90000"/>
              </a:lnSpc>
            </a:pPr>
            <a:r>
              <a:rPr lang="en-US" altLang="en-US" sz="1800" dirty="0">
                <a:solidFill>
                  <a:srgbClr val="C00000"/>
                </a:solidFill>
              </a:rPr>
              <a:t>Concrete subject</a:t>
            </a:r>
          </a:p>
          <a:p>
            <a:pPr lvl="3">
              <a:lnSpc>
                <a:spcPct val="90000"/>
              </a:lnSpc>
            </a:pPr>
            <a:r>
              <a:rPr lang="en-US" altLang="en-US" sz="1600" dirty="0"/>
              <a:t>Store state of interest to Concrete Observer object; send notification to its observer when its state change</a:t>
            </a:r>
          </a:p>
          <a:p>
            <a:pPr lvl="2">
              <a:lnSpc>
                <a:spcPct val="90000"/>
              </a:lnSpc>
            </a:pPr>
            <a:r>
              <a:rPr lang="en-US" altLang="en-US" sz="1800" dirty="0">
                <a:solidFill>
                  <a:srgbClr val="C00000"/>
                </a:solidFill>
              </a:rPr>
              <a:t>Concrete observers</a:t>
            </a:r>
          </a:p>
          <a:p>
            <a:pPr lvl="3">
              <a:lnSpc>
                <a:spcPct val="90000"/>
              </a:lnSpc>
            </a:pPr>
            <a:r>
              <a:rPr lang="en-US" altLang="en-US" sz="1600" dirty="0"/>
              <a:t>Maintain a reference to Concrete Subject object</a:t>
            </a:r>
          </a:p>
          <a:p>
            <a:pPr lvl="3">
              <a:lnSpc>
                <a:spcPct val="90000"/>
              </a:lnSpc>
            </a:pPr>
            <a:r>
              <a:rPr lang="en-US" altLang="en-US" sz="1600" dirty="0"/>
              <a:t> get new subject state upon receiving update message</a:t>
            </a:r>
          </a:p>
          <a:p>
            <a:pPr lvl="3">
              <a:lnSpc>
                <a:spcPct val="90000"/>
              </a:lnSpc>
            </a:pPr>
            <a:r>
              <a:rPr lang="en-US" altLang="en-US" sz="1600" dirty="0"/>
              <a:t>Implements the Observer updating interface to keep its state consistent with the subject’s</a:t>
            </a:r>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32</a:t>
            </a:fld>
            <a:endParaRPr lang="en-US"/>
          </a:p>
        </p:txBody>
      </p:sp>
    </p:spTree>
    <p:extLst>
      <p:ext uri="{BB962C8B-B14F-4D97-AF65-F5344CB8AC3E}">
        <p14:creationId xmlns:p14="http://schemas.microsoft.com/office/powerpoint/2010/main" val="3035174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33</a:t>
            </a:fld>
            <a:endParaRPr lang="en-US"/>
          </a:p>
        </p:txBody>
      </p:sp>
    </p:spTree>
    <p:extLst>
      <p:ext uri="{BB962C8B-B14F-4D97-AF65-F5344CB8AC3E}">
        <p14:creationId xmlns:p14="http://schemas.microsoft.com/office/powerpoint/2010/main" val="656019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1) </a:t>
            </a:r>
            <a:r>
              <a:rPr lang="en-US" sz="1200" b="1" kern="1200" dirty="0">
                <a:solidFill>
                  <a:schemeClr val="tx1"/>
                </a:solidFill>
                <a:effectLst/>
                <a:latin typeface="+mn-lt"/>
                <a:ea typeface="+mn-ea"/>
                <a:cs typeface="+mn-cs"/>
              </a:rPr>
              <a:t>Abstract coupling </a:t>
            </a:r>
            <a:r>
              <a:rPr lang="en-US" sz="1200" kern="1200" dirty="0">
                <a:solidFill>
                  <a:schemeClr val="tx1"/>
                </a:solidFill>
                <a:effectLst/>
                <a:latin typeface="+mn-lt"/>
                <a:ea typeface="+mn-ea"/>
                <a:cs typeface="+mn-cs"/>
              </a:rPr>
              <a:t>between Subject and Observer. All a subject knows is that it has a list of observers, each conforming to the simple interface of the abstract Observer class. The subject doesn't know the concrete class of any observer. Thus the coupling between subjects and observers is abstract and minimal.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2) </a:t>
            </a:r>
            <a:r>
              <a:rPr lang="en-US" sz="1200" kern="1200" dirty="0">
                <a:solidFill>
                  <a:schemeClr val="tx1"/>
                </a:solidFill>
                <a:effectLst/>
                <a:latin typeface="+mn-lt"/>
                <a:ea typeface="+mn-ea"/>
                <a:cs typeface="+mn-cs"/>
              </a:rPr>
              <a:t>The subject doesn't care how many interested objects exist; its only responsibility is to notify its observers. This gives you the freedom to add and remove observers at any time. It's up to the observer to handle or ignore a notification. </a:t>
            </a:r>
          </a:p>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3) Because observers have no knowledge of each other's presence, they can be blind to the ultimate cost of changing the subject. </a:t>
            </a: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34</a:t>
            </a:fld>
            <a:endParaRPr lang="en-US"/>
          </a:p>
        </p:txBody>
      </p:sp>
    </p:spTree>
    <p:extLst>
      <p:ext uri="{BB962C8B-B14F-4D97-AF65-F5344CB8AC3E}">
        <p14:creationId xmlns:p14="http://schemas.microsoft.com/office/powerpoint/2010/main" val="2322476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observer pattern is very common in Java. For example, you can define a listener for a button in a user interface. If the button is selected, the listener is notified and performs a certain action.</a:t>
            </a:r>
          </a:p>
          <a:p>
            <a:endParaRPr lang="en-US" dirty="0"/>
          </a:p>
          <a:p>
            <a:r>
              <a:rPr lang="en-US" dirty="0"/>
              <a:t>But the observer pattern is not limited to single user interface components. For example, you could have a part A in your application which displays the current temperature.</a:t>
            </a:r>
          </a:p>
          <a:p>
            <a:endParaRPr lang="en-US" dirty="0"/>
          </a:p>
          <a:p>
            <a:r>
              <a:rPr lang="en-US" dirty="0"/>
              <a:t>Another part B displays a green light if the temperature is above 20 degree </a:t>
            </a:r>
            <a:r>
              <a:rPr lang="en-US" dirty="0" err="1"/>
              <a:t>celsius</a:t>
            </a:r>
            <a:r>
              <a:rPr lang="en-US" dirty="0"/>
              <a:t>. To react to changes in the temperature, part B registers itself as a listener to Part A.</a:t>
            </a:r>
          </a:p>
          <a:p>
            <a:endParaRPr lang="en-US" dirty="0"/>
          </a:p>
          <a:p>
            <a:r>
              <a:rPr lang="en-US" dirty="0"/>
              <a:t>If the temperature in part A is changed, an event is triggered. This event is sent to all registered listeners, as, for example, part B. Part B receives the changed data and can adjust its display.</a:t>
            </a:r>
          </a:p>
        </p:txBody>
      </p:sp>
      <p:sp>
        <p:nvSpPr>
          <p:cNvPr id="4" name="Slide Number Placeholder 3"/>
          <p:cNvSpPr>
            <a:spLocks noGrp="1"/>
          </p:cNvSpPr>
          <p:nvPr>
            <p:ph type="sldNum" sz="quarter" idx="10"/>
          </p:nvPr>
        </p:nvSpPr>
        <p:spPr/>
        <p:txBody>
          <a:bodyPr/>
          <a:lstStyle/>
          <a:p>
            <a:fld id="{5C8DA4CD-FDC5-8D4C-9C54-6F8174150D08}" type="slidenum">
              <a:rPr lang="en-US" smtClean="0"/>
              <a:t>35</a:t>
            </a:fld>
            <a:endParaRPr lang="en-US"/>
          </a:p>
        </p:txBody>
      </p:sp>
    </p:spTree>
    <p:extLst>
      <p:ext uri="{BB962C8B-B14F-4D97-AF65-F5344CB8AC3E}">
        <p14:creationId xmlns:p14="http://schemas.microsoft.com/office/powerpoint/2010/main" val="3587591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 general, reusable solution to a commonly occurring problem within a given context in software design. It is not a finished design that can be transformed directly into source or machine code. It is a description or template for how to solve a problem that can be used in many different situations. Design patterns are formalized best practices that the programmer can use to solve common problems when designing an application or system.</a:t>
            </a:r>
          </a:p>
        </p:txBody>
      </p:sp>
      <p:sp>
        <p:nvSpPr>
          <p:cNvPr id="4" name="Slide Number Placeholder 3"/>
          <p:cNvSpPr>
            <a:spLocks noGrp="1"/>
          </p:cNvSpPr>
          <p:nvPr>
            <p:ph type="sldNum" sz="quarter" idx="10"/>
          </p:nvPr>
        </p:nvSpPr>
        <p:spPr/>
        <p:txBody>
          <a:bodyPr/>
          <a:lstStyle/>
          <a:p>
            <a:fld id="{5C8DA4CD-FDC5-8D4C-9C54-6F8174150D08}" type="slidenum">
              <a:rPr lang="en-US" smtClean="0"/>
              <a:t>3</a:t>
            </a:fld>
            <a:endParaRPr lang="en-US"/>
          </a:p>
        </p:txBody>
      </p:sp>
    </p:spTree>
    <p:extLst>
      <p:ext uri="{BB962C8B-B14F-4D97-AF65-F5344CB8AC3E}">
        <p14:creationId xmlns:p14="http://schemas.microsoft.com/office/powerpoint/2010/main" val="21770049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8DA4CD-FDC5-8D4C-9C54-6F8174150D08}" type="slidenum">
              <a:rPr lang="en-US" smtClean="0"/>
              <a:t>42</a:t>
            </a:fld>
            <a:endParaRPr lang="en-US"/>
          </a:p>
        </p:txBody>
      </p:sp>
    </p:spTree>
    <p:extLst>
      <p:ext uri="{BB962C8B-B14F-4D97-AF65-F5344CB8AC3E}">
        <p14:creationId xmlns:p14="http://schemas.microsoft.com/office/powerpoint/2010/main" val="308580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DA4CD-FDC5-8D4C-9C54-6F8174150D08}" type="slidenum">
              <a:rPr lang="en-US" smtClean="0"/>
              <a:t>4</a:t>
            </a:fld>
            <a:endParaRPr lang="en-US"/>
          </a:p>
        </p:txBody>
      </p:sp>
    </p:spTree>
    <p:extLst>
      <p:ext uri="{BB962C8B-B14F-4D97-AF65-F5344CB8AC3E}">
        <p14:creationId xmlns:p14="http://schemas.microsoft.com/office/powerpoint/2010/main" val="1753180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Having a vocabulary for patterns lets us talk about them – developing a catalog</a:t>
            </a:r>
            <a:r>
              <a:rPr lang="en-US" baseline="0" dirty="0"/>
              <a:t> of patterns</a:t>
            </a:r>
          </a:p>
          <a:p>
            <a:r>
              <a:rPr lang="en-US" baseline="0" dirty="0"/>
              <a:t>Higher level of abstraction</a:t>
            </a:r>
          </a:p>
          <a:p>
            <a:endParaRPr lang="en-US" baseline="0" dirty="0"/>
          </a:p>
          <a:p>
            <a:r>
              <a:rPr lang="en-US" baseline="0" dirty="0"/>
              <a:t>Hard part finding good names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5</a:t>
            </a:fld>
            <a:endParaRPr lang="en-US"/>
          </a:p>
        </p:txBody>
      </p:sp>
    </p:spTree>
    <p:extLst>
      <p:ext uri="{BB962C8B-B14F-4D97-AF65-F5344CB8AC3E}">
        <p14:creationId xmlns:p14="http://schemas.microsoft.com/office/powerpoint/2010/main" val="2534288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
            </a:r>
            <a:r>
              <a:rPr lang="en-US" baseline="0" dirty="0"/>
              <a:t> and its context: how to represent algorithms as objects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6</a:t>
            </a:fld>
            <a:endParaRPr lang="en-US"/>
          </a:p>
        </p:txBody>
      </p:sp>
    </p:spTree>
    <p:extLst>
      <p:ext uri="{BB962C8B-B14F-4D97-AF65-F5344CB8AC3E}">
        <p14:creationId xmlns:p14="http://schemas.microsoft.com/office/powerpoint/2010/main" val="3388746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not describe a concrete implementation</a:t>
            </a:r>
            <a:r>
              <a:rPr lang="en-US" baseline="0" dirty="0"/>
              <a:t> because a patter  is like a template that can be applied in many different situation.</a:t>
            </a:r>
          </a:p>
          <a:p>
            <a:r>
              <a:rPr lang="en-US" baseline="0" dirty="0"/>
              <a:t>It provides an abstract description </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7</a:t>
            </a:fld>
            <a:endParaRPr lang="en-US"/>
          </a:p>
        </p:txBody>
      </p:sp>
    </p:spTree>
    <p:extLst>
      <p:ext uri="{BB962C8B-B14F-4D97-AF65-F5344CB8AC3E}">
        <p14:creationId xmlns:p14="http://schemas.microsoft.com/office/powerpoint/2010/main" val="3182626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cost and benefits</a:t>
            </a:r>
          </a:p>
        </p:txBody>
      </p:sp>
      <p:sp>
        <p:nvSpPr>
          <p:cNvPr id="4" name="Slide Number Placeholder 3"/>
          <p:cNvSpPr>
            <a:spLocks noGrp="1"/>
          </p:cNvSpPr>
          <p:nvPr>
            <p:ph type="sldNum" sz="quarter" idx="10"/>
          </p:nvPr>
        </p:nvSpPr>
        <p:spPr/>
        <p:txBody>
          <a:bodyPr/>
          <a:lstStyle/>
          <a:p>
            <a:fld id="{5C8DA4CD-FDC5-8D4C-9C54-6F8174150D08}" type="slidenum">
              <a:rPr lang="en-US" smtClean="0"/>
              <a:t>8</a:t>
            </a:fld>
            <a:endParaRPr lang="en-US"/>
          </a:p>
        </p:txBody>
      </p:sp>
    </p:spTree>
    <p:extLst>
      <p:ext uri="{BB962C8B-B14F-4D97-AF65-F5344CB8AC3E}">
        <p14:creationId xmlns:p14="http://schemas.microsoft.com/office/powerpoint/2010/main" val="3497176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Scope: specifies whether the pattern</a:t>
            </a:r>
            <a:r>
              <a:rPr lang="en-US" baseline="0" dirty="0"/>
              <a:t> applies primary to classes or object</a:t>
            </a:r>
            <a:r>
              <a:rPr lang="en-US" b="1" baseline="0" dirty="0"/>
              <a:t>. Class patterns </a:t>
            </a:r>
            <a:r>
              <a:rPr lang="en-US" baseline="0" dirty="0"/>
              <a:t>deal with relationship between classes and their subclasses. (Relationship such as inheritance that is the most used</a:t>
            </a:r>
            <a:r>
              <a:rPr lang="is-IS" baseline="0" dirty="0"/>
              <a:t>…almost every pattern use it) Satic, fixed at run time.</a:t>
            </a:r>
          </a:p>
          <a:p>
            <a:r>
              <a:rPr lang="is-IS" baseline="0" dirty="0"/>
              <a:t>Object patterns deal with object relationships that can change at run time that are dynamic.</a:t>
            </a:r>
          </a:p>
          <a:p>
            <a:r>
              <a:rPr lang="is-IS" b="1" baseline="0" dirty="0"/>
              <a:t>Creational</a:t>
            </a:r>
            <a:r>
              <a:rPr lang="is-IS" baseline="0" dirty="0"/>
              <a:t>: concern object creation, </a:t>
            </a:r>
            <a:r>
              <a:rPr lang="is-IS" b="1" baseline="0" dirty="0"/>
              <a:t>Structural</a:t>
            </a:r>
            <a:r>
              <a:rPr lang="is-IS" baseline="0" dirty="0"/>
              <a:t> deal with composition of classes and objects, </a:t>
            </a:r>
            <a:r>
              <a:rPr lang="is-IS" b="1" baseline="0" dirty="0"/>
              <a:t>behavioral</a:t>
            </a:r>
            <a:r>
              <a:rPr lang="is-IS" baseline="0" dirty="0"/>
              <a:t> is how class and objects interacts</a:t>
            </a:r>
            <a:endParaRPr lang="en-US" dirty="0"/>
          </a:p>
        </p:txBody>
      </p:sp>
      <p:sp>
        <p:nvSpPr>
          <p:cNvPr id="4" name="Slide Number Placeholder 3"/>
          <p:cNvSpPr>
            <a:spLocks noGrp="1"/>
          </p:cNvSpPr>
          <p:nvPr>
            <p:ph type="sldNum" sz="quarter" idx="10"/>
          </p:nvPr>
        </p:nvSpPr>
        <p:spPr/>
        <p:txBody>
          <a:bodyPr/>
          <a:lstStyle/>
          <a:p>
            <a:fld id="{5C8DA4CD-FDC5-8D4C-9C54-6F8174150D08}" type="slidenum">
              <a:rPr lang="en-US" smtClean="0"/>
              <a:t>9</a:t>
            </a:fld>
            <a:endParaRPr lang="en-US"/>
          </a:p>
        </p:txBody>
      </p:sp>
    </p:spTree>
    <p:extLst>
      <p:ext uri="{BB962C8B-B14F-4D97-AF65-F5344CB8AC3E}">
        <p14:creationId xmlns:p14="http://schemas.microsoft.com/office/powerpoint/2010/main" val="18235307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323850" y="1834689"/>
            <a:ext cx="8496300" cy="1368425"/>
          </a:xfrm>
        </p:spPr>
        <p:txBody>
          <a:bodyPr/>
          <a:lstStyle>
            <a:lvl1pPr>
              <a:defRPr/>
            </a:lvl1pPr>
          </a:lstStyle>
          <a:p>
            <a:pPr lvl="0"/>
            <a:r>
              <a:rPr lang="en-GB" noProof="0"/>
              <a:t>Click to edit Master title style</a:t>
            </a:r>
            <a:endParaRPr lang="en-US" noProof="0" dirty="0"/>
          </a:p>
        </p:txBody>
      </p:sp>
      <p:sp>
        <p:nvSpPr>
          <p:cNvPr id="4099" name="Rectangle 3"/>
          <p:cNvSpPr>
            <a:spLocks noGrp="1" noChangeArrowheads="1"/>
          </p:cNvSpPr>
          <p:nvPr>
            <p:ph type="subTitle" idx="1"/>
          </p:nvPr>
        </p:nvSpPr>
        <p:spPr>
          <a:xfrm>
            <a:off x="323850" y="3489220"/>
            <a:ext cx="8496300" cy="2705827"/>
          </a:xfrm>
        </p:spPr>
        <p:txBody>
          <a:bodyPr/>
          <a:lstStyle>
            <a:lvl1pPr marL="0" indent="0">
              <a:buFontTx/>
              <a:buNone/>
              <a:defRPr/>
            </a:lvl1pPr>
          </a:lstStyle>
          <a:p>
            <a:pPr lvl="0"/>
            <a:r>
              <a:rPr lang="en-GB" noProof="0"/>
              <a:t>Click to edit Master subtitle style</a:t>
            </a:r>
            <a:endParaRPr lang="en-US" noProof="0" dirty="0"/>
          </a:p>
        </p:txBody>
      </p:sp>
      <p:sp>
        <p:nvSpPr>
          <p:cNvPr id="5" name="Rectangle 9"/>
          <p:cNvSpPr>
            <a:spLocks noGrp="1" noChangeArrowheads="1"/>
          </p:cNvSpPr>
          <p:nvPr>
            <p:ph type="ftr" sz="quarter" idx="10"/>
          </p:nvPr>
        </p:nvSpPr>
        <p:spPr bwMode="auto">
          <a:xfrm>
            <a:off x="323850" y="6245225"/>
            <a:ext cx="8496300" cy="476250"/>
          </a:xfrm>
          <a:prstGeom prst="rect">
            <a:avLst/>
          </a:prstGeom>
        </p:spPr>
        <p:txBody>
          <a:bodyPr vert="horz" wrap="square" lIns="91440" tIns="45720" rIns="91440" bIns="45720" numCol="1" anchor="ctr" anchorCtr="0" compatLnSpc="1">
            <a:prstTxWarp prst="textNoShape">
              <a:avLst/>
            </a:prstTxWarp>
          </a:bodyPr>
          <a:lstStyle>
            <a:lvl1pPr algn="ctr">
              <a:defRPr sz="1400">
                <a:ea typeface="ＭＳ Ｐゴシック" charset="0"/>
                <a:cs typeface="+mn-cs"/>
              </a:defRPr>
            </a:lvl1pPr>
          </a:lstStyle>
          <a:p>
            <a:endParaRPr lang="en-US"/>
          </a:p>
        </p:txBody>
      </p:sp>
      <p:pic>
        <p:nvPicPr>
          <p:cNvPr id="6" name="Picture 5" descr="Westminster-logo-JPE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582" y="72843"/>
            <a:ext cx="8919086" cy="1679067"/>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330200" y="1795709"/>
            <a:ext cx="8489950" cy="437014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330200"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51375" y="2708275"/>
            <a:ext cx="4168775" cy="3457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1009"/>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F61781C6-9514-F544-9DBB-EBC11D84F94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30200" y="908050"/>
            <a:ext cx="8489950" cy="6540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title style</a:t>
            </a:r>
            <a:endParaRPr lang="en-US" dirty="0"/>
          </a:p>
        </p:txBody>
      </p:sp>
      <p:sp>
        <p:nvSpPr>
          <p:cNvPr id="1027" name="Rectangle 3"/>
          <p:cNvSpPr>
            <a:spLocks noGrp="1" noChangeArrowheads="1"/>
          </p:cNvSpPr>
          <p:nvPr>
            <p:ph type="body" idx="1"/>
          </p:nvPr>
        </p:nvSpPr>
        <p:spPr bwMode="auto">
          <a:xfrm>
            <a:off x="330200" y="2708275"/>
            <a:ext cx="8489950" cy="345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3078" name="Rectangle 6"/>
          <p:cNvSpPr>
            <a:spLocks noGrp="1" noChangeArrowheads="1"/>
          </p:cNvSpPr>
          <p:nvPr>
            <p:ph type="sldNum" sz="quarter" idx="4"/>
          </p:nvPr>
        </p:nvSpPr>
        <p:spPr bwMode="auto">
          <a:xfrm>
            <a:off x="7812088" y="6337300"/>
            <a:ext cx="1008062"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400">
                <a:ea typeface="ＭＳ Ｐゴシック" charset="0"/>
                <a:cs typeface="+mn-cs"/>
              </a:defRPr>
            </a:lvl1pPr>
          </a:lstStyle>
          <a:p>
            <a:fld id="{F61781C6-9514-F544-9DBB-EBC11D84F947}" type="slidenum">
              <a:rPr lang="en-US" smtClean="0"/>
              <a:t>‹#›</a:t>
            </a:fld>
            <a:endParaRPr lang="en-US"/>
          </a:p>
        </p:txBody>
      </p:sp>
      <p:pic>
        <p:nvPicPr>
          <p:cNvPr id="6" name="Picture 5" descr="Westminster-logo-JPEG.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335690" y="72844"/>
            <a:ext cx="4743977" cy="82956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lgn="l" rtl="0" eaLnBrk="1" fontAlgn="base" hangingPunct="1">
        <a:spcBef>
          <a:spcPct val="0"/>
        </a:spcBef>
        <a:spcAft>
          <a:spcPct val="0"/>
        </a:spcAft>
        <a:defRPr sz="3000" b="1">
          <a:solidFill>
            <a:srgbClr val="9C190D"/>
          </a:solidFill>
          <a:latin typeface="+mj-lt"/>
          <a:ea typeface="+mj-ea"/>
          <a:cs typeface="+mj-cs"/>
        </a:defRPr>
      </a:lvl1pPr>
      <a:lvl2pPr algn="l" rtl="0" eaLnBrk="1" fontAlgn="base" hangingPunct="1">
        <a:spcBef>
          <a:spcPct val="0"/>
        </a:spcBef>
        <a:spcAft>
          <a:spcPct val="0"/>
        </a:spcAft>
        <a:defRPr sz="3000" b="1">
          <a:solidFill>
            <a:schemeClr val="tx2"/>
          </a:solidFill>
          <a:latin typeface="Arial" charset="0"/>
          <a:ea typeface="ＭＳ Ｐゴシック" charset="0"/>
        </a:defRPr>
      </a:lvl2pPr>
      <a:lvl3pPr algn="l" rtl="0" eaLnBrk="1" fontAlgn="base" hangingPunct="1">
        <a:spcBef>
          <a:spcPct val="0"/>
        </a:spcBef>
        <a:spcAft>
          <a:spcPct val="0"/>
        </a:spcAft>
        <a:defRPr sz="3000" b="1">
          <a:solidFill>
            <a:schemeClr val="tx2"/>
          </a:solidFill>
          <a:latin typeface="Arial" charset="0"/>
          <a:ea typeface="ＭＳ Ｐゴシック" charset="0"/>
        </a:defRPr>
      </a:lvl3pPr>
      <a:lvl4pPr algn="l" rtl="0" eaLnBrk="1" fontAlgn="base" hangingPunct="1">
        <a:spcBef>
          <a:spcPct val="0"/>
        </a:spcBef>
        <a:spcAft>
          <a:spcPct val="0"/>
        </a:spcAft>
        <a:defRPr sz="3000" b="1">
          <a:solidFill>
            <a:schemeClr val="tx2"/>
          </a:solidFill>
          <a:latin typeface="Arial" charset="0"/>
          <a:ea typeface="ＭＳ Ｐゴシック" charset="0"/>
        </a:defRPr>
      </a:lvl4pPr>
      <a:lvl5pPr algn="l" rtl="0" eaLnBrk="1" fontAlgn="base" hangingPunct="1">
        <a:spcBef>
          <a:spcPct val="0"/>
        </a:spcBef>
        <a:spcAft>
          <a:spcPct val="0"/>
        </a:spcAft>
        <a:defRPr sz="3000" b="1">
          <a:solidFill>
            <a:schemeClr val="tx2"/>
          </a:solidFill>
          <a:latin typeface="Arial" charset="0"/>
          <a:ea typeface="ＭＳ Ｐゴシック" charset="0"/>
        </a:defRPr>
      </a:lvl5pPr>
      <a:lvl6pPr marL="457200" algn="l" rtl="0" eaLnBrk="1" fontAlgn="base" hangingPunct="1">
        <a:spcBef>
          <a:spcPct val="0"/>
        </a:spcBef>
        <a:spcAft>
          <a:spcPct val="0"/>
        </a:spcAft>
        <a:defRPr sz="3000" b="1">
          <a:solidFill>
            <a:schemeClr val="tx2"/>
          </a:solidFill>
          <a:latin typeface="Arial" charset="0"/>
          <a:ea typeface="ＭＳ Ｐゴシック" charset="0"/>
        </a:defRPr>
      </a:lvl6pPr>
      <a:lvl7pPr marL="914400" algn="l" rtl="0" eaLnBrk="1" fontAlgn="base" hangingPunct="1">
        <a:spcBef>
          <a:spcPct val="0"/>
        </a:spcBef>
        <a:spcAft>
          <a:spcPct val="0"/>
        </a:spcAft>
        <a:defRPr sz="3000" b="1">
          <a:solidFill>
            <a:schemeClr val="tx2"/>
          </a:solidFill>
          <a:latin typeface="Arial" charset="0"/>
          <a:ea typeface="ＭＳ Ｐゴシック" charset="0"/>
        </a:defRPr>
      </a:lvl7pPr>
      <a:lvl8pPr marL="1371600" algn="l" rtl="0" eaLnBrk="1" fontAlgn="base" hangingPunct="1">
        <a:spcBef>
          <a:spcPct val="0"/>
        </a:spcBef>
        <a:spcAft>
          <a:spcPct val="0"/>
        </a:spcAft>
        <a:defRPr sz="3000" b="1">
          <a:solidFill>
            <a:schemeClr val="tx2"/>
          </a:solidFill>
          <a:latin typeface="Arial" charset="0"/>
          <a:ea typeface="ＭＳ Ｐゴシック" charset="0"/>
        </a:defRPr>
      </a:lvl8pPr>
      <a:lvl9pPr marL="1828800" algn="l" rtl="0" eaLnBrk="1" fontAlgn="base" hangingPunct="1">
        <a:spcBef>
          <a:spcPct val="0"/>
        </a:spcBef>
        <a:spcAft>
          <a:spcPct val="0"/>
        </a:spcAft>
        <a:defRPr sz="3000" b="1">
          <a:solidFill>
            <a:schemeClr val="tx2"/>
          </a:solidFill>
          <a:latin typeface="Arial" charset="0"/>
          <a:ea typeface="ＭＳ Ｐゴシック" charset="0"/>
        </a:defRPr>
      </a:lvl9pPr>
    </p:titleStyle>
    <p:bodyStyle>
      <a:lvl1pPr marL="342900" indent="-342900" algn="l" rtl="0" eaLnBrk="1" fontAlgn="base" hangingPunct="1">
        <a:spcBef>
          <a:spcPct val="20000"/>
        </a:spcBef>
        <a:spcAft>
          <a:spcPct val="0"/>
        </a:spcAft>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400">
          <a:solidFill>
            <a:schemeClr val="tx1"/>
          </a:solidFill>
          <a:latin typeface="+mn-lt"/>
          <a:ea typeface="+mn-ea"/>
        </a:defRPr>
      </a:lvl2pPr>
      <a:lvl3pPr marL="1143000" indent="-228600" algn="l" rtl="0" eaLnBrk="1" fontAlgn="base" hangingPunct="1">
        <a:spcBef>
          <a:spcPct val="20000"/>
        </a:spcBef>
        <a:spcAft>
          <a:spcPct val="0"/>
        </a:spcAft>
        <a:buChar char="•"/>
        <a:defRPr sz="20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www.indiabix.com/engineering/"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GB" dirty="0"/>
              <a:t>5COSC019W – Object Oriented Programming</a:t>
            </a:r>
            <a:br>
              <a:rPr lang="en-GB" dirty="0"/>
            </a:br>
            <a:r>
              <a:rPr lang="en-GB" dirty="0"/>
              <a:t>Week 12</a:t>
            </a:r>
            <a:endParaRPr lang="en-US" dirty="0"/>
          </a:p>
        </p:txBody>
      </p:sp>
      <p:sp>
        <p:nvSpPr>
          <p:cNvPr id="3" name="Subtitle 2"/>
          <p:cNvSpPr>
            <a:spLocks noGrp="1"/>
          </p:cNvSpPr>
          <p:nvPr>
            <p:ph type="subTitle" idx="1"/>
          </p:nvPr>
        </p:nvSpPr>
        <p:spPr/>
        <p:txBody>
          <a:bodyPr/>
          <a:lstStyle/>
          <a:p>
            <a:pPr algn="ctr"/>
            <a:r>
              <a:rPr lang="en-US" dirty="0"/>
              <a:t>Dr. Barbara </a:t>
            </a:r>
            <a:r>
              <a:rPr lang="en-US" dirty="0" err="1"/>
              <a:t>Villarini</a:t>
            </a:r>
            <a:endParaRPr lang="en-US" dirty="0"/>
          </a:p>
          <a:p>
            <a:pPr algn="ctr"/>
            <a:r>
              <a:rPr lang="en-US" dirty="0" err="1">
                <a:solidFill>
                  <a:schemeClr val="bg1">
                    <a:lumMod val="50000"/>
                  </a:schemeClr>
                </a:solidFill>
              </a:rPr>
              <a:t>b.villarini@westminster.ac.uk</a:t>
            </a:r>
            <a:endParaRPr lang="en-US" dirty="0">
              <a:solidFill>
                <a:schemeClr val="bg1">
                  <a:lumMod val="50000"/>
                </a:schemeClr>
              </a:solidFill>
            </a:endParaRPr>
          </a:p>
          <a:p>
            <a:endParaRPr lang="en-US" dirty="0"/>
          </a:p>
        </p:txBody>
      </p:sp>
    </p:spTree>
    <p:extLst>
      <p:ext uri="{BB962C8B-B14F-4D97-AF65-F5344CB8AC3E}">
        <p14:creationId xmlns:p14="http://schemas.microsoft.com/office/powerpoint/2010/main" val="20088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Creational Patterns</a:t>
            </a:r>
          </a:p>
        </p:txBody>
      </p:sp>
      <p:sp>
        <p:nvSpPr>
          <p:cNvPr id="3" name="Content Placeholder 2"/>
          <p:cNvSpPr>
            <a:spLocks noGrp="1"/>
          </p:cNvSpPr>
          <p:nvPr>
            <p:ph idx="1"/>
          </p:nvPr>
        </p:nvSpPr>
        <p:spPr>
          <a:xfrm>
            <a:off x="0" y="1725371"/>
            <a:ext cx="8489950" cy="4370142"/>
          </a:xfrm>
        </p:spPr>
        <p:txBody>
          <a:bodyPr/>
          <a:lstStyle/>
          <a:p>
            <a:pPr lvl="1">
              <a:buFont typeface="Arial" panose="020B0604020202020204" pitchFamily="34" charset="0"/>
              <a:buChar char="•"/>
              <a:defRPr/>
            </a:pPr>
            <a:r>
              <a:rPr lang="en-US" altLang="en-US" dirty="0"/>
              <a:t>Abstract the instantiation process</a:t>
            </a:r>
          </a:p>
          <a:p>
            <a:pPr marL="457200" lvl="1" indent="0">
              <a:buNone/>
              <a:defRPr/>
            </a:pPr>
            <a:endParaRPr lang="en-US" altLang="en-US" dirty="0"/>
          </a:p>
          <a:p>
            <a:pPr lvl="1">
              <a:buFont typeface="Arial" panose="020B0604020202020204" pitchFamily="34" charset="0"/>
              <a:buChar char="•"/>
              <a:defRPr/>
            </a:pPr>
            <a:r>
              <a:rPr lang="en-US" altLang="en-US" dirty="0"/>
              <a:t>Make a system independent to its realization</a:t>
            </a:r>
          </a:p>
          <a:p>
            <a:pPr marL="457200" lvl="1" indent="0">
              <a:buNone/>
              <a:defRPr/>
            </a:pPr>
            <a:endParaRPr lang="en-US" altLang="en-US" dirty="0"/>
          </a:p>
          <a:p>
            <a:pPr lvl="1">
              <a:buFont typeface="Arial" panose="020B0604020202020204" pitchFamily="34" charset="0"/>
              <a:buChar char="•"/>
              <a:defRPr/>
            </a:pPr>
            <a:r>
              <a:rPr lang="en-US" altLang="en-US" dirty="0"/>
              <a:t>Class Creational use inheritance to vary the instantiated classes</a:t>
            </a:r>
          </a:p>
          <a:p>
            <a:pPr marL="457200" lvl="1" indent="0">
              <a:buNone/>
              <a:defRPr/>
            </a:pPr>
            <a:endParaRPr lang="en-US" altLang="en-US" dirty="0"/>
          </a:p>
          <a:p>
            <a:pPr lvl="1">
              <a:buFont typeface="Arial" panose="020B0604020202020204" pitchFamily="34" charset="0"/>
              <a:buChar char="•"/>
              <a:defRPr/>
            </a:pPr>
            <a:r>
              <a:rPr lang="en-US" altLang="en-US" dirty="0"/>
              <a:t>Object Creational delegate instantiation to an another object</a:t>
            </a:r>
          </a:p>
          <a:p>
            <a:endParaRPr lang="en-GB" dirty="0"/>
          </a:p>
        </p:txBody>
      </p:sp>
    </p:spTree>
    <p:extLst>
      <p:ext uri="{BB962C8B-B14F-4D97-AF65-F5344CB8AC3E}">
        <p14:creationId xmlns:p14="http://schemas.microsoft.com/office/powerpoint/2010/main" val="3739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Structural Patterns</a:t>
            </a:r>
          </a:p>
        </p:txBody>
      </p:sp>
      <p:sp>
        <p:nvSpPr>
          <p:cNvPr id="3" name="Content Placeholder 2"/>
          <p:cNvSpPr>
            <a:spLocks noGrp="1"/>
          </p:cNvSpPr>
          <p:nvPr>
            <p:ph idx="1"/>
          </p:nvPr>
        </p:nvSpPr>
        <p:spPr/>
        <p:txBody>
          <a:bodyPr/>
          <a:lstStyle/>
          <a:p>
            <a:pPr lvl="1">
              <a:buFont typeface="Arial" panose="020B0604020202020204" pitchFamily="34" charset="0"/>
              <a:buChar char="•"/>
              <a:defRPr/>
            </a:pPr>
            <a:r>
              <a:rPr lang="en-US" altLang="en-US" dirty="0"/>
              <a:t>Class Structural patterns concern the </a:t>
            </a:r>
            <a:r>
              <a:rPr lang="en-US" altLang="en-US" dirty="0">
                <a:solidFill>
                  <a:srgbClr val="800000"/>
                </a:solidFill>
              </a:rPr>
              <a:t>aggregation of classes</a:t>
            </a:r>
            <a:r>
              <a:rPr lang="en-US" altLang="en-US" dirty="0"/>
              <a:t> to form largest structures</a:t>
            </a:r>
          </a:p>
          <a:p>
            <a:pPr lvl="1">
              <a:buFont typeface="Arial" panose="020B0604020202020204" pitchFamily="34" charset="0"/>
              <a:buChar char="•"/>
              <a:defRPr/>
            </a:pPr>
            <a:endParaRPr lang="en-US" altLang="en-US" dirty="0"/>
          </a:p>
          <a:p>
            <a:pPr lvl="1">
              <a:buFont typeface="Arial" panose="020B0604020202020204" pitchFamily="34" charset="0"/>
              <a:buChar char="•"/>
              <a:defRPr/>
            </a:pPr>
            <a:r>
              <a:rPr lang="en-US" altLang="en-US" dirty="0"/>
              <a:t>Object Structural pattern concern the </a:t>
            </a:r>
            <a:r>
              <a:rPr lang="en-US" altLang="en-US" dirty="0">
                <a:solidFill>
                  <a:srgbClr val="800000"/>
                </a:solidFill>
              </a:rPr>
              <a:t>aggregation of objects</a:t>
            </a:r>
            <a:r>
              <a:rPr lang="en-US" altLang="en-US" dirty="0"/>
              <a:t> to form largest structures</a:t>
            </a:r>
          </a:p>
          <a:p>
            <a:endParaRPr lang="en-GB" dirty="0"/>
          </a:p>
        </p:txBody>
      </p:sp>
    </p:spTree>
    <p:extLst>
      <p:ext uri="{BB962C8B-B14F-4D97-AF65-F5344CB8AC3E}">
        <p14:creationId xmlns:p14="http://schemas.microsoft.com/office/powerpoint/2010/main" val="35769357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Behavioural Patterns</a:t>
            </a:r>
          </a:p>
        </p:txBody>
      </p:sp>
      <p:sp>
        <p:nvSpPr>
          <p:cNvPr id="3" name="Content Placeholder 2"/>
          <p:cNvSpPr>
            <a:spLocks noGrp="1"/>
          </p:cNvSpPr>
          <p:nvPr>
            <p:ph idx="1"/>
          </p:nvPr>
        </p:nvSpPr>
        <p:spPr>
          <a:xfrm>
            <a:off x="0" y="1795709"/>
            <a:ext cx="8489950" cy="4370142"/>
          </a:xfrm>
        </p:spPr>
        <p:txBody>
          <a:bodyPr/>
          <a:lstStyle/>
          <a:p>
            <a:pPr lvl="1">
              <a:buFont typeface="Arial" panose="020B0604020202020204" pitchFamily="34" charset="0"/>
              <a:buChar char="•"/>
              <a:defRPr/>
            </a:pPr>
            <a:r>
              <a:rPr lang="en-US" altLang="en-US" dirty="0"/>
              <a:t>Concern with algorithms and assignment of responsibilities between objects</a:t>
            </a:r>
          </a:p>
          <a:p>
            <a:pPr marL="457200" lvl="1" indent="0">
              <a:buNone/>
              <a:defRPr/>
            </a:pPr>
            <a:endParaRPr lang="en-US" altLang="en-US" dirty="0"/>
          </a:p>
          <a:p>
            <a:pPr lvl="1">
              <a:buFont typeface="Arial" panose="020B0604020202020204" pitchFamily="34" charset="0"/>
              <a:buChar char="•"/>
              <a:defRPr/>
            </a:pPr>
            <a:r>
              <a:rPr lang="en-US" altLang="en-US" dirty="0"/>
              <a:t>Describe the patterns of communication between classes or objects</a:t>
            </a:r>
          </a:p>
          <a:p>
            <a:pPr marL="457200" lvl="1" indent="0">
              <a:buNone/>
              <a:defRPr/>
            </a:pPr>
            <a:endParaRPr lang="en-US" altLang="en-US" dirty="0"/>
          </a:p>
          <a:p>
            <a:pPr lvl="1">
              <a:buFont typeface="Arial" panose="020B0604020202020204" pitchFamily="34" charset="0"/>
              <a:buChar char="•"/>
              <a:defRPr/>
            </a:pPr>
            <a:r>
              <a:rPr lang="en-US" altLang="en-US" dirty="0"/>
              <a:t>Behavioral class pattern use inheritance to distribute behavior between classes</a:t>
            </a:r>
          </a:p>
          <a:p>
            <a:pPr marL="457200" lvl="1" indent="0">
              <a:buNone/>
              <a:defRPr/>
            </a:pPr>
            <a:endParaRPr lang="en-US" altLang="en-US" dirty="0"/>
          </a:p>
          <a:p>
            <a:pPr lvl="1">
              <a:buFont typeface="Arial" panose="020B0604020202020204" pitchFamily="34" charset="0"/>
              <a:buChar char="•"/>
              <a:defRPr/>
            </a:pPr>
            <a:r>
              <a:rPr lang="en-US" altLang="en-US" dirty="0"/>
              <a:t>Behavioral object pattern use object composition to distribute behavior between classes</a:t>
            </a:r>
          </a:p>
        </p:txBody>
      </p:sp>
    </p:spTree>
    <p:extLst>
      <p:ext uri="{BB962C8B-B14F-4D97-AF65-F5344CB8AC3E}">
        <p14:creationId xmlns:p14="http://schemas.microsoft.com/office/powerpoint/2010/main" val="445699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patterns</a:t>
            </a:r>
          </a:p>
        </p:txBody>
      </p:sp>
    </p:spTree>
    <p:extLst>
      <p:ext uri="{BB962C8B-B14F-4D97-AF65-F5344CB8AC3E}">
        <p14:creationId xmlns:p14="http://schemas.microsoft.com/office/powerpoint/2010/main" val="3192442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Singleton</a:t>
            </a:r>
          </a:p>
        </p:txBody>
      </p:sp>
      <p:sp>
        <p:nvSpPr>
          <p:cNvPr id="3" name="Content Placeholder 2"/>
          <p:cNvSpPr>
            <a:spLocks noGrp="1"/>
          </p:cNvSpPr>
          <p:nvPr>
            <p:ph idx="1"/>
          </p:nvPr>
        </p:nvSpPr>
        <p:spPr/>
        <p:txBody>
          <a:bodyPr/>
          <a:lstStyle/>
          <a:p>
            <a:r>
              <a:rPr lang="en-US" altLang="en-US" dirty="0"/>
              <a:t>Some classes have conceptually one instance</a:t>
            </a:r>
          </a:p>
          <a:p>
            <a:pPr lvl="1"/>
            <a:r>
              <a:rPr lang="en-US" altLang="en-US" dirty="0"/>
              <a:t>Many printers, but only one print spooler</a:t>
            </a:r>
          </a:p>
          <a:p>
            <a:pPr lvl="1"/>
            <a:r>
              <a:rPr lang="en-US" altLang="en-US" dirty="0"/>
              <a:t>One file system</a:t>
            </a:r>
          </a:p>
          <a:p>
            <a:pPr lvl="1"/>
            <a:r>
              <a:rPr lang="en-US" altLang="en-US" dirty="0"/>
              <a:t>One window manager</a:t>
            </a:r>
          </a:p>
          <a:p>
            <a:pPr marL="457200" lvl="1" indent="0">
              <a:buNone/>
            </a:pPr>
            <a:endParaRPr lang="en-US" altLang="en-US" dirty="0"/>
          </a:p>
          <a:p>
            <a:r>
              <a:rPr lang="en-US" altLang="en-US" dirty="0"/>
              <a:t>Ensure a class only has one instance</a:t>
            </a:r>
          </a:p>
          <a:p>
            <a:pPr marL="0" indent="0">
              <a:buNone/>
            </a:pPr>
            <a:endParaRPr lang="en-US" altLang="en-US" dirty="0"/>
          </a:p>
          <a:p>
            <a:r>
              <a:rPr lang="en-US" altLang="en-US" dirty="0"/>
              <a:t>Provide a global point of access to it </a:t>
            </a:r>
          </a:p>
          <a:p>
            <a:endParaRPr lang="en-US" altLang="en-US" dirty="0"/>
          </a:p>
          <a:p>
            <a:endParaRPr lang="en-US" altLang="en-US" dirty="0"/>
          </a:p>
          <a:p>
            <a:endParaRPr lang="en-GB" dirty="0"/>
          </a:p>
          <a:p>
            <a:endParaRPr lang="en-GB" dirty="0"/>
          </a:p>
        </p:txBody>
      </p:sp>
    </p:spTree>
    <p:extLst>
      <p:ext uri="{BB962C8B-B14F-4D97-AF65-F5344CB8AC3E}">
        <p14:creationId xmlns:p14="http://schemas.microsoft.com/office/powerpoint/2010/main" val="4042770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Singleton Motivation</a:t>
            </a:r>
          </a:p>
        </p:txBody>
      </p:sp>
      <p:sp>
        <p:nvSpPr>
          <p:cNvPr id="3" name="Content Placeholder 2"/>
          <p:cNvSpPr>
            <a:spLocks noGrp="1"/>
          </p:cNvSpPr>
          <p:nvPr>
            <p:ph idx="1"/>
          </p:nvPr>
        </p:nvSpPr>
        <p:spPr/>
        <p:txBody>
          <a:bodyPr/>
          <a:lstStyle/>
          <a:p>
            <a:r>
              <a:rPr lang="en-US" altLang="en-US" dirty="0"/>
              <a:t>Class is responsible for tracking its sole instance</a:t>
            </a:r>
          </a:p>
          <a:p>
            <a:pPr lvl="1"/>
            <a:r>
              <a:rPr lang="en-US" altLang="en-US" dirty="0"/>
              <a:t>Make constructor private</a:t>
            </a:r>
          </a:p>
          <a:p>
            <a:pPr lvl="1"/>
            <a:r>
              <a:rPr lang="en-US" altLang="en-US" dirty="0"/>
              <a:t>Provide static method/field to allow access to the only instance of the class</a:t>
            </a:r>
          </a:p>
          <a:p>
            <a:r>
              <a:rPr lang="en-US" altLang="en-US" dirty="0"/>
              <a:t>Benefit:</a:t>
            </a:r>
          </a:p>
          <a:p>
            <a:pPr lvl="1"/>
            <a:r>
              <a:rPr lang="en-US" altLang="en-US" dirty="0"/>
              <a:t>Reuse implies better performance</a:t>
            </a:r>
          </a:p>
          <a:p>
            <a:pPr lvl="1"/>
            <a:r>
              <a:rPr lang="en-US" altLang="en-US" dirty="0"/>
              <a:t>Class encapsulates code to ensure reuse of the object; no need to burden client</a:t>
            </a:r>
          </a:p>
        </p:txBody>
      </p:sp>
    </p:spTree>
    <p:extLst>
      <p:ext uri="{BB962C8B-B14F-4D97-AF65-F5344CB8AC3E}">
        <p14:creationId xmlns:p14="http://schemas.microsoft.com/office/powerpoint/2010/main" val="3187788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Singleton Pattern</a:t>
            </a:r>
          </a:p>
        </p:txBody>
      </p:sp>
      <p:pic>
        <p:nvPicPr>
          <p:cNvPr id="4" name="Picture 1030">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7204" y="2449326"/>
            <a:ext cx="7157550" cy="2651919"/>
          </a:xfrm>
          <a:prstGeom prst="rect">
            <a:avLst/>
          </a:prstGeom>
          <a:noFill/>
          <a:ln w="9525">
            <a:noFill/>
            <a:miter lim="800000"/>
            <a:headEnd/>
            <a:tailEnd/>
          </a:ln>
        </p:spPr>
      </p:pic>
    </p:spTree>
    <p:extLst>
      <p:ext uri="{BB962C8B-B14F-4D97-AF65-F5344CB8AC3E}">
        <p14:creationId xmlns:p14="http://schemas.microsoft.com/office/powerpoint/2010/main" val="313653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the Singleton method - Java</a:t>
            </a:r>
          </a:p>
        </p:txBody>
      </p:sp>
      <p:sp>
        <p:nvSpPr>
          <p:cNvPr id="3" name="Content Placeholder 2"/>
          <p:cNvSpPr>
            <a:spLocks noGrp="1"/>
          </p:cNvSpPr>
          <p:nvPr>
            <p:ph idx="1"/>
          </p:nvPr>
        </p:nvSpPr>
        <p:spPr>
          <a:xfrm>
            <a:off x="330200" y="1536271"/>
            <a:ext cx="8489950" cy="4370142"/>
          </a:xfrm>
        </p:spPr>
        <p:txBody>
          <a:bodyPr/>
          <a:lstStyle/>
          <a:p>
            <a:r>
              <a:rPr lang="en-GB" sz="2000" dirty="0"/>
              <a:t>In java:</a:t>
            </a:r>
          </a:p>
          <a:p>
            <a:endParaRPr lang="en-GB" sz="2000" dirty="0"/>
          </a:p>
          <a:p>
            <a:pPr marL="0" indent="0">
              <a:buNone/>
            </a:pPr>
            <a:r>
              <a:rPr lang="en-US" altLang="en-US" sz="1800" b="1" dirty="0">
                <a:latin typeface="Courier New" panose="02070309020205020404" pitchFamily="49" charset="0"/>
                <a:cs typeface="Courier New" panose="02070309020205020404" pitchFamily="49" charset="0"/>
              </a:rPr>
              <a:t>public class Singleton {</a:t>
            </a:r>
          </a:p>
          <a:p>
            <a:pPr marL="0" indent="0">
              <a:buNone/>
            </a:pPr>
            <a:br>
              <a:rPr lang="en-US" altLang="en-US" sz="1800" b="1" dirty="0">
                <a:latin typeface="Courier New" panose="02070309020205020404" pitchFamily="49" charset="0"/>
                <a:cs typeface="Courier New" panose="02070309020205020404" pitchFamily="49" charset="0"/>
              </a:rPr>
            </a:br>
            <a:r>
              <a:rPr lang="en-US" altLang="en-US" sz="1800" b="1" dirty="0">
                <a:latin typeface="Courier New" panose="02070309020205020404" pitchFamily="49" charset="0"/>
                <a:cs typeface="Courier New" panose="02070309020205020404" pitchFamily="49" charset="0"/>
              </a:rPr>
              <a:t>  private Singleton() {…}</a:t>
            </a:r>
            <a:br>
              <a:rPr lang="en-US" altLang="en-US" sz="1800" b="1" dirty="0">
                <a:latin typeface="Courier New" panose="02070309020205020404" pitchFamily="49" charset="0"/>
                <a:cs typeface="Courier New" panose="02070309020205020404" pitchFamily="49" charset="0"/>
              </a:rPr>
            </a:br>
            <a:endParaRPr lang="en-US" altLang="en-US" sz="1800" b="1" dirty="0">
              <a:latin typeface="Courier New" panose="02070309020205020404" pitchFamily="49" charset="0"/>
              <a:cs typeface="Courier New" panose="02070309020205020404" pitchFamily="49" charset="0"/>
            </a:endParaRPr>
          </a:p>
          <a:p>
            <a:pPr marL="0" indent="0">
              <a:buNone/>
            </a:pPr>
            <a:r>
              <a:rPr lang="en-US" altLang="en-US" sz="1800" b="1" dirty="0">
                <a:latin typeface="Courier New" panose="02070309020205020404" pitchFamily="49" charset="0"/>
                <a:cs typeface="Courier New" panose="02070309020205020404" pitchFamily="49" charset="0"/>
              </a:rPr>
              <a:t>  final private static Singleton instance = new Singleton();</a:t>
            </a:r>
            <a:br>
              <a:rPr lang="en-US" altLang="en-US" sz="1800" b="1" dirty="0">
                <a:latin typeface="Courier New" panose="02070309020205020404" pitchFamily="49" charset="0"/>
                <a:cs typeface="Courier New" panose="02070309020205020404" pitchFamily="49" charset="0"/>
              </a:rPr>
            </a:br>
            <a:endParaRPr lang="en-US" altLang="en-US" sz="1800" b="1" dirty="0">
              <a:latin typeface="Courier New" panose="02070309020205020404" pitchFamily="49" charset="0"/>
              <a:cs typeface="Courier New" panose="02070309020205020404" pitchFamily="49" charset="0"/>
            </a:endParaRPr>
          </a:p>
          <a:p>
            <a:pPr marL="0" indent="0">
              <a:buNone/>
            </a:pPr>
            <a:r>
              <a:rPr lang="en-US" altLang="en-US" sz="1800" b="1" dirty="0">
                <a:latin typeface="Courier New" panose="02070309020205020404" pitchFamily="49" charset="0"/>
                <a:cs typeface="Courier New" panose="02070309020205020404" pitchFamily="49" charset="0"/>
              </a:rPr>
              <a:t>  public static Singleton </a:t>
            </a:r>
            <a:r>
              <a:rPr lang="en-US" altLang="en-US" sz="1800" b="1" dirty="0" err="1">
                <a:latin typeface="Courier New" panose="02070309020205020404" pitchFamily="49" charset="0"/>
                <a:cs typeface="Courier New" panose="02070309020205020404" pitchFamily="49" charset="0"/>
              </a:rPr>
              <a:t>getInstance</a:t>
            </a:r>
            <a:r>
              <a:rPr lang="en-US" altLang="en-US" sz="1800" b="1" dirty="0">
                <a:latin typeface="Courier New" panose="02070309020205020404" pitchFamily="49" charset="0"/>
                <a:cs typeface="Courier New" panose="02070309020205020404" pitchFamily="49" charset="0"/>
              </a:rPr>
              <a:t>() { </a:t>
            </a:r>
          </a:p>
          <a:p>
            <a:pPr marL="0" indent="0">
              <a:buNone/>
            </a:pPr>
            <a:r>
              <a:rPr lang="en-US" altLang="en-US" sz="1800" b="1" dirty="0">
                <a:latin typeface="Courier New" panose="02070309020205020404" pitchFamily="49" charset="0"/>
                <a:cs typeface="Courier New" panose="02070309020205020404" pitchFamily="49" charset="0"/>
              </a:rPr>
              <a:t>		return instance; }</a:t>
            </a:r>
          </a:p>
          <a:p>
            <a:pPr marL="0" indent="0">
              <a:buNone/>
            </a:pPr>
            <a:endParaRPr lang="en-US" altLang="en-US" sz="1800" b="1" dirty="0">
              <a:latin typeface="Courier New" panose="02070309020205020404" pitchFamily="49" charset="0"/>
              <a:cs typeface="Courier New" panose="02070309020205020404" pitchFamily="49" charset="0"/>
            </a:endParaRPr>
          </a:p>
          <a:p>
            <a:pPr marL="0" indent="0">
              <a:buNone/>
            </a:pPr>
            <a:r>
              <a:rPr lang="en-US" altLang="en-US" sz="1800" b="1" dirty="0">
                <a:latin typeface="Courier New" panose="02070309020205020404" pitchFamily="49" charset="0"/>
                <a:cs typeface="Courier New" panose="02070309020205020404" pitchFamily="49" charset="0"/>
              </a:rPr>
              <a:t>  protected void </a:t>
            </a:r>
            <a:r>
              <a:rPr lang="en-US" altLang="en-US" sz="1800" b="1" dirty="0" err="1">
                <a:latin typeface="Courier New" panose="02070309020205020404" pitchFamily="49" charset="0"/>
                <a:cs typeface="Courier New" panose="02070309020205020404" pitchFamily="49" charset="0"/>
              </a:rPr>
              <a:t>demoMethod</a:t>
            </a:r>
            <a:r>
              <a:rPr lang="en-US" altLang="en-US" sz="1800" b="1" dirty="0">
                <a:latin typeface="Courier New" panose="02070309020205020404" pitchFamily="49" charset="0"/>
                <a:cs typeface="Courier New" panose="02070309020205020404" pitchFamily="49" charset="0"/>
              </a:rPr>
              <a:t>( ) {</a:t>
            </a:r>
          </a:p>
          <a:p>
            <a:pPr marL="0" indent="0">
              <a:buNone/>
            </a:pPr>
            <a:r>
              <a:rPr lang="en-US" altLang="en-US" sz="1800" b="1" dirty="0">
                <a:latin typeface="Courier New" panose="02070309020205020404" pitchFamily="49" charset="0"/>
                <a:cs typeface="Courier New" panose="02070309020205020404" pitchFamily="49" charset="0"/>
              </a:rPr>
              <a:t>      </a:t>
            </a:r>
            <a:r>
              <a:rPr lang="en-US" altLang="en-US" sz="1800" b="1" dirty="0" err="1">
                <a:latin typeface="Courier New" panose="02070309020205020404" pitchFamily="49" charset="0"/>
                <a:cs typeface="Courier New" panose="02070309020205020404" pitchFamily="49" charset="0"/>
              </a:rPr>
              <a:t>System.out.println</a:t>
            </a:r>
            <a:r>
              <a:rPr lang="en-US" altLang="en-US" sz="1800" b="1" dirty="0">
                <a:latin typeface="Courier New" panose="02070309020205020404" pitchFamily="49" charset="0"/>
                <a:cs typeface="Courier New" panose="02070309020205020404" pitchFamily="49" charset="0"/>
              </a:rPr>
              <a:t>("</a:t>
            </a:r>
            <a:r>
              <a:rPr lang="en-US" altLang="en-US" sz="1800" b="1" dirty="0" err="1">
                <a:latin typeface="Courier New" panose="02070309020205020404" pitchFamily="49" charset="0"/>
                <a:cs typeface="Courier New" panose="02070309020205020404" pitchFamily="49" charset="0"/>
              </a:rPr>
              <a:t>demoMethod</a:t>
            </a:r>
            <a:r>
              <a:rPr lang="en-US" altLang="en-US" sz="1800" b="1" dirty="0">
                <a:latin typeface="Courier New" panose="02070309020205020404" pitchFamily="49" charset="0"/>
                <a:cs typeface="Courier New" panose="02070309020205020404" pitchFamily="49" charset="0"/>
              </a:rPr>
              <a:t> for singleton");</a:t>
            </a:r>
          </a:p>
          <a:p>
            <a:pPr marL="0" indent="0">
              <a:buNone/>
            </a:pPr>
            <a:r>
              <a:rPr lang="en-US" altLang="en-US" sz="1800" b="1" dirty="0">
                <a:latin typeface="Courier New" panose="02070309020205020404" pitchFamily="49" charset="0"/>
                <a:cs typeface="Courier New" panose="02070309020205020404" pitchFamily="49" charset="0"/>
              </a:rPr>
              <a:t>   }</a:t>
            </a:r>
          </a:p>
          <a:p>
            <a:pPr marL="0" indent="0">
              <a:buNone/>
            </a:pPr>
            <a:r>
              <a:rPr lang="en-US" altLang="en-US" sz="1800" b="1" dirty="0">
                <a:latin typeface="Courier New" panose="02070309020205020404" pitchFamily="49" charset="0"/>
                <a:cs typeface="Courier New" panose="02070309020205020404" pitchFamily="49" charset="0"/>
              </a:rPr>
              <a:t>}</a:t>
            </a:r>
          </a:p>
          <a:p>
            <a:endParaRPr lang="en-US" altLang="en-US" sz="1800" b="1" dirty="0">
              <a:latin typeface="Courier New" panose="02070309020205020404" pitchFamily="49" charset="0"/>
              <a:cs typeface="Courier New" panose="02070309020205020404" pitchFamily="49" charset="0"/>
            </a:endParaRPr>
          </a:p>
          <a:p>
            <a:endParaRPr lang="en-GB" sz="2000" dirty="0"/>
          </a:p>
        </p:txBody>
      </p:sp>
      <p:sp>
        <p:nvSpPr>
          <p:cNvPr id="4" name="TextBox 3">
            <a:extLst>
              <a:ext uri="{C183D7F6-B498-43B3-948B-1728B52AA6E4}">
                <adec:decorative xmlns:adec="http://schemas.microsoft.com/office/drawing/2017/decorative" val="1"/>
              </a:ext>
            </a:extLst>
          </p:cNvPr>
          <p:cNvSpPr txBox="1"/>
          <p:nvPr/>
        </p:nvSpPr>
        <p:spPr>
          <a:xfrm>
            <a:off x="4303104" y="2915508"/>
            <a:ext cx="1505540" cy="369332"/>
          </a:xfrm>
          <a:prstGeom prst="rect">
            <a:avLst/>
          </a:prstGeom>
          <a:noFill/>
        </p:spPr>
        <p:txBody>
          <a:bodyPr wrap="none" rtlCol="0">
            <a:spAutoFit/>
          </a:bodyPr>
          <a:lstStyle/>
          <a:p>
            <a:r>
              <a:rPr lang="en-US" b="1" dirty="0">
                <a:solidFill>
                  <a:srgbClr val="0000FF"/>
                </a:solidFill>
              </a:rPr>
              <a:t>Constructor</a:t>
            </a:r>
          </a:p>
        </p:txBody>
      </p:sp>
      <p:sp>
        <p:nvSpPr>
          <p:cNvPr id="5" name="TextBox 4">
            <a:extLst>
              <a:ext uri="{C183D7F6-B498-43B3-948B-1728B52AA6E4}">
                <adec:decorative xmlns:adec="http://schemas.microsoft.com/office/drawing/2017/decorative" val="1"/>
              </a:ext>
            </a:extLst>
          </p:cNvPr>
          <p:cNvSpPr txBox="1"/>
          <p:nvPr/>
        </p:nvSpPr>
        <p:spPr>
          <a:xfrm>
            <a:off x="6872411" y="3149504"/>
            <a:ext cx="1750224" cy="369332"/>
          </a:xfrm>
          <a:prstGeom prst="rect">
            <a:avLst/>
          </a:prstGeom>
          <a:noFill/>
        </p:spPr>
        <p:txBody>
          <a:bodyPr wrap="none" rtlCol="0">
            <a:spAutoFit/>
          </a:bodyPr>
          <a:lstStyle/>
          <a:p>
            <a:r>
              <a:rPr lang="en-US" b="1" dirty="0">
                <a:solidFill>
                  <a:srgbClr val="0000FF"/>
                </a:solidFill>
              </a:rPr>
              <a:t>Class Variable</a:t>
            </a:r>
          </a:p>
        </p:txBody>
      </p:sp>
      <p:sp>
        <p:nvSpPr>
          <p:cNvPr id="6" name="TextBox 5">
            <a:extLst>
              <a:ext uri="{C183D7F6-B498-43B3-948B-1728B52AA6E4}">
                <adec:decorative xmlns:adec="http://schemas.microsoft.com/office/drawing/2017/decorative" val="1"/>
              </a:ext>
            </a:extLst>
          </p:cNvPr>
          <p:cNvSpPr txBox="1"/>
          <p:nvPr/>
        </p:nvSpPr>
        <p:spPr>
          <a:xfrm>
            <a:off x="5714718" y="4581040"/>
            <a:ext cx="3429282" cy="369332"/>
          </a:xfrm>
          <a:prstGeom prst="rect">
            <a:avLst/>
          </a:prstGeom>
          <a:noFill/>
        </p:spPr>
        <p:txBody>
          <a:bodyPr wrap="none" rtlCol="0">
            <a:spAutoFit/>
          </a:bodyPr>
          <a:lstStyle/>
          <a:p>
            <a:r>
              <a:rPr lang="en-US" b="1" dirty="0">
                <a:solidFill>
                  <a:srgbClr val="0000FF"/>
                </a:solidFill>
              </a:rPr>
              <a:t>Method to return the instance</a:t>
            </a:r>
          </a:p>
        </p:txBody>
      </p:sp>
      <p:sp>
        <p:nvSpPr>
          <p:cNvPr id="7" name="Oval 6">
            <a:extLst>
              <a:ext uri="{C183D7F6-B498-43B3-948B-1728B52AA6E4}">
                <adec:decorative xmlns:adec="http://schemas.microsoft.com/office/drawing/2017/decorative" val="1"/>
              </a:ext>
            </a:extLst>
          </p:cNvPr>
          <p:cNvSpPr/>
          <p:nvPr/>
        </p:nvSpPr>
        <p:spPr>
          <a:xfrm>
            <a:off x="467510" y="2815236"/>
            <a:ext cx="1248867" cy="51893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a:extLst>
              <a:ext uri="{C183D7F6-B498-43B3-948B-1728B52AA6E4}">
                <adec:decorative xmlns:adec="http://schemas.microsoft.com/office/drawing/2017/decorative" val="1"/>
              </a:ext>
            </a:extLst>
          </p:cNvPr>
          <p:cNvSpPr/>
          <p:nvPr/>
        </p:nvSpPr>
        <p:spPr>
          <a:xfrm>
            <a:off x="2387779" y="3385000"/>
            <a:ext cx="1248867" cy="518934"/>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a:extLst>
              <a:ext uri="{C183D7F6-B498-43B3-948B-1728B52AA6E4}">
                <adec:decorative xmlns:adec="http://schemas.microsoft.com/office/drawing/2017/decorative" val="1"/>
              </a:ext>
            </a:extLst>
          </p:cNvPr>
          <p:cNvSpPr txBox="1"/>
          <p:nvPr/>
        </p:nvSpPr>
        <p:spPr>
          <a:xfrm>
            <a:off x="6679368" y="5721747"/>
            <a:ext cx="1826304" cy="369332"/>
          </a:xfrm>
          <a:prstGeom prst="rect">
            <a:avLst/>
          </a:prstGeom>
          <a:noFill/>
        </p:spPr>
        <p:txBody>
          <a:bodyPr wrap="none" rtlCol="0">
            <a:spAutoFit/>
          </a:bodyPr>
          <a:lstStyle/>
          <a:p>
            <a:r>
              <a:rPr lang="en-US" b="1" dirty="0">
                <a:solidFill>
                  <a:srgbClr val="0000FF"/>
                </a:solidFill>
              </a:rPr>
              <a:t>Other methods</a:t>
            </a:r>
          </a:p>
        </p:txBody>
      </p:sp>
    </p:spTree>
    <p:extLst>
      <p:ext uri="{BB962C8B-B14F-4D97-AF65-F5344CB8AC3E}">
        <p14:creationId xmlns:p14="http://schemas.microsoft.com/office/powerpoint/2010/main" val="384980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animBg="1"/>
      <p:bldP spid="8"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Singleton Demo</a:t>
            </a:r>
          </a:p>
        </p:txBody>
      </p:sp>
      <p:sp>
        <p:nvSpPr>
          <p:cNvPr id="4" name="Rectangle 3"/>
          <p:cNvSpPr/>
          <p:nvPr/>
        </p:nvSpPr>
        <p:spPr>
          <a:xfrm>
            <a:off x="564972" y="2107722"/>
            <a:ext cx="7889781" cy="2246769"/>
          </a:xfrm>
          <a:prstGeom prst="rect">
            <a:avLst/>
          </a:prstGeom>
        </p:spPr>
        <p:txBody>
          <a:bodyPr wrap="square">
            <a:spAutoFit/>
          </a:bodyPr>
          <a:lstStyle/>
          <a:p>
            <a:r>
              <a:rPr lang="en-US" sz="2000" b="1" dirty="0">
                <a:latin typeface="Courier"/>
                <a:cs typeface="Courier"/>
              </a:rPr>
              <a:t>public class </a:t>
            </a:r>
            <a:r>
              <a:rPr lang="en-US" sz="2000" b="1" dirty="0" err="1">
                <a:latin typeface="Courier"/>
                <a:cs typeface="Courier"/>
              </a:rPr>
              <a:t>SingletonDemo</a:t>
            </a:r>
            <a:r>
              <a:rPr lang="en-US" sz="2000" b="1" dirty="0">
                <a:latin typeface="Courier"/>
                <a:cs typeface="Courier"/>
              </a:rPr>
              <a:t> {</a:t>
            </a:r>
          </a:p>
          <a:p>
            <a:endParaRPr lang="en-US" sz="2000" b="1" dirty="0">
              <a:latin typeface="Courier"/>
              <a:cs typeface="Courier"/>
            </a:endParaRPr>
          </a:p>
          <a:p>
            <a:r>
              <a:rPr lang="en-US" sz="2000" b="1" dirty="0">
                <a:latin typeface="Courier"/>
                <a:cs typeface="Courier"/>
              </a:rPr>
              <a:t>   public static void main(String[] </a:t>
            </a:r>
            <a:r>
              <a:rPr lang="en-US" sz="2000" b="1" dirty="0" err="1">
                <a:latin typeface="Courier"/>
                <a:cs typeface="Courier"/>
              </a:rPr>
              <a:t>args</a:t>
            </a:r>
            <a:r>
              <a:rPr lang="en-US" sz="2000" b="1" dirty="0">
                <a:latin typeface="Courier"/>
                <a:cs typeface="Courier"/>
              </a:rPr>
              <a:t>) {</a:t>
            </a:r>
          </a:p>
          <a:p>
            <a:r>
              <a:rPr lang="en-US" sz="2000" b="1" dirty="0">
                <a:latin typeface="Courier"/>
                <a:cs typeface="Courier"/>
              </a:rPr>
              <a:t>      Singleton </a:t>
            </a:r>
            <a:r>
              <a:rPr lang="en-US" sz="2000" b="1" dirty="0" err="1">
                <a:latin typeface="Courier"/>
                <a:cs typeface="Courier"/>
              </a:rPr>
              <a:t>tmp</a:t>
            </a:r>
            <a:r>
              <a:rPr lang="en-US" sz="2000" b="1" dirty="0">
                <a:latin typeface="Courier"/>
                <a:cs typeface="Courier"/>
              </a:rPr>
              <a:t> = </a:t>
            </a:r>
            <a:r>
              <a:rPr lang="en-US" sz="2000" b="1" dirty="0" err="1">
                <a:latin typeface="Courier"/>
                <a:cs typeface="Courier"/>
              </a:rPr>
              <a:t>Singleton.getInstance</a:t>
            </a:r>
            <a:r>
              <a:rPr lang="en-US" sz="2000" b="1" dirty="0">
                <a:latin typeface="Courier"/>
                <a:cs typeface="Courier"/>
              </a:rPr>
              <a:t>( );</a:t>
            </a:r>
          </a:p>
          <a:p>
            <a:r>
              <a:rPr lang="en-US" sz="2000" b="1" dirty="0">
                <a:latin typeface="Courier"/>
                <a:cs typeface="Courier"/>
              </a:rPr>
              <a:t>      </a:t>
            </a:r>
            <a:r>
              <a:rPr lang="en-US" sz="2000" b="1" dirty="0" err="1">
                <a:latin typeface="Courier"/>
                <a:cs typeface="Courier"/>
              </a:rPr>
              <a:t>tmp.demoMethod</a:t>
            </a:r>
            <a:r>
              <a:rPr lang="en-US" sz="2000" b="1" dirty="0">
                <a:latin typeface="Courier"/>
                <a:cs typeface="Courier"/>
              </a:rPr>
              <a:t>( );</a:t>
            </a:r>
          </a:p>
          <a:p>
            <a:r>
              <a:rPr lang="mr-IN" sz="2000" b="1" dirty="0">
                <a:latin typeface="Courier"/>
                <a:cs typeface="Courier"/>
              </a:rPr>
              <a:t>   }</a:t>
            </a:r>
          </a:p>
          <a:p>
            <a:r>
              <a:rPr lang="mr-IN" sz="2000" b="1" dirty="0">
                <a:latin typeface="Courier"/>
                <a:cs typeface="Courier"/>
              </a:rPr>
              <a:t>}</a:t>
            </a:r>
            <a:endParaRPr lang="en-US" sz="2000" b="1" dirty="0">
              <a:latin typeface="Courier"/>
              <a:cs typeface="Courier"/>
            </a:endParaRPr>
          </a:p>
        </p:txBody>
      </p:sp>
      <p:sp>
        <p:nvSpPr>
          <p:cNvPr id="5" name="Rectangle 4"/>
          <p:cNvSpPr/>
          <p:nvPr/>
        </p:nvSpPr>
        <p:spPr>
          <a:xfrm>
            <a:off x="564971" y="4855739"/>
            <a:ext cx="7889781" cy="954107"/>
          </a:xfrm>
          <a:prstGeom prst="rect">
            <a:avLst/>
          </a:prstGeom>
        </p:spPr>
        <p:txBody>
          <a:bodyPr wrap="square">
            <a:spAutoFit/>
          </a:bodyPr>
          <a:lstStyle/>
          <a:p>
            <a:r>
              <a:rPr lang="en-US" dirty="0"/>
              <a:t>This will produce the following Output:</a:t>
            </a:r>
          </a:p>
          <a:p>
            <a:endParaRPr lang="en-US" dirty="0"/>
          </a:p>
          <a:p>
            <a:r>
              <a:rPr lang="en-US" sz="2000" b="1" dirty="0" err="1">
                <a:latin typeface="Courier"/>
                <a:cs typeface="Courier"/>
              </a:rPr>
              <a:t>demoMethod</a:t>
            </a:r>
            <a:r>
              <a:rPr lang="en-US" sz="2000" b="1" dirty="0">
                <a:latin typeface="Courier"/>
                <a:cs typeface="Courier"/>
              </a:rPr>
              <a:t> for singleton</a:t>
            </a:r>
          </a:p>
        </p:txBody>
      </p:sp>
    </p:spTree>
    <p:extLst>
      <p:ext uri="{BB962C8B-B14F-4D97-AF65-F5344CB8AC3E}">
        <p14:creationId xmlns:p14="http://schemas.microsoft.com/office/powerpoint/2010/main" val="26212178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Factory Pattern</a:t>
            </a:r>
          </a:p>
        </p:txBody>
      </p:sp>
      <p:sp>
        <p:nvSpPr>
          <p:cNvPr id="3" name="Content Placeholder 2"/>
          <p:cNvSpPr>
            <a:spLocks noGrp="1"/>
          </p:cNvSpPr>
          <p:nvPr>
            <p:ph idx="1"/>
          </p:nvPr>
        </p:nvSpPr>
        <p:spPr/>
        <p:txBody>
          <a:bodyPr/>
          <a:lstStyle/>
          <a:p>
            <a:r>
              <a:rPr lang="en-US" sz="2400" dirty="0"/>
              <a:t>It is a creational pattern that can be used to create objects without specifying the exact classes of the object that will be created</a:t>
            </a:r>
          </a:p>
          <a:p>
            <a:r>
              <a:rPr lang="en-US" sz="2400" dirty="0"/>
              <a:t>It is the most used design pattern</a:t>
            </a:r>
          </a:p>
          <a:p>
            <a:r>
              <a:rPr lang="en-US" sz="2400" dirty="0"/>
              <a:t>It creates objects by calling a factory method, either in an interface and implemented by child class, or implemented in a base class and optionally overridden by derived classes.</a:t>
            </a:r>
          </a:p>
          <a:p>
            <a:r>
              <a:rPr lang="en-US" sz="2400" b="1" dirty="0"/>
              <a:t>Objectives</a:t>
            </a:r>
            <a:r>
              <a:rPr lang="en-US" sz="2400" dirty="0"/>
              <a:t>:</a:t>
            </a:r>
          </a:p>
          <a:p>
            <a:r>
              <a:rPr lang="en-US" sz="2400" dirty="0"/>
              <a:t>Create an object in such a manner that subclasses can redefine which class to instantiate.</a:t>
            </a:r>
          </a:p>
          <a:p>
            <a:r>
              <a:rPr lang="en-US" sz="2400" dirty="0"/>
              <a:t>Defer instantiation to sub classes.</a:t>
            </a:r>
          </a:p>
        </p:txBody>
      </p:sp>
    </p:spTree>
    <p:extLst>
      <p:ext uri="{BB962C8B-B14F-4D97-AF65-F5344CB8AC3E}">
        <p14:creationId xmlns:p14="http://schemas.microsoft.com/office/powerpoint/2010/main" val="268246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a:xfrm>
            <a:off x="330200" y="1808066"/>
            <a:ext cx="8489950" cy="4370142"/>
          </a:xfrm>
        </p:spPr>
        <p:txBody>
          <a:bodyPr/>
          <a:lstStyle/>
          <a:p>
            <a:r>
              <a:rPr lang="en-GB" sz="2400" dirty="0"/>
              <a:t>Introduction: Why a design pattern?</a:t>
            </a:r>
          </a:p>
          <a:p>
            <a:r>
              <a:rPr lang="en-GB" sz="2400" dirty="0"/>
              <a:t>What is a design pattern</a:t>
            </a:r>
          </a:p>
          <a:p>
            <a:r>
              <a:rPr lang="en-GB" sz="2400" dirty="0"/>
              <a:t>How we describe a design pattern</a:t>
            </a:r>
          </a:p>
          <a:p>
            <a:r>
              <a:rPr lang="en-GB" sz="2400" dirty="0"/>
              <a:t>Classification of Design Pattern</a:t>
            </a:r>
          </a:p>
          <a:p>
            <a:r>
              <a:rPr lang="en-GB" sz="2400" dirty="0"/>
              <a:t>Examples: </a:t>
            </a:r>
          </a:p>
          <a:p>
            <a:pPr lvl="1"/>
            <a:r>
              <a:rPr lang="en-GB" sz="2000" dirty="0">
                <a:solidFill>
                  <a:srgbClr val="800000"/>
                </a:solidFill>
              </a:rPr>
              <a:t>Composite</a:t>
            </a:r>
          </a:p>
          <a:p>
            <a:pPr lvl="1"/>
            <a:r>
              <a:rPr lang="en-GB" sz="2000" dirty="0">
                <a:solidFill>
                  <a:srgbClr val="800000"/>
                </a:solidFill>
              </a:rPr>
              <a:t>Singleton</a:t>
            </a:r>
          </a:p>
          <a:p>
            <a:pPr lvl="1"/>
            <a:r>
              <a:rPr lang="en-GB" sz="2000" dirty="0">
                <a:solidFill>
                  <a:srgbClr val="800000"/>
                </a:solidFill>
              </a:rPr>
              <a:t>Observer</a:t>
            </a:r>
            <a:endParaRPr lang="en-GB" sz="2400" dirty="0"/>
          </a:p>
          <a:p>
            <a:pPr lvl="1"/>
            <a:r>
              <a:rPr lang="en-GB" sz="2000" dirty="0">
                <a:solidFill>
                  <a:srgbClr val="800000"/>
                </a:solidFill>
              </a:rPr>
              <a:t>Factory</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718483" y="2263532"/>
            <a:ext cx="3101667" cy="3902319"/>
          </a:xfrm>
          <a:prstGeom prst="rect">
            <a:avLst/>
          </a:prstGeom>
        </p:spPr>
      </p:pic>
    </p:spTree>
    <p:extLst>
      <p:ext uri="{BB962C8B-B14F-4D97-AF65-F5344CB8AC3E}">
        <p14:creationId xmlns:p14="http://schemas.microsoft.com/office/powerpoint/2010/main" val="4097864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53980"/>
            <a:ext cx="8489950" cy="654070"/>
          </a:xfrm>
        </p:spPr>
        <p:txBody>
          <a:bodyPr/>
          <a:lstStyle/>
          <a:p>
            <a:r>
              <a:rPr lang="en-US" dirty="0"/>
              <a:t>Factory Pattern</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010001" y="743254"/>
            <a:ext cx="6743700" cy="3098800"/>
          </a:xfrm>
          <a:prstGeom prst="rect">
            <a:avLst/>
          </a:prstGeom>
        </p:spPr>
      </p:pic>
      <p:sp>
        <p:nvSpPr>
          <p:cNvPr id="5" name="Rectangle 4"/>
          <p:cNvSpPr/>
          <p:nvPr/>
        </p:nvSpPr>
        <p:spPr>
          <a:xfrm>
            <a:off x="514845" y="3814373"/>
            <a:ext cx="8056871" cy="2585323"/>
          </a:xfrm>
          <a:prstGeom prst="rect">
            <a:avLst/>
          </a:prstGeom>
        </p:spPr>
        <p:txBody>
          <a:bodyPr wrap="square">
            <a:spAutoFit/>
          </a:bodyPr>
          <a:lstStyle/>
          <a:p>
            <a:r>
              <a:rPr lang="en-US" b="1" dirty="0"/>
              <a:t>Factory</a:t>
            </a:r>
            <a:r>
              <a:rPr lang="en-US" dirty="0"/>
              <a:t> – Implements method to create concrete product objects.</a:t>
            </a:r>
          </a:p>
          <a:p>
            <a:r>
              <a:rPr lang="en-US" b="1" dirty="0"/>
              <a:t>Product</a:t>
            </a:r>
            <a:r>
              <a:rPr lang="en-US" dirty="0"/>
              <a:t> – Interface for a product</a:t>
            </a:r>
          </a:p>
          <a:p>
            <a:r>
              <a:rPr lang="en-US" b="1" dirty="0" err="1"/>
              <a:t>ConcreteProduct</a:t>
            </a:r>
            <a:r>
              <a:rPr lang="en-US" dirty="0"/>
              <a:t> – Implements the Product interface and defines a concrete Product object which is created by the Factory.</a:t>
            </a:r>
          </a:p>
          <a:p>
            <a:r>
              <a:rPr lang="en-US" b="1" dirty="0"/>
              <a:t>Client</a:t>
            </a:r>
            <a:r>
              <a:rPr lang="en-US" dirty="0"/>
              <a:t> – Uses Factory to create product which is accessed by the interface.</a:t>
            </a:r>
          </a:p>
          <a:p>
            <a:endParaRPr lang="en-US" dirty="0"/>
          </a:p>
          <a:p>
            <a:r>
              <a:rPr lang="en-US" u="sng" dirty="0"/>
              <a:t>Benefits</a:t>
            </a:r>
            <a:r>
              <a:rPr lang="en-US" dirty="0"/>
              <a:t>:</a:t>
            </a:r>
          </a:p>
          <a:p>
            <a:r>
              <a:rPr lang="en-US" dirty="0"/>
              <a:t>Isolation of concrete classes</a:t>
            </a:r>
          </a:p>
          <a:p>
            <a:r>
              <a:rPr lang="en-US" dirty="0"/>
              <a:t>Consistency among products</a:t>
            </a:r>
          </a:p>
        </p:txBody>
      </p:sp>
    </p:spTree>
    <p:extLst>
      <p:ext uri="{BB962C8B-B14F-4D97-AF65-F5344CB8AC3E}">
        <p14:creationId xmlns:p14="http://schemas.microsoft.com/office/powerpoint/2010/main" val="9781585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33968"/>
            <a:ext cx="8489950" cy="654070"/>
          </a:xfrm>
        </p:spPr>
        <p:txBody>
          <a:bodyPr/>
          <a:lstStyle/>
          <a:p>
            <a:r>
              <a:rPr lang="en-US" dirty="0"/>
              <a:t>Example</a:t>
            </a:r>
          </a:p>
        </p:txBody>
      </p:sp>
      <p:sp>
        <p:nvSpPr>
          <p:cNvPr id="3" name="Content Placeholder 2"/>
          <p:cNvSpPr>
            <a:spLocks noGrp="1"/>
          </p:cNvSpPr>
          <p:nvPr>
            <p:ph idx="1"/>
          </p:nvPr>
        </p:nvSpPr>
        <p:spPr>
          <a:xfrm>
            <a:off x="330200" y="962458"/>
            <a:ext cx="8489950" cy="4370142"/>
          </a:xfrm>
        </p:spPr>
        <p:txBody>
          <a:bodyPr/>
          <a:lstStyle/>
          <a:p>
            <a:r>
              <a:rPr lang="en-US" sz="2000" dirty="0"/>
              <a:t>We're going to create a Shape interface and concrete classes implementing the Shape interface. A factory class </a:t>
            </a:r>
            <a:r>
              <a:rPr lang="en-US" sz="2000" dirty="0" err="1"/>
              <a:t>ShapeFactory</a:t>
            </a:r>
            <a:r>
              <a:rPr lang="en-US" sz="2000" dirty="0"/>
              <a:t> is defined as a next step.</a:t>
            </a:r>
          </a:p>
          <a:p>
            <a:r>
              <a:rPr lang="en-US" sz="2000" dirty="0" err="1"/>
              <a:t>FactoryPatternDemo</a:t>
            </a:r>
            <a:r>
              <a:rPr lang="en-US" sz="2000" dirty="0"/>
              <a:t>, our demo class will use </a:t>
            </a:r>
            <a:r>
              <a:rPr lang="en-US" sz="2000" dirty="0" err="1"/>
              <a:t>ShapeFactory</a:t>
            </a:r>
            <a:r>
              <a:rPr lang="en-US" sz="2000" dirty="0"/>
              <a:t> to get a Shape object. It will pass information (CIRCLE / RECTANGLE / SQUARE) to </a:t>
            </a:r>
            <a:r>
              <a:rPr lang="en-US" sz="2000" dirty="0" err="1"/>
              <a:t>ShapeFactory</a:t>
            </a:r>
            <a:r>
              <a:rPr lang="en-US" sz="2000" dirty="0"/>
              <a:t> to get the type of object it needs.</a:t>
            </a:r>
          </a:p>
        </p:txBody>
      </p:sp>
      <p:pic>
        <p:nvPicPr>
          <p:cNvPr id="4" name="Picture 3">
            <a:extLs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333442" y="2983990"/>
            <a:ext cx="6970931" cy="3874009"/>
          </a:xfrm>
          <a:prstGeom prst="rect">
            <a:avLst/>
          </a:prstGeom>
        </p:spPr>
      </p:pic>
      <p:sp>
        <p:nvSpPr>
          <p:cNvPr id="5" name="TextBox 4"/>
          <p:cNvSpPr txBox="1"/>
          <p:nvPr/>
        </p:nvSpPr>
        <p:spPr>
          <a:xfrm>
            <a:off x="6633473" y="6283542"/>
            <a:ext cx="1453683" cy="600164"/>
          </a:xfrm>
          <a:prstGeom prst="rect">
            <a:avLst/>
          </a:prstGeom>
          <a:solidFill>
            <a:schemeClr val="bg1"/>
          </a:solidFill>
        </p:spPr>
        <p:txBody>
          <a:bodyPr wrap="square" rtlCol="0">
            <a:spAutoFit/>
          </a:bodyPr>
          <a:lstStyle/>
          <a:p>
            <a:pPr algn="ctr"/>
            <a:r>
              <a:rPr lang="en-US" sz="1100" dirty="0">
                <a:latin typeface="Avenir Book"/>
                <a:cs typeface="Avenir Book"/>
              </a:rPr>
              <a:t>+</a:t>
            </a:r>
            <a:r>
              <a:rPr lang="en-US" sz="1100" dirty="0" err="1">
                <a:latin typeface="Avenir Book"/>
                <a:cs typeface="Avenir Book"/>
              </a:rPr>
              <a:t>getShape</a:t>
            </a:r>
            <a:endParaRPr lang="en-US" sz="1100" dirty="0">
              <a:latin typeface="Avenir Book"/>
              <a:cs typeface="Avenir Book"/>
            </a:endParaRPr>
          </a:p>
          <a:p>
            <a:pPr algn="ctr"/>
            <a:r>
              <a:rPr lang="en-US" sz="1100" dirty="0">
                <a:latin typeface="Avenir Book"/>
                <a:cs typeface="Avenir Book"/>
              </a:rPr>
              <a:t>(</a:t>
            </a:r>
            <a:r>
              <a:rPr lang="en-US" sz="1100" dirty="0" err="1">
                <a:latin typeface="Avenir Book"/>
                <a:cs typeface="Avenir Book"/>
              </a:rPr>
              <a:t>String:s</a:t>
            </a:r>
            <a:r>
              <a:rPr lang="en-US" sz="1100" dirty="0">
                <a:latin typeface="Avenir Book"/>
                <a:cs typeface="Avenir Book"/>
              </a:rPr>
              <a:t>):</a:t>
            </a:r>
          </a:p>
          <a:p>
            <a:pPr algn="ctr"/>
            <a:r>
              <a:rPr lang="en-US" sz="1100" dirty="0">
                <a:latin typeface="Avenir Book"/>
                <a:cs typeface="Avenir Book"/>
              </a:rPr>
              <a:t>Shape</a:t>
            </a:r>
          </a:p>
        </p:txBody>
      </p:sp>
      <p:sp>
        <p:nvSpPr>
          <p:cNvPr id="6" name="Rectangle 5"/>
          <p:cNvSpPr/>
          <p:nvPr/>
        </p:nvSpPr>
        <p:spPr>
          <a:xfrm>
            <a:off x="6783854" y="6266830"/>
            <a:ext cx="1119503" cy="574457"/>
          </a:xfrm>
          <a:prstGeom prst="rect">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7432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 1</a:t>
            </a:r>
          </a:p>
        </p:txBody>
      </p:sp>
      <p:sp>
        <p:nvSpPr>
          <p:cNvPr id="3" name="Content Placeholder 2"/>
          <p:cNvSpPr>
            <a:spLocks noGrp="1"/>
          </p:cNvSpPr>
          <p:nvPr>
            <p:ph idx="1"/>
          </p:nvPr>
        </p:nvSpPr>
        <p:spPr/>
        <p:txBody>
          <a:bodyPr/>
          <a:lstStyle/>
          <a:p>
            <a:r>
              <a:rPr lang="en-US" sz="2400" dirty="0"/>
              <a:t>Create an interface (</a:t>
            </a:r>
            <a:r>
              <a:rPr lang="en-US" sz="2400" dirty="0" err="1"/>
              <a:t>Shape.java</a:t>
            </a:r>
            <a:r>
              <a:rPr lang="en-US" sz="2400" dirty="0"/>
              <a:t>).</a:t>
            </a:r>
          </a:p>
          <a:p>
            <a:pPr marL="0" indent="0">
              <a:buNone/>
            </a:pPr>
            <a:endParaRPr lang="en-US" sz="1200" dirty="0"/>
          </a:p>
          <a:p>
            <a:pPr marL="0" indent="0">
              <a:buNone/>
            </a:pPr>
            <a:r>
              <a:rPr lang="en-US" sz="1800" dirty="0">
                <a:latin typeface="Courier"/>
                <a:cs typeface="Courier"/>
              </a:rPr>
              <a:t>public interface Shape {</a:t>
            </a:r>
          </a:p>
          <a:p>
            <a:pPr marL="0" indent="0">
              <a:buNone/>
            </a:pPr>
            <a:r>
              <a:rPr lang="en-US" sz="1800" dirty="0">
                <a:latin typeface="Courier"/>
                <a:cs typeface="Courier"/>
              </a:rPr>
              <a:t>   void draw();</a:t>
            </a:r>
          </a:p>
          <a:p>
            <a:pPr marL="0" indent="0">
              <a:buNone/>
            </a:pPr>
            <a:r>
              <a:rPr lang="en-US" sz="1800" dirty="0">
                <a:latin typeface="Courier"/>
                <a:cs typeface="Courier"/>
              </a:rPr>
              <a:t>}</a:t>
            </a:r>
          </a:p>
          <a:p>
            <a:pPr marL="0" indent="0">
              <a:buNone/>
            </a:pPr>
            <a:endParaRPr lang="en-US" dirty="0"/>
          </a:p>
          <a:p>
            <a:endParaRPr lang="en-US" dirty="0"/>
          </a:p>
        </p:txBody>
      </p:sp>
    </p:spTree>
    <p:extLst>
      <p:ext uri="{BB962C8B-B14F-4D97-AF65-F5344CB8AC3E}">
        <p14:creationId xmlns:p14="http://schemas.microsoft.com/office/powerpoint/2010/main" val="288375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819" y="253980"/>
            <a:ext cx="8489950" cy="654070"/>
          </a:xfrm>
        </p:spPr>
        <p:txBody>
          <a:bodyPr/>
          <a:lstStyle/>
          <a:p>
            <a:r>
              <a:rPr lang="en-US" dirty="0"/>
              <a:t>Step 2</a:t>
            </a:r>
          </a:p>
        </p:txBody>
      </p:sp>
      <p:sp>
        <p:nvSpPr>
          <p:cNvPr id="3" name="Content Placeholder 2"/>
          <p:cNvSpPr>
            <a:spLocks noGrp="1"/>
          </p:cNvSpPr>
          <p:nvPr>
            <p:ph idx="1"/>
          </p:nvPr>
        </p:nvSpPr>
        <p:spPr>
          <a:xfrm>
            <a:off x="330200" y="824490"/>
            <a:ext cx="8489950" cy="4370142"/>
          </a:xfrm>
        </p:spPr>
        <p:txBody>
          <a:bodyPr/>
          <a:lstStyle/>
          <a:p>
            <a:r>
              <a:rPr lang="en-US" sz="2400" dirty="0"/>
              <a:t>Create concrete classes implementing the same interface.</a:t>
            </a:r>
            <a:endParaRPr lang="en-US" dirty="0"/>
          </a:p>
          <a:p>
            <a:pPr marL="0" indent="0">
              <a:buNone/>
            </a:pPr>
            <a:endParaRPr lang="en-US" sz="1800" dirty="0">
              <a:latin typeface="Courier"/>
              <a:cs typeface="Courier"/>
            </a:endParaRPr>
          </a:p>
          <a:p>
            <a:pPr marL="0" indent="0">
              <a:buNone/>
            </a:pPr>
            <a:r>
              <a:rPr lang="en-US" sz="1800" b="1" dirty="0">
                <a:latin typeface="Courier"/>
                <a:cs typeface="Courier"/>
              </a:rPr>
              <a:t>public class Rectangle implements Shape {</a:t>
            </a:r>
          </a:p>
          <a:p>
            <a:pPr marL="0" indent="0">
              <a:buNone/>
            </a:pPr>
            <a:r>
              <a:rPr lang="en-US" sz="1800" dirty="0">
                <a:latin typeface="Courier"/>
                <a:cs typeface="Courier"/>
              </a:rPr>
              <a:t>   @Override</a:t>
            </a:r>
          </a:p>
          <a:p>
            <a:pPr marL="0" indent="0">
              <a:buNone/>
            </a:pPr>
            <a:r>
              <a:rPr lang="en-US" sz="1800" dirty="0">
                <a:latin typeface="Courier"/>
                <a:cs typeface="Courier"/>
              </a:rPr>
              <a:t>   public void draw() {</a:t>
            </a:r>
          </a:p>
          <a:p>
            <a:pPr marL="0" indent="0">
              <a:buNone/>
            </a:pPr>
            <a:r>
              <a:rPr lang="en-US" sz="1800" dirty="0">
                <a:latin typeface="Courier"/>
                <a:cs typeface="Courier"/>
              </a:rPr>
              <a:t>      </a:t>
            </a:r>
            <a:r>
              <a:rPr lang="en-US" sz="1800" dirty="0" err="1">
                <a:latin typeface="Courier"/>
                <a:cs typeface="Courier"/>
              </a:rPr>
              <a:t>System.out.println</a:t>
            </a:r>
            <a:r>
              <a:rPr lang="en-US" sz="1800" dirty="0">
                <a:latin typeface="Courier"/>
                <a:cs typeface="Courier"/>
              </a:rPr>
              <a:t>("Inside Rectangle::draw() method.");</a:t>
            </a:r>
          </a:p>
          <a:p>
            <a:pPr marL="0" indent="0">
              <a:buNone/>
            </a:pPr>
            <a:r>
              <a:rPr lang="en-US" sz="1800" dirty="0">
                <a:latin typeface="Courier"/>
                <a:cs typeface="Courier"/>
              </a:rPr>
              <a:t>   }</a:t>
            </a:r>
            <a:r>
              <a:rPr lang="en-US" sz="1800" b="1" dirty="0">
                <a:latin typeface="Courier"/>
                <a:cs typeface="Courier"/>
              </a:rPr>
              <a:t>}</a:t>
            </a:r>
            <a:endParaRPr lang="en-US" b="1" dirty="0"/>
          </a:p>
          <a:p>
            <a:pPr marL="0" indent="0">
              <a:buNone/>
            </a:pPr>
            <a:r>
              <a:rPr lang="en-US" sz="1800" b="1" dirty="0">
                <a:latin typeface="Courier"/>
                <a:cs typeface="Courier"/>
              </a:rPr>
              <a:t>public class Square implements Shape {</a:t>
            </a:r>
          </a:p>
          <a:p>
            <a:pPr marL="0" indent="0">
              <a:buNone/>
            </a:pPr>
            <a:r>
              <a:rPr lang="en-US" sz="1800" dirty="0">
                <a:latin typeface="Courier"/>
                <a:cs typeface="Courier"/>
              </a:rPr>
              <a:t>   @Override</a:t>
            </a:r>
          </a:p>
          <a:p>
            <a:pPr marL="0" indent="0">
              <a:buNone/>
            </a:pPr>
            <a:r>
              <a:rPr lang="en-US" sz="1800" dirty="0">
                <a:latin typeface="Courier"/>
                <a:cs typeface="Courier"/>
              </a:rPr>
              <a:t>   public void draw() {</a:t>
            </a:r>
          </a:p>
          <a:p>
            <a:pPr marL="0" indent="0">
              <a:buNone/>
            </a:pPr>
            <a:r>
              <a:rPr lang="en-US" sz="1800" dirty="0">
                <a:latin typeface="Courier"/>
                <a:cs typeface="Courier"/>
              </a:rPr>
              <a:t>      </a:t>
            </a:r>
            <a:r>
              <a:rPr lang="en-US" sz="1800" dirty="0" err="1">
                <a:latin typeface="Courier"/>
                <a:cs typeface="Courier"/>
              </a:rPr>
              <a:t>System.out.println</a:t>
            </a:r>
            <a:r>
              <a:rPr lang="en-US" sz="1800" dirty="0">
                <a:latin typeface="Courier"/>
                <a:cs typeface="Courier"/>
              </a:rPr>
              <a:t>("Inside Square::draw() method.");</a:t>
            </a:r>
          </a:p>
          <a:p>
            <a:pPr marL="0" indent="0">
              <a:buNone/>
            </a:pPr>
            <a:r>
              <a:rPr lang="en-US" sz="1800" dirty="0">
                <a:latin typeface="Courier"/>
                <a:cs typeface="Courier"/>
              </a:rPr>
              <a:t>   }</a:t>
            </a:r>
            <a:r>
              <a:rPr lang="en-US" sz="1800" b="1" dirty="0">
                <a:latin typeface="Courier"/>
                <a:cs typeface="Courier"/>
              </a:rPr>
              <a:t>}</a:t>
            </a:r>
          </a:p>
          <a:p>
            <a:pPr marL="0" indent="0">
              <a:buNone/>
            </a:pPr>
            <a:r>
              <a:rPr lang="en-US" sz="1800" b="1" dirty="0">
                <a:latin typeface="Courier"/>
                <a:cs typeface="Courier"/>
              </a:rPr>
              <a:t>public class Circle implements Shape {</a:t>
            </a:r>
          </a:p>
          <a:p>
            <a:pPr marL="0" indent="0">
              <a:buNone/>
            </a:pPr>
            <a:r>
              <a:rPr lang="en-US" sz="1800" dirty="0">
                <a:latin typeface="Courier"/>
                <a:cs typeface="Courier"/>
              </a:rPr>
              <a:t>   @Override</a:t>
            </a:r>
          </a:p>
          <a:p>
            <a:pPr marL="0" indent="0">
              <a:buNone/>
            </a:pPr>
            <a:r>
              <a:rPr lang="en-US" sz="1800" dirty="0">
                <a:latin typeface="Courier"/>
                <a:cs typeface="Courier"/>
              </a:rPr>
              <a:t>   public void draw() {</a:t>
            </a:r>
          </a:p>
          <a:p>
            <a:pPr marL="0" indent="0">
              <a:buNone/>
            </a:pPr>
            <a:r>
              <a:rPr lang="en-US" sz="1800" dirty="0">
                <a:latin typeface="Courier"/>
                <a:cs typeface="Courier"/>
              </a:rPr>
              <a:t>      </a:t>
            </a:r>
            <a:r>
              <a:rPr lang="en-US" sz="1800" dirty="0" err="1">
                <a:latin typeface="Courier"/>
                <a:cs typeface="Courier"/>
              </a:rPr>
              <a:t>System.out.println</a:t>
            </a:r>
            <a:r>
              <a:rPr lang="en-US" sz="1800" dirty="0">
                <a:latin typeface="Courier"/>
                <a:cs typeface="Courier"/>
              </a:rPr>
              <a:t>("Inside Circle::draw() method.");</a:t>
            </a:r>
          </a:p>
          <a:p>
            <a:pPr marL="0" indent="0">
              <a:buNone/>
            </a:pPr>
            <a:r>
              <a:rPr lang="en-US" sz="1800" dirty="0">
                <a:latin typeface="Courier"/>
                <a:cs typeface="Courier"/>
              </a:rPr>
              <a:t>   }</a:t>
            </a:r>
            <a:r>
              <a:rPr lang="en-US" sz="1800" b="1" dirty="0">
                <a:latin typeface="Courier"/>
                <a:cs typeface="Courier"/>
              </a:rPr>
              <a:t>}</a:t>
            </a:r>
          </a:p>
          <a:p>
            <a:pPr marL="0" indent="0">
              <a:buNone/>
            </a:pPr>
            <a:endParaRPr lang="en-US" sz="1800" dirty="0">
              <a:latin typeface="Courier"/>
              <a:cs typeface="Courier"/>
            </a:endParaRPr>
          </a:p>
        </p:txBody>
      </p:sp>
    </p:spTree>
    <p:extLst>
      <p:ext uri="{BB962C8B-B14F-4D97-AF65-F5344CB8AC3E}">
        <p14:creationId xmlns:p14="http://schemas.microsoft.com/office/powerpoint/2010/main" val="1277443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253980"/>
            <a:ext cx="8489950" cy="654070"/>
          </a:xfrm>
        </p:spPr>
        <p:txBody>
          <a:bodyPr/>
          <a:lstStyle/>
          <a:p>
            <a:r>
              <a:rPr lang="en-US" dirty="0"/>
              <a:t>Step 3</a:t>
            </a:r>
          </a:p>
        </p:txBody>
      </p:sp>
      <p:sp>
        <p:nvSpPr>
          <p:cNvPr id="3" name="Content Placeholder 2"/>
          <p:cNvSpPr>
            <a:spLocks noGrp="1"/>
          </p:cNvSpPr>
          <p:nvPr>
            <p:ph idx="1"/>
          </p:nvPr>
        </p:nvSpPr>
        <p:spPr>
          <a:xfrm>
            <a:off x="330200" y="949047"/>
            <a:ext cx="8489950" cy="4370142"/>
          </a:xfrm>
        </p:spPr>
        <p:txBody>
          <a:bodyPr/>
          <a:lstStyle/>
          <a:p>
            <a:r>
              <a:rPr lang="en-US" sz="2000" dirty="0"/>
              <a:t>Create a Factory to generate object of concrete class based on given information.</a:t>
            </a:r>
          </a:p>
          <a:p>
            <a:pPr marL="0" indent="0">
              <a:buNone/>
            </a:pPr>
            <a:endParaRPr lang="en-US" sz="1600" dirty="0">
              <a:latin typeface="Courier"/>
              <a:cs typeface="Courier"/>
            </a:endParaRPr>
          </a:p>
          <a:p>
            <a:pPr marL="0" indent="0">
              <a:buNone/>
            </a:pPr>
            <a:r>
              <a:rPr lang="en-US" sz="1600" b="1" dirty="0">
                <a:latin typeface="Courier"/>
                <a:cs typeface="Courier"/>
              </a:rPr>
              <a:t>public class </a:t>
            </a:r>
            <a:r>
              <a:rPr lang="en-US" sz="1600" b="1" dirty="0" err="1">
                <a:latin typeface="Courier"/>
                <a:cs typeface="Courier"/>
              </a:rPr>
              <a:t>ShapeFactory</a:t>
            </a:r>
            <a:r>
              <a:rPr lang="en-US" sz="1600" b="1" dirty="0">
                <a:latin typeface="Courier"/>
                <a:cs typeface="Courier"/>
              </a:rPr>
              <a:t> {</a:t>
            </a:r>
          </a:p>
          <a:p>
            <a:pPr marL="0" indent="0">
              <a:buNone/>
            </a:pPr>
            <a:r>
              <a:rPr lang="en-US" sz="1600" dirty="0">
                <a:latin typeface="Courier"/>
                <a:cs typeface="Courier"/>
              </a:rPr>
              <a:t>  //use </a:t>
            </a:r>
            <a:r>
              <a:rPr lang="en-US" sz="1600" dirty="0" err="1">
                <a:latin typeface="Courier"/>
                <a:cs typeface="Courier"/>
              </a:rPr>
              <a:t>getShape</a:t>
            </a:r>
            <a:r>
              <a:rPr lang="en-US" sz="1600" dirty="0">
                <a:latin typeface="Courier"/>
                <a:cs typeface="Courier"/>
              </a:rPr>
              <a:t> method to get object of type shape </a:t>
            </a:r>
          </a:p>
          <a:p>
            <a:pPr marL="0" indent="0">
              <a:buNone/>
            </a:pPr>
            <a:r>
              <a:rPr lang="en-US" sz="1600" dirty="0">
                <a:latin typeface="Courier"/>
                <a:cs typeface="Courier"/>
              </a:rPr>
              <a:t>   public Shape </a:t>
            </a:r>
            <a:r>
              <a:rPr lang="en-US" sz="1600" dirty="0" err="1">
                <a:latin typeface="Courier"/>
                <a:cs typeface="Courier"/>
              </a:rPr>
              <a:t>getShape</a:t>
            </a:r>
            <a:r>
              <a:rPr lang="en-US" sz="1600" dirty="0">
                <a:latin typeface="Courier"/>
                <a:cs typeface="Courier"/>
              </a:rPr>
              <a:t>(String </a:t>
            </a:r>
            <a:r>
              <a:rPr lang="en-US" sz="1600" dirty="0" err="1">
                <a:latin typeface="Courier"/>
                <a:cs typeface="Courier"/>
              </a:rPr>
              <a:t>shapeType</a:t>
            </a:r>
            <a:r>
              <a:rPr lang="en-US" sz="1600" dirty="0">
                <a:latin typeface="Courier"/>
                <a:cs typeface="Courier"/>
              </a:rPr>
              <a:t>){</a:t>
            </a:r>
          </a:p>
          <a:p>
            <a:pPr marL="0" indent="0">
              <a:buNone/>
            </a:pPr>
            <a:r>
              <a:rPr lang="en-US" sz="1600" dirty="0">
                <a:latin typeface="Courier"/>
                <a:cs typeface="Courier"/>
              </a:rPr>
              <a:t>      if(</a:t>
            </a:r>
            <a:r>
              <a:rPr lang="en-US" sz="1600" dirty="0" err="1">
                <a:latin typeface="Courier"/>
                <a:cs typeface="Courier"/>
              </a:rPr>
              <a:t>shapeType</a:t>
            </a:r>
            <a:r>
              <a:rPr lang="en-US" sz="1600" dirty="0">
                <a:latin typeface="Courier"/>
                <a:cs typeface="Courier"/>
              </a:rPr>
              <a:t> == null){</a:t>
            </a:r>
          </a:p>
          <a:p>
            <a:pPr marL="0" indent="0">
              <a:buNone/>
            </a:pPr>
            <a:r>
              <a:rPr lang="en-US" sz="1600" dirty="0">
                <a:latin typeface="Courier"/>
                <a:cs typeface="Courier"/>
              </a:rPr>
              <a:t>         return null;</a:t>
            </a:r>
          </a:p>
          <a:p>
            <a:pPr marL="0" indent="0">
              <a:buNone/>
            </a:pPr>
            <a:r>
              <a:rPr lang="en-US" sz="1600" dirty="0">
                <a:latin typeface="Courier"/>
                <a:cs typeface="Courier"/>
              </a:rPr>
              <a:t>      }		</a:t>
            </a:r>
          </a:p>
          <a:p>
            <a:pPr marL="0" indent="0">
              <a:buNone/>
            </a:pPr>
            <a:r>
              <a:rPr lang="en-US" sz="1600" dirty="0">
                <a:latin typeface="Courier"/>
                <a:cs typeface="Courier"/>
              </a:rPr>
              <a:t>      if(</a:t>
            </a:r>
            <a:r>
              <a:rPr lang="en-US" sz="1600" dirty="0" err="1">
                <a:latin typeface="Courier"/>
                <a:cs typeface="Courier"/>
              </a:rPr>
              <a:t>shapeType.equalsIgnoreCase</a:t>
            </a:r>
            <a:r>
              <a:rPr lang="en-US" sz="1600" dirty="0">
                <a:latin typeface="Courier"/>
                <a:cs typeface="Courier"/>
              </a:rPr>
              <a:t>("CIRCLE")){</a:t>
            </a:r>
          </a:p>
          <a:p>
            <a:pPr marL="0" indent="0">
              <a:buNone/>
            </a:pPr>
            <a:r>
              <a:rPr lang="en-US" sz="1600" dirty="0">
                <a:latin typeface="Courier"/>
                <a:cs typeface="Courier"/>
              </a:rPr>
              <a:t>         return new Circle();</a:t>
            </a:r>
          </a:p>
          <a:p>
            <a:pPr marL="0" indent="0">
              <a:buNone/>
            </a:pPr>
            <a:r>
              <a:rPr lang="en-US" sz="1600" dirty="0">
                <a:latin typeface="Courier"/>
                <a:cs typeface="Courier"/>
              </a:rPr>
              <a:t>         </a:t>
            </a:r>
          </a:p>
          <a:p>
            <a:pPr marL="0" indent="0">
              <a:buNone/>
            </a:pPr>
            <a:r>
              <a:rPr lang="en-US" sz="1600" dirty="0">
                <a:latin typeface="Courier"/>
                <a:cs typeface="Courier"/>
              </a:rPr>
              <a:t>      } else if(</a:t>
            </a:r>
            <a:r>
              <a:rPr lang="en-US" sz="1600" dirty="0" err="1">
                <a:latin typeface="Courier"/>
                <a:cs typeface="Courier"/>
              </a:rPr>
              <a:t>shapeType.equalsIgnoreCase</a:t>
            </a:r>
            <a:r>
              <a:rPr lang="en-US" sz="1600" dirty="0">
                <a:latin typeface="Courier"/>
                <a:cs typeface="Courier"/>
              </a:rPr>
              <a:t>("RECTANGLE")){</a:t>
            </a:r>
          </a:p>
          <a:p>
            <a:pPr marL="0" indent="0">
              <a:buNone/>
            </a:pPr>
            <a:r>
              <a:rPr lang="en-US" sz="1600" dirty="0">
                <a:latin typeface="Courier"/>
                <a:cs typeface="Courier"/>
              </a:rPr>
              <a:t>         return new Rectangle();</a:t>
            </a:r>
          </a:p>
          <a:p>
            <a:pPr marL="0" indent="0">
              <a:buNone/>
            </a:pPr>
            <a:r>
              <a:rPr lang="en-US" sz="1600" dirty="0">
                <a:latin typeface="Courier"/>
                <a:cs typeface="Courier"/>
              </a:rPr>
              <a:t>         </a:t>
            </a:r>
          </a:p>
          <a:p>
            <a:pPr marL="0" indent="0">
              <a:buNone/>
            </a:pPr>
            <a:r>
              <a:rPr lang="en-US" sz="1600" dirty="0">
                <a:latin typeface="Courier"/>
                <a:cs typeface="Courier"/>
              </a:rPr>
              <a:t>      } else if(</a:t>
            </a:r>
            <a:r>
              <a:rPr lang="en-US" sz="1600" dirty="0" err="1">
                <a:latin typeface="Courier"/>
                <a:cs typeface="Courier"/>
              </a:rPr>
              <a:t>shapeType.equalsIgnoreCase</a:t>
            </a:r>
            <a:r>
              <a:rPr lang="en-US" sz="1600" dirty="0">
                <a:latin typeface="Courier"/>
                <a:cs typeface="Courier"/>
              </a:rPr>
              <a:t>("SQUARE")){</a:t>
            </a:r>
          </a:p>
          <a:p>
            <a:pPr marL="0" indent="0">
              <a:buNone/>
            </a:pPr>
            <a:r>
              <a:rPr lang="en-US" sz="1600" dirty="0">
                <a:latin typeface="Courier"/>
                <a:cs typeface="Courier"/>
              </a:rPr>
              <a:t>         return new Square();</a:t>
            </a:r>
          </a:p>
          <a:p>
            <a:pPr marL="0" indent="0">
              <a:buNone/>
            </a:pPr>
            <a:r>
              <a:rPr lang="en-US" sz="1600" dirty="0">
                <a:latin typeface="Courier"/>
                <a:cs typeface="Courier"/>
              </a:rPr>
              <a:t>      }</a:t>
            </a:r>
          </a:p>
          <a:p>
            <a:pPr marL="0" indent="0">
              <a:buNone/>
            </a:pPr>
            <a:r>
              <a:rPr lang="en-US" sz="1600" dirty="0">
                <a:latin typeface="Courier"/>
                <a:cs typeface="Courier"/>
              </a:rPr>
              <a:t>      return null;}</a:t>
            </a:r>
            <a:r>
              <a:rPr lang="en-US" sz="1600" b="1" dirty="0">
                <a:latin typeface="Courier"/>
                <a:cs typeface="Courier"/>
              </a:rPr>
              <a:t>}</a:t>
            </a:r>
          </a:p>
          <a:p>
            <a:endParaRPr lang="en-US" dirty="0"/>
          </a:p>
        </p:txBody>
      </p:sp>
    </p:spTree>
    <p:extLst>
      <p:ext uri="{BB962C8B-B14F-4D97-AF65-F5344CB8AC3E}">
        <p14:creationId xmlns:p14="http://schemas.microsoft.com/office/powerpoint/2010/main" val="33529700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301963"/>
            <a:ext cx="8489950" cy="654070"/>
          </a:xfrm>
        </p:spPr>
        <p:txBody>
          <a:bodyPr/>
          <a:lstStyle/>
          <a:p>
            <a:r>
              <a:rPr lang="en-US" dirty="0"/>
              <a:t>Step 4</a:t>
            </a:r>
          </a:p>
        </p:txBody>
      </p:sp>
      <p:sp>
        <p:nvSpPr>
          <p:cNvPr id="3" name="Content Placeholder 2"/>
          <p:cNvSpPr>
            <a:spLocks noGrp="1"/>
          </p:cNvSpPr>
          <p:nvPr>
            <p:ph idx="1"/>
          </p:nvPr>
        </p:nvSpPr>
        <p:spPr>
          <a:xfrm>
            <a:off x="309511" y="855761"/>
            <a:ext cx="8489950" cy="4370142"/>
          </a:xfrm>
        </p:spPr>
        <p:txBody>
          <a:bodyPr/>
          <a:lstStyle/>
          <a:p>
            <a:r>
              <a:rPr lang="en-US" sz="2000" dirty="0"/>
              <a:t>Use the Factory to get object of concrete class by passing an information such as type.</a:t>
            </a:r>
          </a:p>
          <a:p>
            <a:pPr marL="0" indent="0">
              <a:buNone/>
            </a:pPr>
            <a:r>
              <a:rPr lang="en-US" sz="1600" dirty="0">
                <a:latin typeface="Courier"/>
                <a:cs typeface="Courier"/>
              </a:rPr>
              <a:t>public class </a:t>
            </a:r>
            <a:r>
              <a:rPr lang="en-US" sz="1600" dirty="0" err="1">
                <a:latin typeface="Courier"/>
                <a:cs typeface="Courier"/>
              </a:rPr>
              <a:t>FactoryPatternDemo</a:t>
            </a:r>
            <a:r>
              <a:rPr lang="en-US" sz="1600" dirty="0">
                <a:latin typeface="Courier"/>
                <a:cs typeface="Courier"/>
              </a:rPr>
              <a:t> {</a:t>
            </a:r>
          </a:p>
          <a:p>
            <a:pPr marL="0" indent="0">
              <a:buNone/>
            </a:pPr>
            <a:r>
              <a:rPr lang="en-US" sz="1600" dirty="0">
                <a:latin typeface="Courier"/>
                <a:cs typeface="Courier"/>
              </a:rPr>
              <a:t>      public static void main(String[] </a:t>
            </a:r>
            <a:r>
              <a:rPr lang="en-US" sz="1600" dirty="0" err="1">
                <a:latin typeface="Courier"/>
                <a:cs typeface="Courier"/>
              </a:rPr>
              <a:t>args</a:t>
            </a:r>
            <a:r>
              <a:rPr lang="en-US" sz="1600" dirty="0">
                <a:latin typeface="Courier"/>
                <a:cs typeface="Courier"/>
              </a:rPr>
              <a:t>) {</a:t>
            </a:r>
          </a:p>
          <a:p>
            <a:pPr marL="0" indent="0">
              <a:buNone/>
            </a:pPr>
            <a:r>
              <a:rPr lang="en-US" sz="1600" dirty="0">
                <a:latin typeface="Courier"/>
                <a:cs typeface="Courier"/>
              </a:rPr>
              <a:t>      </a:t>
            </a:r>
            <a:r>
              <a:rPr lang="en-US" sz="1600" dirty="0" err="1">
                <a:latin typeface="Courier"/>
                <a:cs typeface="Courier"/>
              </a:rPr>
              <a:t>ShapeFactory</a:t>
            </a:r>
            <a:r>
              <a:rPr lang="en-US" sz="1600" dirty="0">
                <a:latin typeface="Courier"/>
                <a:cs typeface="Courier"/>
              </a:rPr>
              <a:t> </a:t>
            </a:r>
            <a:r>
              <a:rPr lang="en-US" sz="1600" dirty="0" err="1">
                <a:latin typeface="Courier"/>
                <a:cs typeface="Courier"/>
              </a:rPr>
              <a:t>shapeFactory</a:t>
            </a:r>
            <a:r>
              <a:rPr lang="en-US" sz="1600" dirty="0">
                <a:latin typeface="Courier"/>
                <a:cs typeface="Courier"/>
              </a:rPr>
              <a:t> = new </a:t>
            </a:r>
            <a:r>
              <a:rPr lang="en-US" sz="1600" dirty="0" err="1">
                <a:latin typeface="Courier"/>
                <a:cs typeface="Courier"/>
              </a:rPr>
              <a:t>ShapeFactory</a:t>
            </a:r>
            <a:r>
              <a:rPr lang="en-US" sz="1600" dirty="0">
                <a:latin typeface="Courier"/>
                <a:cs typeface="Courier"/>
              </a:rPr>
              <a:t>();</a:t>
            </a:r>
          </a:p>
          <a:p>
            <a:pPr marL="0" indent="0">
              <a:buNone/>
            </a:pPr>
            <a:endParaRPr lang="en-US" sz="1600" dirty="0">
              <a:latin typeface="Courier"/>
              <a:cs typeface="Courier"/>
            </a:endParaRPr>
          </a:p>
          <a:p>
            <a:pPr marL="0" indent="0">
              <a:buNone/>
            </a:pPr>
            <a:r>
              <a:rPr lang="en-US" sz="1600" dirty="0">
                <a:latin typeface="Courier"/>
                <a:cs typeface="Courier"/>
              </a:rPr>
              <a:t>      //get an object of Circle and call its draw method.</a:t>
            </a:r>
          </a:p>
          <a:p>
            <a:pPr marL="0" indent="0">
              <a:buNone/>
            </a:pPr>
            <a:r>
              <a:rPr lang="en-US" sz="1600" dirty="0">
                <a:latin typeface="Courier"/>
                <a:cs typeface="Courier"/>
              </a:rPr>
              <a:t>      Shape shape1 = </a:t>
            </a:r>
            <a:r>
              <a:rPr lang="en-US" sz="1600" dirty="0" err="1">
                <a:latin typeface="Courier"/>
                <a:cs typeface="Courier"/>
              </a:rPr>
              <a:t>shapeFactory.getShape</a:t>
            </a:r>
            <a:r>
              <a:rPr lang="en-US" sz="1600" dirty="0">
                <a:latin typeface="Courier"/>
                <a:cs typeface="Courier"/>
              </a:rPr>
              <a:t>("CIRCLE");</a:t>
            </a:r>
          </a:p>
          <a:p>
            <a:pPr marL="0" indent="0">
              <a:buNone/>
            </a:pPr>
            <a:r>
              <a:rPr lang="en-US" sz="1600" dirty="0">
                <a:latin typeface="Courier"/>
                <a:cs typeface="Courier"/>
              </a:rPr>
              <a:t>      //call draw method of Circle</a:t>
            </a:r>
          </a:p>
          <a:p>
            <a:pPr marL="0" indent="0">
              <a:buNone/>
            </a:pPr>
            <a:r>
              <a:rPr lang="en-US" sz="1600" dirty="0">
                <a:latin typeface="Courier"/>
                <a:cs typeface="Courier"/>
              </a:rPr>
              <a:t>      shape1.draw();</a:t>
            </a:r>
          </a:p>
          <a:p>
            <a:pPr marL="0" indent="0">
              <a:buNone/>
            </a:pPr>
            <a:endParaRPr lang="en-US" sz="1600" dirty="0">
              <a:latin typeface="Courier"/>
              <a:cs typeface="Courier"/>
            </a:endParaRPr>
          </a:p>
          <a:p>
            <a:pPr marL="0" indent="0">
              <a:buNone/>
            </a:pPr>
            <a:r>
              <a:rPr lang="en-US" sz="1600" dirty="0">
                <a:latin typeface="Courier"/>
                <a:cs typeface="Courier"/>
              </a:rPr>
              <a:t>      //get an object of Rectangle and call its draw method.</a:t>
            </a:r>
          </a:p>
          <a:p>
            <a:pPr marL="0" indent="0">
              <a:buNone/>
            </a:pPr>
            <a:r>
              <a:rPr lang="en-US" sz="1600" dirty="0">
                <a:latin typeface="Courier"/>
                <a:cs typeface="Courier"/>
              </a:rPr>
              <a:t>      Shape shape2 = </a:t>
            </a:r>
            <a:r>
              <a:rPr lang="en-US" sz="1600" dirty="0" err="1">
                <a:latin typeface="Courier"/>
                <a:cs typeface="Courier"/>
              </a:rPr>
              <a:t>shapeFactory.getShape</a:t>
            </a:r>
            <a:r>
              <a:rPr lang="en-US" sz="1600" dirty="0">
                <a:latin typeface="Courier"/>
                <a:cs typeface="Courier"/>
              </a:rPr>
              <a:t>("RECTANGLE");</a:t>
            </a:r>
          </a:p>
          <a:p>
            <a:pPr marL="0" indent="0">
              <a:buNone/>
            </a:pPr>
            <a:r>
              <a:rPr lang="en-US" sz="1600" dirty="0">
                <a:latin typeface="Courier"/>
                <a:cs typeface="Courier"/>
              </a:rPr>
              <a:t>      //call draw method of Rectangle</a:t>
            </a:r>
          </a:p>
          <a:p>
            <a:pPr marL="0" indent="0">
              <a:buNone/>
            </a:pPr>
            <a:r>
              <a:rPr lang="en-US" sz="1600" dirty="0">
                <a:latin typeface="Courier"/>
                <a:cs typeface="Courier"/>
              </a:rPr>
              <a:t>      shape2.draw();</a:t>
            </a:r>
          </a:p>
          <a:p>
            <a:pPr marL="0" indent="0">
              <a:buNone/>
            </a:pPr>
            <a:endParaRPr lang="en-US" sz="1600" dirty="0">
              <a:latin typeface="Courier"/>
              <a:cs typeface="Courier"/>
            </a:endParaRPr>
          </a:p>
          <a:p>
            <a:pPr marL="0" indent="0">
              <a:buNone/>
            </a:pPr>
            <a:r>
              <a:rPr lang="en-US" sz="1600" dirty="0">
                <a:latin typeface="Courier"/>
                <a:cs typeface="Courier"/>
              </a:rPr>
              <a:t>      //get an object of Square and call its draw method.</a:t>
            </a:r>
          </a:p>
          <a:p>
            <a:pPr marL="0" indent="0">
              <a:buNone/>
            </a:pPr>
            <a:r>
              <a:rPr lang="en-US" sz="1600" dirty="0">
                <a:latin typeface="Courier"/>
                <a:cs typeface="Courier"/>
              </a:rPr>
              <a:t>      Shape shape3 = </a:t>
            </a:r>
            <a:r>
              <a:rPr lang="en-US" sz="1600" dirty="0" err="1">
                <a:latin typeface="Courier"/>
                <a:cs typeface="Courier"/>
              </a:rPr>
              <a:t>shapeFactory.getShape</a:t>
            </a:r>
            <a:r>
              <a:rPr lang="en-US" sz="1600" dirty="0">
                <a:latin typeface="Courier"/>
                <a:cs typeface="Courier"/>
              </a:rPr>
              <a:t>("SQUARE");</a:t>
            </a:r>
          </a:p>
          <a:p>
            <a:pPr marL="0" indent="0">
              <a:buNone/>
            </a:pPr>
            <a:r>
              <a:rPr lang="en-US" sz="1600" dirty="0">
                <a:latin typeface="Courier"/>
                <a:cs typeface="Courier"/>
              </a:rPr>
              <a:t>      //call draw method of square</a:t>
            </a:r>
          </a:p>
          <a:p>
            <a:pPr marL="0" indent="0">
              <a:buNone/>
            </a:pPr>
            <a:r>
              <a:rPr lang="en-US" sz="1600" dirty="0">
                <a:latin typeface="Courier"/>
                <a:cs typeface="Courier"/>
              </a:rPr>
              <a:t>      shape3.draw();}}</a:t>
            </a:r>
            <a:endParaRPr lang="en-US" sz="2000" dirty="0">
              <a:latin typeface="Courier"/>
              <a:cs typeface="Courier"/>
            </a:endParaRPr>
          </a:p>
          <a:p>
            <a:endParaRPr lang="en-US" dirty="0"/>
          </a:p>
        </p:txBody>
      </p:sp>
    </p:spTree>
    <p:extLst>
      <p:ext uri="{BB962C8B-B14F-4D97-AF65-F5344CB8AC3E}">
        <p14:creationId xmlns:p14="http://schemas.microsoft.com/office/powerpoint/2010/main" val="286179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Composite Pattern</a:t>
            </a:r>
          </a:p>
        </p:txBody>
      </p:sp>
      <p:sp>
        <p:nvSpPr>
          <p:cNvPr id="3" name="Content Placeholder 2"/>
          <p:cNvSpPr>
            <a:spLocks noGrp="1"/>
          </p:cNvSpPr>
          <p:nvPr>
            <p:ph idx="1"/>
          </p:nvPr>
        </p:nvSpPr>
        <p:spPr/>
        <p:txBody>
          <a:bodyPr/>
          <a:lstStyle/>
          <a:p>
            <a:r>
              <a:rPr lang="en-US" altLang="en-US" sz="2400" dirty="0"/>
              <a:t>Let’s clients treat individual objects and compositions of objects uniformly</a:t>
            </a:r>
          </a:p>
          <a:p>
            <a:r>
              <a:rPr lang="en-US" altLang="en-US" sz="2400" dirty="0"/>
              <a:t>Compose objects into tree structures to represent part-whole hierarchies</a:t>
            </a:r>
          </a:p>
          <a:p>
            <a:r>
              <a:rPr lang="en-US" altLang="en-US" sz="2400" dirty="0">
                <a:solidFill>
                  <a:srgbClr val="C00000"/>
                </a:solidFill>
              </a:rPr>
              <a:t>Motivation</a:t>
            </a:r>
            <a:r>
              <a:rPr lang="en-US" altLang="en-US" sz="2400" dirty="0"/>
              <a:t>:</a:t>
            </a:r>
          </a:p>
          <a:p>
            <a:pPr lvl="1"/>
            <a:r>
              <a:rPr lang="en-US" altLang="en-US" sz="2000" dirty="0"/>
              <a:t>support recursive composition in such a way that a client need to not know the difference between a single and a composite object </a:t>
            </a:r>
          </a:p>
          <a:p>
            <a:pPr marL="457200" lvl="1" indent="0">
              <a:buNone/>
            </a:pPr>
            <a:endParaRPr lang="en-US" altLang="en-US" sz="2000" dirty="0"/>
          </a:p>
          <a:p>
            <a:r>
              <a:rPr lang="en-US" altLang="en-US" sz="2400" dirty="0">
                <a:solidFill>
                  <a:srgbClr val="C00000"/>
                </a:solidFill>
              </a:rPr>
              <a:t>Applicability</a:t>
            </a:r>
            <a:r>
              <a:rPr lang="en-US" altLang="en-US" sz="2400" dirty="0"/>
              <a:t>:</a:t>
            </a:r>
          </a:p>
          <a:p>
            <a:pPr lvl="1"/>
            <a:r>
              <a:rPr lang="en-US" altLang="en-US" sz="2000" dirty="0"/>
              <a:t>when dealing with hierarchically-organized objects (e.g., columns containing rows containing words …)</a:t>
            </a:r>
          </a:p>
          <a:p>
            <a:pPr lvl="1">
              <a:buFont typeface="Arial" panose="020B0604020202020204" pitchFamily="34" charset="0"/>
              <a:buChar char="•"/>
            </a:pPr>
            <a:endParaRPr lang="en-US" altLang="en-US" sz="1800" dirty="0"/>
          </a:p>
        </p:txBody>
      </p:sp>
    </p:spTree>
    <p:extLst>
      <p:ext uri="{BB962C8B-B14F-4D97-AF65-F5344CB8AC3E}">
        <p14:creationId xmlns:p14="http://schemas.microsoft.com/office/powerpoint/2010/main" val="35245554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Composite </a:t>
            </a:r>
          </a:p>
        </p:txBody>
      </p:sp>
      <p:pic>
        <p:nvPicPr>
          <p:cNvPr id="4" name="Content Placeholder 3">
            <a:extLst>
              <a:ext uri="{C183D7F6-B498-43B3-948B-1728B52AA6E4}">
                <adec:decorative xmlns:adec="http://schemas.microsoft.com/office/drawing/2017/decorative" val="1"/>
              </a:ext>
            </a:extLst>
          </p:cNvPr>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381000" y="1676400"/>
            <a:ext cx="8305800" cy="3740150"/>
          </a:xfr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702185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Composite - example</a:t>
            </a:r>
          </a:p>
        </p:txBody>
      </p:sp>
      <p:pic>
        <p:nvPicPr>
          <p:cNvPr id="5" name="Picture 4"/>
          <p:cNvPicPr>
            <a:picLocks noChangeAspect="1"/>
          </p:cNvPicPr>
          <p:nvPr/>
        </p:nvPicPr>
        <p:blipFill>
          <a:blip r:embed="rId3"/>
          <a:stretch>
            <a:fillRect/>
          </a:stretch>
        </p:blipFill>
        <p:spPr>
          <a:xfrm>
            <a:off x="330200" y="1915611"/>
            <a:ext cx="8890000" cy="3987800"/>
          </a:xfrm>
          <a:prstGeom prst="rect">
            <a:avLst/>
          </a:prstGeom>
        </p:spPr>
      </p:pic>
    </p:spTree>
    <p:extLst>
      <p:ext uri="{BB962C8B-B14F-4D97-AF65-F5344CB8AC3E}">
        <p14:creationId xmlns:p14="http://schemas.microsoft.com/office/powerpoint/2010/main" val="15749480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Consequences Composite</a:t>
            </a:r>
          </a:p>
        </p:txBody>
      </p:sp>
      <p:sp>
        <p:nvSpPr>
          <p:cNvPr id="3" name="Content Placeholder 2"/>
          <p:cNvSpPr>
            <a:spLocks noGrp="1"/>
          </p:cNvSpPr>
          <p:nvPr>
            <p:ph idx="1"/>
          </p:nvPr>
        </p:nvSpPr>
        <p:spPr/>
        <p:txBody>
          <a:bodyPr/>
          <a:lstStyle/>
          <a:p>
            <a:r>
              <a:rPr lang="en-US" altLang="en-US" dirty="0"/>
              <a:t>Consequences:</a:t>
            </a:r>
          </a:p>
          <a:p>
            <a:pPr lvl="1"/>
            <a:r>
              <a:rPr lang="en-US" altLang="en-US" dirty="0"/>
              <a:t>class hierarchy has both simple and composite objects</a:t>
            </a:r>
          </a:p>
          <a:p>
            <a:pPr lvl="1"/>
            <a:r>
              <a:rPr lang="en-US" altLang="en-US" dirty="0"/>
              <a:t>simplifies clients</a:t>
            </a:r>
          </a:p>
          <a:p>
            <a:pPr lvl="1"/>
            <a:r>
              <a:rPr lang="en-US" altLang="en-US" dirty="0"/>
              <a:t>aids extensibility </a:t>
            </a:r>
          </a:p>
          <a:p>
            <a:pPr lvl="2"/>
            <a:r>
              <a:rPr lang="en-US" altLang="en-US" dirty="0"/>
              <a:t>clients do not have to be modified</a:t>
            </a:r>
          </a:p>
          <a:p>
            <a:pPr lvl="1"/>
            <a:r>
              <a:rPr lang="en-US" altLang="en-US" dirty="0"/>
              <a:t>too general pattern? </a:t>
            </a:r>
          </a:p>
          <a:p>
            <a:pPr lvl="2"/>
            <a:r>
              <a:rPr lang="en-US" altLang="en-US" dirty="0"/>
              <a:t>difficult to restrict the components of a composite</a:t>
            </a:r>
          </a:p>
        </p:txBody>
      </p:sp>
    </p:spTree>
    <p:extLst>
      <p:ext uri="{BB962C8B-B14F-4D97-AF65-F5344CB8AC3E}">
        <p14:creationId xmlns:p14="http://schemas.microsoft.com/office/powerpoint/2010/main" val="3714053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Why a design pattern</a:t>
            </a:r>
          </a:p>
        </p:txBody>
      </p:sp>
      <p:sp>
        <p:nvSpPr>
          <p:cNvPr id="3" name="Content Placeholder 2"/>
          <p:cNvSpPr>
            <a:spLocks noGrp="1"/>
          </p:cNvSpPr>
          <p:nvPr>
            <p:ph idx="1"/>
          </p:nvPr>
        </p:nvSpPr>
        <p:spPr/>
        <p:txBody>
          <a:bodyPr/>
          <a:lstStyle/>
          <a:p>
            <a:r>
              <a:rPr lang="en-US" altLang="en-US" sz="2400" dirty="0"/>
              <a:t>Reusability: one of Wasserman’s rules(1996) for an efficient and actual software development</a:t>
            </a:r>
          </a:p>
          <a:p>
            <a:pPr marL="0" indent="0">
              <a:buNone/>
            </a:pPr>
            <a:endParaRPr lang="en-US" altLang="en-US" sz="2400" dirty="0"/>
          </a:p>
          <a:p>
            <a:r>
              <a:rPr lang="en-US" altLang="en-US" sz="2400" dirty="0"/>
              <a:t>It helps new designer to have a more flexible and reusable design</a:t>
            </a:r>
          </a:p>
          <a:p>
            <a:pPr marL="0" indent="0">
              <a:buNone/>
            </a:pPr>
            <a:endParaRPr lang="en-US" altLang="en-US" sz="2400" dirty="0"/>
          </a:p>
          <a:p>
            <a:r>
              <a:rPr lang="en-US" altLang="en-US" sz="2400" dirty="0"/>
              <a:t>Improves the documentation and maintenance of existing system by furnishing an explicit specification of class end object interactions and their intent</a:t>
            </a:r>
          </a:p>
          <a:p>
            <a:endParaRPr lang="en-GB" dirty="0"/>
          </a:p>
        </p:txBody>
      </p:sp>
    </p:spTree>
    <p:extLst>
      <p:ext uri="{BB962C8B-B14F-4D97-AF65-F5344CB8AC3E}">
        <p14:creationId xmlns:p14="http://schemas.microsoft.com/office/powerpoint/2010/main" val="1690230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Observer Pattern</a:t>
            </a:r>
          </a:p>
        </p:txBody>
      </p:sp>
      <p:sp>
        <p:nvSpPr>
          <p:cNvPr id="3" name="Content Placeholder 2"/>
          <p:cNvSpPr>
            <a:spLocks noGrp="1"/>
          </p:cNvSpPr>
          <p:nvPr>
            <p:ph idx="1"/>
          </p:nvPr>
        </p:nvSpPr>
        <p:spPr>
          <a:xfrm>
            <a:off x="-71315" y="1596705"/>
            <a:ext cx="8489950" cy="4370142"/>
          </a:xfrm>
        </p:spPr>
        <p:txBody>
          <a:bodyPr/>
          <a:lstStyle/>
          <a:p>
            <a:pPr lvl="1">
              <a:lnSpc>
                <a:spcPct val="90000"/>
              </a:lnSpc>
              <a:buFont typeface="Arial" panose="020B0604020202020204" pitchFamily="34" charset="0"/>
              <a:buChar char="•"/>
            </a:pPr>
            <a:r>
              <a:rPr lang="en-US" altLang="en-US" sz="2000" dirty="0"/>
              <a:t>Define a one-to-many dependency between objects so that when one object changes state, all its dependents are notified and updated automatically</a:t>
            </a:r>
          </a:p>
          <a:p>
            <a:pPr lvl="1">
              <a:lnSpc>
                <a:spcPct val="90000"/>
              </a:lnSpc>
              <a:buFont typeface="Arial" panose="020B0604020202020204" pitchFamily="34" charset="0"/>
              <a:buChar char="•"/>
            </a:pPr>
            <a:r>
              <a:rPr lang="en-US" altLang="en-US" sz="2000" dirty="0">
                <a:solidFill>
                  <a:srgbClr val="C00000"/>
                </a:solidFill>
              </a:rPr>
              <a:t>Motivation</a:t>
            </a:r>
            <a:r>
              <a:rPr lang="en-US" altLang="en-US" sz="2000" dirty="0"/>
              <a:t>:</a:t>
            </a:r>
          </a:p>
        </p:txBody>
      </p:sp>
      <p:pic>
        <p:nvPicPr>
          <p:cNvPr id="4" name="Picture 9">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448" y="3086100"/>
            <a:ext cx="2797175" cy="3046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7">
            <a:extLs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0185" y="3086100"/>
            <a:ext cx="3648075" cy="14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6" name="Group 13">
            <a:extLst>
              <a:ext uri="{C183D7F6-B498-43B3-948B-1728B52AA6E4}">
                <adec:decorative xmlns:adec="http://schemas.microsoft.com/office/drawing/2017/decorative" val="1"/>
              </a:ext>
            </a:extLst>
          </p:cNvPr>
          <p:cNvGrpSpPr>
            <a:grpSpLocks/>
          </p:cNvGrpSpPr>
          <p:nvPr/>
        </p:nvGrpSpPr>
        <p:grpSpPr bwMode="auto">
          <a:xfrm>
            <a:off x="2387723" y="2804746"/>
            <a:ext cx="6030912" cy="3921492"/>
            <a:chOff x="1349" y="1224"/>
            <a:chExt cx="3799" cy="2509"/>
          </a:xfrm>
        </p:grpSpPr>
        <p:pic>
          <p:nvPicPr>
            <p:cNvPr id="7" name="Picture 11" descr="obs-2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9" y="2368"/>
              <a:ext cx="1700" cy="13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10" descr="obs-2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7" y="1224"/>
              <a:ext cx="569" cy="1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descr="obs-2c"/>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84" y="3405"/>
              <a:ext cx="1664" cy="31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2244420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Observer Pattern</a:t>
            </a:r>
          </a:p>
        </p:txBody>
      </p:sp>
      <p:sp>
        <p:nvSpPr>
          <p:cNvPr id="3" name="Content Placeholder 2"/>
          <p:cNvSpPr>
            <a:spLocks noGrp="1"/>
          </p:cNvSpPr>
          <p:nvPr>
            <p:ph idx="1"/>
          </p:nvPr>
        </p:nvSpPr>
        <p:spPr/>
        <p:txBody>
          <a:bodyPr/>
          <a:lstStyle/>
          <a:p>
            <a:pPr>
              <a:lnSpc>
                <a:spcPct val="90000"/>
              </a:lnSpc>
            </a:pPr>
            <a:r>
              <a:rPr lang="en-US" altLang="en-US" sz="2400" dirty="0"/>
              <a:t>Problem</a:t>
            </a:r>
          </a:p>
          <a:p>
            <a:pPr lvl="1">
              <a:lnSpc>
                <a:spcPct val="90000"/>
              </a:lnSpc>
            </a:pPr>
            <a:r>
              <a:rPr lang="en-US" altLang="en-US" sz="2000" dirty="0"/>
              <a:t>dependent’s state must be consistent with master’s state</a:t>
            </a:r>
          </a:p>
          <a:p>
            <a:pPr>
              <a:lnSpc>
                <a:spcPct val="90000"/>
              </a:lnSpc>
            </a:pPr>
            <a:r>
              <a:rPr lang="en-US" altLang="en-US" sz="2400" dirty="0"/>
              <a:t>Solution structure</a:t>
            </a:r>
          </a:p>
          <a:p>
            <a:pPr lvl="1">
              <a:lnSpc>
                <a:spcPct val="90000"/>
              </a:lnSpc>
            </a:pPr>
            <a:r>
              <a:rPr lang="en-US" altLang="en-US" sz="2000" dirty="0"/>
              <a:t>define four kinds of objects:</a:t>
            </a:r>
          </a:p>
          <a:p>
            <a:pPr lvl="2">
              <a:lnSpc>
                <a:spcPct val="90000"/>
              </a:lnSpc>
            </a:pPr>
            <a:r>
              <a:rPr lang="en-US" altLang="en-US" sz="1800" dirty="0">
                <a:solidFill>
                  <a:srgbClr val="C00000"/>
                </a:solidFill>
              </a:rPr>
              <a:t>Subject</a:t>
            </a:r>
          </a:p>
          <a:p>
            <a:pPr lvl="3">
              <a:lnSpc>
                <a:spcPct val="90000"/>
              </a:lnSpc>
            </a:pPr>
            <a:r>
              <a:rPr lang="en-US" altLang="en-US" sz="1600" dirty="0"/>
              <a:t>maintain list of dependents; notifies them when master changes</a:t>
            </a:r>
          </a:p>
          <a:p>
            <a:pPr lvl="2">
              <a:lnSpc>
                <a:spcPct val="90000"/>
              </a:lnSpc>
            </a:pPr>
            <a:r>
              <a:rPr lang="en-US" altLang="en-US" sz="1800" dirty="0">
                <a:solidFill>
                  <a:srgbClr val="C00000"/>
                </a:solidFill>
              </a:rPr>
              <a:t>Observer </a:t>
            </a:r>
          </a:p>
          <a:p>
            <a:pPr lvl="3">
              <a:lnSpc>
                <a:spcPct val="90000"/>
              </a:lnSpc>
            </a:pPr>
            <a:r>
              <a:rPr lang="en-US" altLang="en-US" sz="1600" dirty="0"/>
              <a:t>define protocol for updating dependents</a:t>
            </a:r>
          </a:p>
          <a:p>
            <a:pPr lvl="2">
              <a:lnSpc>
                <a:spcPct val="90000"/>
              </a:lnSpc>
            </a:pPr>
            <a:r>
              <a:rPr lang="en-US" altLang="en-US" sz="1800" dirty="0">
                <a:solidFill>
                  <a:srgbClr val="C00000"/>
                </a:solidFill>
              </a:rPr>
              <a:t>Concrete subject</a:t>
            </a:r>
          </a:p>
          <a:p>
            <a:pPr lvl="3">
              <a:lnSpc>
                <a:spcPct val="90000"/>
              </a:lnSpc>
            </a:pPr>
            <a:r>
              <a:rPr lang="en-US" altLang="en-US" sz="1600" dirty="0"/>
              <a:t>Store state of interest to Concrete Observer object; send notification to its observer when its state change</a:t>
            </a:r>
          </a:p>
          <a:p>
            <a:pPr lvl="2">
              <a:lnSpc>
                <a:spcPct val="90000"/>
              </a:lnSpc>
            </a:pPr>
            <a:r>
              <a:rPr lang="en-US" altLang="en-US" sz="1800" dirty="0">
                <a:solidFill>
                  <a:srgbClr val="C00000"/>
                </a:solidFill>
              </a:rPr>
              <a:t>Concrete observers</a:t>
            </a:r>
          </a:p>
          <a:p>
            <a:pPr lvl="3">
              <a:lnSpc>
                <a:spcPct val="90000"/>
              </a:lnSpc>
            </a:pPr>
            <a:r>
              <a:rPr lang="en-US" altLang="en-US" sz="1600" dirty="0"/>
              <a:t>Maintain a reference to Concrete Subject object</a:t>
            </a:r>
          </a:p>
          <a:p>
            <a:pPr lvl="3">
              <a:lnSpc>
                <a:spcPct val="90000"/>
              </a:lnSpc>
            </a:pPr>
            <a:r>
              <a:rPr lang="en-US" altLang="en-US" sz="1600" dirty="0"/>
              <a:t> get new subject state upon receiving update message</a:t>
            </a:r>
          </a:p>
          <a:p>
            <a:pPr lvl="3">
              <a:lnSpc>
                <a:spcPct val="90000"/>
              </a:lnSpc>
            </a:pPr>
            <a:r>
              <a:rPr lang="en-US" altLang="en-US" sz="1600" dirty="0"/>
              <a:t>Implements the Observer updating interface to keep its state consistent with the subject’s</a:t>
            </a:r>
          </a:p>
          <a:p>
            <a:endParaRPr lang="en-GB" dirty="0"/>
          </a:p>
        </p:txBody>
      </p:sp>
    </p:spTree>
    <p:extLst>
      <p:ext uri="{BB962C8B-B14F-4D97-AF65-F5344CB8AC3E}">
        <p14:creationId xmlns:p14="http://schemas.microsoft.com/office/powerpoint/2010/main" val="28966527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Observer structure</a:t>
            </a:r>
          </a:p>
        </p:txBody>
      </p:sp>
      <p:pic>
        <p:nvPicPr>
          <p:cNvPr id="4" name="Picture 3">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99" y="1822401"/>
            <a:ext cx="8678649" cy="342889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396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 of Observer</a:t>
            </a:r>
          </a:p>
        </p:txBody>
      </p:sp>
      <p:pic>
        <p:nvPicPr>
          <p:cNvPr id="4" name="Picture 4">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144000" cy="4422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76394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Observer Consequences</a:t>
            </a:r>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altLang="en-US" dirty="0"/>
              <a:t>Low coupling between subject and observers</a:t>
            </a:r>
          </a:p>
          <a:p>
            <a:pPr lvl="2">
              <a:buFont typeface="Arial" panose="020B0604020202020204" pitchFamily="34" charset="0"/>
              <a:buChar char="•"/>
            </a:pPr>
            <a:r>
              <a:rPr lang="en-US" altLang="en-US" dirty="0"/>
              <a:t>subject unaware of dependents</a:t>
            </a:r>
          </a:p>
          <a:p>
            <a:pPr lvl="1">
              <a:buFont typeface="Arial" panose="020B0604020202020204" pitchFamily="34" charset="0"/>
              <a:buChar char="•"/>
            </a:pPr>
            <a:r>
              <a:rPr lang="en-US" altLang="en-US" dirty="0"/>
              <a:t>Support for broadcasting</a:t>
            </a:r>
          </a:p>
          <a:p>
            <a:pPr lvl="2">
              <a:buFont typeface="Arial" panose="020B0604020202020204" pitchFamily="34" charset="0"/>
              <a:buChar char="•"/>
            </a:pPr>
            <a:r>
              <a:rPr lang="en-US" altLang="en-US" dirty="0"/>
              <a:t>dynamic addition and removal of observers</a:t>
            </a:r>
          </a:p>
          <a:p>
            <a:pPr lvl="1">
              <a:buFont typeface="Arial" panose="020B0604020202020204" pitchFamily="34" charset="0"/>
              <a:buChar char="•"/>
            </a:pPr>
            <a:r>
              <a:rPr lang="en-US" altLang="en-US" dirty="0"/>
              <a:t>Unexpected updates</a:t>
            </a:r>
          </a:p>
          <a:p>
            <a:pPr lvl="2"/>
            <a:r>
              <a:rPr lang="en-US" altLang="en-US" dirty="0"/>
              <a:t>no control by the subject on computations by observers</a:t>
            </a:r>
          </a:p>
          <a:p>
            <a:endParaRPr lang="en-GB" dirty="0"/>
          </a:p>
        </p:txBody>
      </p:sp>
    </p:spTree>
    <p:extLst>
      <p:ext uri="{BB962C8B-B14F-4D97-AF65-F5344CB8AC3E}">
        <p14:creationId xmlns:p14="http://schemas.microsoft.com/office/powerpoint/2010/main" val="6006242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p>
        </p:txBody>
      </p:sp>
      <p:sp>
        <p:nvSpPr>
          <p:cNvPr id="3" name="Content Placeholder 2"/>
          <p:cNvSpPr>
            <a:spLocks noGrp="1"/>
          </p:cNvSpPr>
          <p:nvPr>
            <p:ph idx="1"/>
          </p:nvPr>
        </p:nvSpPr>
        <p:spPr/>
        <p:txBody>
          <a:bodyPr/>
          <a:lstStyle/>
          <a:p>
            <a:r>
              <a:rPr lang="en-US" altLang="en-US" dirty="0"/>
              <a:t>The standard Java event model is an example of an observer pattern</a:t>
            </a:r>
          </a:p>
        </p:txBody>
      </p:sp>
    </p:spTree>
    <p:extLst>
      <p:ext uri="{BB962C8B-B14F-4D97-AF65-F5344CB8AC3E}">
        <p14:creationId xmlns:p14="http://schemas.microsoft.com/office/powerpoint/2010/main" val="36246566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Something more</a:t>
            </a:r>
            <a:r>
              <a:rPr lang="is-IS" dirty="0"/>
              <a:t>…</a:t>
            </a:r>
            <a:endParaRPr lang="en-US" dirty="0"/>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6668730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Prepare to reply to the following questions:</a:t>
            </a:r>
          </a:p>
        </p:txBody>
      </p:sp>
      <p:sp>
        <p:nvSpPr>
          <p:cNvPr id="3" name="Content Placeholder 2"/>
          <p:cNvSpPr>
            <a:spLocks noGrp="1"/>
          </p:cNvSpPr>
          <p:nvPr>
            <p:ph idx="1"/>
          </p:nvPr>
        </p:nvSpPr>
        <p:spPr>
          <a:xfrm>
            <a:off x="330200" y="1562120"/>
            <a:ext cx="8489950" cy="4370142"/>
          </a:xfrm>
        </p:spPr>
        <p:txBody>
          <a:bodyPr/>
          <a:lstStyle/>
          <a:p>
            <a:r>
              <a:rPr lang="en-US" dirty="0"/>
              <a:t>Why do you want to work for </a:t>
            </a:r>
            <a:r>
              <a:rPr lang="en-US" i="1" dirty="0"/>
              <a:t>this company</a:t>
            </a:r>
            <a:r>
              <a:rPr lang="en-US" dirty="0"/>
              <a:t>?</a:t>
            </a:r>
          </a:p>
          <a:p>
            <a:pPr lvl="1"/>
            <a:r>
              <a:rPr lang="en-US" dirty="0"/>
              <a:t>Show that you know very well what the company does</a:t>
            </a:r>
          </a:p>
          <a:p>
            <a:pPr lvl="1"/>
            <a:r>
              <a:rPr lang="en-US" dirty="0"/>
              <a:t>Show interest about their work </a:t>
            </a:r>
          </a:p>
          <a:p>
            <a:pPr lvl="1"/>
            <a:r>
              <a:rPr lang="en-US" dirty="0"/>
              <a:t>Show that you’re passionate about technology</a:t>
            </a:r>
          </a:p>
          <a:p>
            <a:r>
              <a:rPr lang="en-US" dirty="0"/>
              <a:t>What do you like about the company work? What would you improve (in terms of their products)?</a:t>
            </a:r>
          </a:p>
          <a:p>
            <a:pPr lvl="1"/>
            <a:r>
              <a:rPr lang="en-US" dirty="0"/>
              <a:t>Offering specific recommendations can show your passion for the job. </a:t>
            </a:r>
          </a:p>
          <a:p>
            <a:r>
              <a:rPr lang="en-US" dirty="0"/>
              <a:t>How much of your day do you spend coding?  </a:t>
            </a:r>
          </a:p>
          <a:p>
            <a:r>
              <a:rPr lang="en-US" dirty="0"/>
              <a:t>Can you tell me about a challenging interaction with a teammate?</a:t>
            </a:r>
          </a:p>
          <a:p>
            <a:endParaRPr lang="en-US" dirty="0"/>
          </a:p>
          <a:p>
            <a:endParaRPr lang="en-US" dirty="0"/>
          </a:p>
        </p:txBody>
      </p:sp>
    </p:spTree>
    <p:extLst>
      <p:ext uri="{BB962C8B-B14F-4D97-AF65-F5344CB8AC3E}">
        <p14:creationId xmlns:p14="http://schemas.microsoft.com/office/powerpoint/2010/main" val="3294261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557098"/>
            <a:ext cx="8489950" cy="654070"/>
          </a:xfrm>
        </p:spPr>
        <p:txBody>
          <a:bodyPr/>
          <a:lstStyle/>
          <a:p>
            <a:r>
              <a:rPr lang="en-US" dirty="0"/>
              <a:t>Your Resume</a:t>
            </a:r>
          </a:p>
        </p:txBody>
      </p:sp>
      <p:sp>
        <p:nvSpPr>
          <p:cNvPr id="3" name="Content Placeholder 2"/>
          <p:cNvSpPr>
            <a:spLocks noGrp="1"/>
          </p:cNvSpPr>
          <p:nvPr>
            <p:ph idx="1"/>
          </p:nvPr>
        </p:nvSpPr>
        <p:spPr>
          <a:xfrm>
            <a:off x="330200" y="1276823"/>
            <a:ext cx="8489950" cy="4370142"/>
          </a:xfrm>
        </p:spPr>
        <p:txBody>
          <a:bodyPr/>
          <a:lstStyle/>
          <a:p>
            <a:r>
              <a:rPr lang="en-US" sz="2400" dirty="0"/>
              <a:t>Resume screeners look for the same things that interviewers do: </a:t>
            </a:r>
          </a:p>
          <a:p>
            <a:pPr lvl="1"/>
            <a:r>
              <a:rPr lang="en-US" sz="2000" dirty="0"/>
              <a:t>Are you smart? </a:t>
            </a:r>
          </a:p>
          <a:p>
            <a:pPr lvl="1"/>
            <a:r>
              <a:rPr lang="en-US" sz="2000" dirty="0"/>
              <a:t>Can you code? </a:t>
            </a:r>
          </a:p>
          <a:p>
            <a:pPr marL="457200" lvl="1" indent="0">
              <a:buNone/>
            </a:pPr>
            <a:endParaRPr lang="en-US" sz="2000" dirty="0"/>
          </a:p>
          <a:p>
            <a:r>
              <a:rPr lang="en-US" sz="2400" b="1" dirty="0"/>
              <a:t>Relevant Jobs: </a:t>
            </a:r>
            <a:r>
              <a:rPr lang="en-US" sz="2400" dirty="0"/>
              <a:t>Your resume does not - and should not - include a full history of every role you’ve ever had. Include only the relevant things </a:t>
            </a:r>
          </a:p>
          <a:p>
            <a:r>
              <a:rPr lang="en-US" sz="2400" b="1" dirty="0"/>
              <a:t>Writing Strong Bullets</a:t>
            </a:r>
            <a:r>
              <a:rPr lang="en-US" sz="2000" dirty="0"/>
              <a:t>: </a:t>
            </a:r>
            <a:r>
              <a:rPr lang="en-US" sz="2400" dirty="0"/>
              <a:t>For each role, try to discuss your accomplishments with the following approach: “Accomplished X by implementing Y which led to Z”</a:t>
            </a:r>
          </a:p>
          <a:p>
            <a:pPr lvl="1"/>
            <a:r>
              <a:rPr lang="en-US" sz="2000" dirty="0"/>
              <a:t>Here’s an example: “Reduced object rendering time by 75% by applying Floyd’s algorithm, leading to a 10% reduction in system boot time </a:t>
            </a:r>
            <a:r>
              <a:rPr lang="en-US" sz="2400" dirty="0"/>
              <a:t>” </a:t>
            </a:r>
          </a:p>
          <a:p>
            <a:pPr lvl="1"/>
            <a:endParaRPr lang="en-US" sz="2000" dirty="0"/>
          </a:p>
          <a:p>
            <a:endParaRPr lang="en-US" dirty="0"/>
          </a:p>
        </p:txBody>
      </p:sp>
    </p:spTree>
    <p:extLst>
      <p:ext uri="{BB962C8B-B14F-4D97-AF65-F5344CB8AC3E}">
        <p14:creationId xmlns:p14="http://schemas.microsoft.com/office/powerpoint/2010/main" val="372467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Projects</a:t>
            </a:r>
          </a:p>
        </p:txBody>
      </p:sp>
      <p:sp>
        <p:nvSpPr>
          <p:cNvPr id="3" name="Content Placeholder 2"/>
          <p:cNvSpPr>
            <a:spLocks noGrp="1"/>
          </p:cNvSpPr>
          <p:nvPr>
            <p:ph idx="1"/>
          </p:nvPr>
        </p:nvSpPr>
        <p:spPr/>
        <p:txBody>
          <a:bodyPr/>
          <a:lstStyle/>
          <a:p>
            <a:r>
              <a:rPr lang="en-US" sz="2400" dirty="0"/>
              <a:t>Almost every candidate has some projects, even if they’re just academic projects </a:t>
            </a:r>
          </a:p>
          <a:p>
            <a:r>
              <a:rPr lang="en-US" sz="2400" dirty="0"/>
              <a:t>List them on your resume! I recommend putting a section called “Projects” on your resume and list your 2 - 4 most significant projects </a:t>
            </a:r>
          </a:p>
          <a:p>
            <a:r>
              <a:rPr lang="en-US" sz="2400" dirty="0"/>
              <a:t>State:</a:t>
            </a:r>
          </a:p>
          <a:p>
            <a:pPr lvl="1"/>
            <a:r>
              <a:rPr lang="en-US" sz="2000" dirty="0"/>
              <a:t> what the project was</a:t>
            </a:r>
          </a:p>
          <a:p>
            <a:pPr lvl="1"/>
            <a:r>
              <a:rPr lang="en-US" sz="2000" dirty="0"/>
              <a:t>which languages or technologies it employed</a:t>
            </a:r>
          </a:p>
          <a:p>
            <a:pPr lvl="1"/>
            <a:r>
              <a:rPr lang="en-US" sz="2000" dirty="0"/>
              <a:t>whether it was an individual or a team project </a:t>
            </a:r>
          </a:p>
          <a:p>
            <a:pPr marL="457200" lvl="1" indent="0">
              <a:buNone/>
            </a:pPr>
            <a:r>
              <a:rPr lang="en-US" dirty="0">
                <a:cs typeface="+mn-cs"/>
              </a:rPr>
              <a:t>If your project was not for a course, that’s even better! It shows passion, initiative, and work ethic. </a:t>
            </a:r>
            <a:endParaRPr lang="en-US" dirty="0"/>
          </a:p>
        </p:txBody>
      </p:sp>
    </p:spTree>
    <p:extLst>
      <p:ext uri="{BB962C8B-B14F-4D97-AF65-F5344CB8AC3E}">
        <p14:creationId xmlns:p14="http://schemas.microsoft.com/office/powerpoint/2010/main" val="3046474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200" y="723399"/>
            <a:ext cx="8489950" cy="654070"/>
          </a:xfrm>
        </p:spPr>
        <p:txBody>
          <a:bodyPr/>
          <a:lstStyle/>
          <a:p>
            <a:r>
              <a:rPr lang="en-GB" dirty="0"/>
              <a:t>What is Design Pattern</a:t>
            </a:r>
          </a:p>
        </p:txBody>
      </p:sp>
      <p:sp>
        <p:nvSpPr>
          <p:cNvPr id="3" name="Content Placeholder 2"/>
          <p:cNvSpPr>
            <a:spLocks noGrp="1"/>
          </p:cNvSpPr>
          <p:nvPr>
            <p:ph idx="1"/>
          </p:nvPr>
        </p:nvSpPr>
        <p:spPr>
          <a:xfrm>
            <a:off x="330200" y="1367343"/>
            <a:ext cx="8489950" cy="4370142"/>
          </a:xfrm>
        </p:spPr>
        <p:txBody>
          <a:bodyPr/>
          <a:lstStyle/>
          <a:p>
            <a:r>
              <a:rPr lang="en-GB" sz="2000" dirty="0"/>
              <a:t>Christopher Alexander says “ </a:t>
            </a:r>
            <a:r>
              <a:rPr lang="en-GB" sz="2000" i="1" dirty="0"/>
              <a:t>Each pattern describes a problem which occurs over and over again in our environment, and then describes the core of the solution to that problem, in such a way that you can use this solution a million times over, without ever doing it the same way twice</a:t>
            </a:r>
            <a:r>
              <a:rPr lang="en-GB" sz="2000" dirty="0"/>
              <a:t>”</a:t>
            </a:r>
          </a:p>
          <a:p>
            <a:endParaRPr lang="en-GB" altLang="en-US" sz="2000" dirty="0"/>
          </a:p>
          <a:p>
            <a:r>
              <a:rPr lang="en-US" altLang="en-US" sz="2000" dirty="0"/>
              <a:t>A design pattern is a descriptions of communicating objects and classes that are customized to solve a general design problem in a particular context</a:t>
            </a:r>
          </a:p>
          <a:p>
            <a:endParaRPr lang="en-US" altLang="en-US" sz="2000" dirty="0"/>
          </a:p>
          <a:p>
            <a:pPr>
              <a:buFont typeface="Wingdings" panose="05000000000000000000" pitchFamily="2" charset="2"/>
              <a:buChar char="§"/>
            </a:pPr>
            <a:r>
              <a:rPr lang="en-US" altLang="en-US" sz="2000" dirty="0"/>
              <a:t>A pattern is made by four elements:</a:t>
            </a:r>
            <a:endParaRPr lang="en-US" altLang="en-US" sz="2000" dirty="0">
              <a:solidFill>
                <a:srgbClr val="C00000"/>
              </a:solidFill>
            </a:endParaRPr>
          </a:p>
          <a:p>
            <a:pPr lvl="1">
              <a:buFont typeface="Wingdings" panose="05000000000000000000" pitchFamily="2" charset="2"/>
              <a:buChar char="§"/>
            </a:pPr>
            <a:r>
              <a:rPr lang="en-US" altLang="en-US" sz="1800" dirty="0">
                <a:solidFill>
                  <a:srgbClr val="C00000"/>
                </a:solidFill>
              </a:rPr>
              <a:t>Name</a:t>
            </a:r>
          </a:p>
          <a:p>
            <a:pPr lvl="1">
              <a:buFont typeface="Wingdings" panose="05000000000000000000" pitchFamily="2" charset="2"/>
              <a:buChar char="§"/>
            </a:pPr>
            <a:r>
              <a:rPr lang="en-US" altLang="en-US" sz="1800" dirty="0">
                <a:solidFill>
                  <a:srgbClr val="C00000"/>
                </a:solidFill>
              </a:rPr>
              <a:t>Problem</a:t>
            </a:r>
          </a:p>
          <a:p>
            <a:pPr lvl="1">
              <a:buFont typeface="Wingdings" panose="05000000000000000000" pitchFamily="2" charset="2"/>
              <a:buChar char="§"/>
            </a:pPr>
            <a:r>
              <a:rPr lang="en-US" altLang="en-US" sz="1800" dirty="0">
                <a:solidFill>
                  <a:srgbClr val="C00000"/>
                </a:solidFill>
              </a:rPr>
              <a:t>Solution</a:t>
            </a:r>
          </a:p>
          <a:p>
            <a:pPr lvl="1">
              <a:buFont typeface="Wingdings" panose="05000000000000000000" pitchFamily="2" charset="2"/>
              <a:buChar char="§"/>
            </a:pPr>
            <a:r>
              <a:rPr lang="en-US" altLang="en-US" sz="1800" dirty="0">
                <a:solidFill>
                  <a:srgbClr val="C00000"/>
                </a:solidFill>
              </a:rPr>
              <a:t>Consequences</a:t>
            </a:r>
          </a:p>
          <a:p>
            <a:pPr lvl="1">
              <a:buFont typeface="Wingdings" panose="05000000000000000000" pitchFamily="2" charset="2"/>
              <a:buChar char="§"/>
            </a:pPr>
            <a:endParaRPr lang="en-US" altLang="en-US" sz="1600" dirty="0"/>
          </a:p>
          <a:p>
            <a:endParaRPr lang="en-GB" sz="2000" b="1" dirty="0"/>
          </a:p>
        </p:txBody>
      </p:sp>
    </p:spTree>
    <p:extLst>
      <p:ext uri="{BB962C8B-B14F-4D97-AF65-F5344CB8AC3E}">
        <p14:creationId xmlns:p14="http://schemas.microsoft.com/office/powerpoint/2010/main" val="3348595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languages and software</a:t>
            </a:r>
          </a:p>
        </p:txBody>
      </p:sp>
      <p:sp>
        <p:nvSpPr>
          <p:cNvPr id="3" name="Content Placeholder 2"/>
          <p:cNvSpPr>
            <a:spLocks noGrp="1"/>
          </p:cNvSpPr>
          <p:nvPr>
            <p:ph idx="1"/>
          </p:nvPr>
        </p:nvSpPr>
        <p:spPr/>
        <p:txBody>
          <a:bodyPr/>
          <a:lstStyle/>
          <a:p>
            <a:r>
              <a:rPr lang="en-US" sz="2400" b="1" dirty="0"/>
              <a:t>Software: </a:t>
            </a:r>
            <a:r>
              <a:rPr lang="en-US" sz="2400" dirty="0"/>
              <a:t>It is not good to write that you’re familiar with Microsoft Office. Familiarity with developer-specific or highly technical software (e g , Visual Studio, Eclipse, Linux) can be useful.</a:t>
            </a:r>
          </a:p>
          <a:p>
            <a:r>
              <a:rPr lang="en-US" sz="2400" b="1" dirty="0"/>
              <a:t>Languages: </a:t>
            </a:r>
            <a:r>
              <a:rPr lang="en-US" sz="2400" dirty="0"/>
              <a:t>Do you list everything you’ve ever worked with? Or only the ones that you’re more comfortable with (even though that might only be one or two languages)? I recommend the following compromise: list most languages you’ve used, but add your experience level. This approach is shown below: </a:t>
            </a:r>
          </a:p>
          <a:p>
            <a:pPr marL="0" indent="0">
              <a:buNone/>
            </a:pPr>
            <a:r>
              <a:rPr lang="en-US" sz="2400" dirty="0"/>
              <a:t> </a:t>
            </a:r>
            <a:r>
              <a:rPr lang="en-US" sz="2400" i="1" dirty="0"/>
              <a:t>“Languages: Java (expert), C++ (proficient), JavaScript (prior experience), C (prior experience)” </a:t>
            </a:r>
          </a:p>
          <a:p>
            <a:endParaRPr lang="en-US" sz="2000" i="1" dirty="0"/>
          </a:p>
        </p:txBody>
      </p:sp>
    </p:spTree>
    <p:extLst>
      <p:ext uri="{BB962C8B-B14F-4D97-AF65-F5344CB8AC3E}">
        <p14:creationId xmlns:p14="http://schemas.microsoft.com/office/powerpoint/2010/main" val="27177744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Technical questions</a:t>
            </a:r>
          </a:p>
        </p:txBody>
      </p:sp>
      <p:pic>
        <p:nvPicPr>
          <p:cNvPr id="4" name="Picture 3"/>
          <p:cNvPicPr>
            <a:picLocks noChangeAspect="1"/>
          </p:cNvPicPr>
          <p:nvPr/>
        </p:nvPicPr>
        <p:blipFill>
          <a:blip r:embed="rId2"/>
          <a:stretch>
            <a:fillRect/>
          </a:stretch>
        </p:blipFill>
        <p:spPr>
          <a:xfrm>
            <a:off x="127000" y="2276000"/>
            <a:ext cx="8890000" cy="3175000"/>
          </a:xfrm>
          <a:prstGeom prst="rect">
            <a:avLst/>
          </a:prstGeom>
        </p:spPr>
      </p:pic>
      <p:sp>
        <p:nvSpPr>
          <p:cNvPr id="5" name="TextBox 4"/>
          <p:cNvSpPr txBox="1"/>
          <p:nvPr/>
        </p:nvSpPr>
        <p:spPr>
          <a:xfrm>
            <a:off x="584815" y="1562120"/>
            <a:ext cx="3944371" cy="369332"/>
          </a:xfrm>
          <a:prstGeom prst="rect">
            <a:avLst/>
          </a:prstGeom>
          <a:noFill/>
        </p:spPr>
        <p:txBody>
          <a:bodyPr wrap="none" rtlCol="0">
            <a:spAutoFit/>
          </a:bodyPr>
          <a:lstStyle/>
          <a:p>
            <a:r>
              <a:rPr lang="en-US" dirty="0"/>
              <a:t>Get prepared on the following topics:</a:t>
            </a:r>
          </a:p>
        </p:txBody>
      </p:sp>
    </p:spTree>
    <p:extLst>
      <p:ext uri="{BB962C8B-B14F-4D97-AF65-F5344CB8AC3E}">
        <p14:creationId xmlns:p14="http://schemas.microsoft.com/office/powerpoint/2010/main" val="28409620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you can be prepared for an interview</a:t>
            </a:r>
            <a:r>
              <a:rPr lang="is-IS" dirty="0"/>
              <a:t>…</a:t>
            </a:r>
            <a:endParaRPr lang="en-US" dirty="0"/>
          </a:p>
        </p:txBody>
      </p:sp>
      <p:sp>
        <p:nvSpPr>
          <p:cNvPr id="3" name="Content Placeholder 2"/>
          <p:cNvSpPr>
            <a:spLocks noGrp="1"/>
          </p:cNvSpPr>
          <p:nvPr>
            <p:ph idx="1"/>
          </p:nvPr>
        </p:nvSpPr>
        <p:spPr/>
        <p:txBody>
          <a:bodyPr/>
          <a:lstStyle/>
          <a:p>
            <a:pPr marL="0" indent="0">
              <a:buNone/>
            </a:pPr>
            <a:r>
              <a:rPr lang="en-US" b="1" dirty="0">
                <a:solidFill>
                  <a:srgbClr val="9C190D"/>
                </a:solidFill>
              </a:rPr>
              <a:t>Link</a:t>
            </a:r>
          </a:p>
          <a:p>
            <a:pPr>
              <a:buFont typeface="Arial"/>
              <a:buChar char="•"/>
            </a:pPr>
            <a:r>
              <a:rPr lang="en-US" dirty="0">
                <a:highlight>
                  <a:srgbClr val="FFFF00"/>
                </a:highlight>
                <a:hlinkClick r:id="rId3"/>
              </a:rPr>
              <a:t>https://www.hackerrank.com</a:t>
            </a:r>
          </a:p>
          <a:p>
            <a:pPr>
              <a:buFont typeface="Arial"/>
              <a:buChar char="•"/>
            </a:pPr>
            <a:r>
              <a:rPr lang="en-US" dirty="0">
                <a:hlinkClick r:id="rId3"/>
              </a:rPr>
              <a:t>http://www.indiabix.com/engineering/</a:t>
            </a:r>
            <a:endParaRPr lang="en-US" dirty="0"/>
          </a:p>
          <a:p>
            <a:pPr marL="0" indent="0">
              <a:buNone/>
            </a:pPr>
            <a:endParaRPr lang="en-US" dirty="0"/>
          </a:p>
          <a:p>
            <a:pPr marL="0" indent="0">
              <a:buNone/>
            </a:pPr>
            <a:r>
              <a:rPr lang="en-US" sz="3000" b="1" dirty="0">
                <a:solidFill>
                  <a:srgbClr val="9C190D"/>
                </a:solidFill>
                <a:latin typeface="+mj-lt"/>
                <a:ea typeface="+mj-ea"/>
                <a:cs typeface="+mj-cs"/>
              </a:rPr>
              <a:t>Book</a:t>
            </a:r>
          </a:p>
          <a:p>
            <a:r>
              <a:rPr lang="en-US" b="1" dirty="0"/>
              <a:t>Cracking the Coding Interview: 150 Programming Questions and Solutions</a:t>
            </a:r>
            <a:endParaRPr lang="en-US" dirty="0"/>
          </a:p>
          <a:p>
            <a:pPr marL="0" indent="0">
              <a:buNone/>
            </a:pPr>
            <a:endParaRPr lang="en-US" dirty="0"/>
          </a:p>
        </p:txBody>
      </p:sp>
    </p:spTree>
    <p:extLst>
      <p:ext uri="{BB962C8B-B14F-4D97-AF65-F5344CB8AC3E}">
        <p14:creationId xmlns:p14="http://schemas.microsoft.com/office/powerpoint/2010/main" val="927031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 - Name</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altLang="en-US" sz="2400" dirty="0"/>
              <a:t>Describe a design problems and its solutions in a word or two</a:t>
            </a:r>
          </a:p>
          <a:p>
            <a:pPr>
              <a:buNone/>
            </a:pPr>
            <a:endParaRPr lang="en-US" altLang="en-US" sz="2400" dirty="0"/>
          </a:p>
          <a:p>
            <a:pPr>
              <a:buFont typeface="Wingdings" panose="05000000000000000000" pitchFamily="2" charset="2"/>
              <a:buChar char="§"/>
            </a:pPr>
            <a:r>
              <a:rPr lang="en-US" altLang="en-US" sz="2400" dirty="0"/>
              <a:t>Used to talk about design pattern with our colleagues</a:t>
            </a:r>
          </a:p>
          <a:p>
            <a:pPr>
              <a:buNone/>
            </a:pPr>
            <a:endParaRPr lang="en-US" altLang="en-US" sz="2400" dirty="0"/>
          </a:p>
          <a:p>
            <a:pPr>
              <a:buFont typeface="Wingdings" panose="05000000000000000000" pitchFamily="2" charset="2"/>
              <a:buChar char="§"/>
            </a:pPr>
            <a:r>
              <a:rPr lang="en-US" altLang="en-US" sz="2400" dirty="0"/>
              <a:t>Used in the documentation</a:t>
            </a:r>
          </a:p>
          <a:p>
            <a:pPr marL="0" indent="0">
              <a:buNone/>
            </a:pPr>
            <a:endParaRPr lang="en-US" altLang="en-US" sz="2400" dirty="0"/>
          </a:p>
          <a:p>
            <a:pPr>
              <a:buFont typeface="Wingdings" panose="05000000000000000000" pitchFamily="2" charset="2"/>
              <a:buChar char="§"/>
            </a:pPr>
            <a:r>
              <a:rPr lang="en-US" altLang="en-US" sz="2400" dirty="0"/>
              <a:t>Increase our design vocabulary</a:t>
            </a:r>
          </a:p>
          <a:p>
            <a:pPr>
              <a:buFont typeface="Wingdings" panose="05000000000000000000" pitchFamily="2" charset="2"/>
              <a:buChar char="§"/>
            </a:pPr>
            <a:endParaRPr lang="en-US" altLang="en-US" sz="2400" dirty="0"/>
          </a:p>
          <a:p>
            <a:pPr>
              <a:buFont typeface="Wingdings" panose="05000000000000000000" pitchFamily="2" charset="2"/>
              <a:buChar char="§"/>
            </a:pPr>
            <a:r>
              <a:rPr lang="en-US" altLang="en-US" sz="2400" dirty="0"/>
              <a:t>Have to be coherent and evocative</a:t>
            </a:r>
          </a:p>
          <a:p>
            <a:endParaRPr lang="en-GB" sz="2400" dirty="0"/>
          </a:p>
        </p:txBody>
      </p:sp>
    </p:spTree>
    <p:extLst>
      <p:ext uri="{BB962C8B-B14F-4D97-AF65-F5344CB8AC3E}">
        <p14:creationId xmlns:p14="http://schemas.microsoft.com/office/powerpoint/2010/main" val="1737219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Problem</a:t>
            </a:r>
          </a:p>
        </p:txBody>
      </p:sp>
      <p:sp>
        <p:nvSpPr>
          <p:cNvPr id="3" name="Content Placeholder 2"/>
          <p:cNvSpPr>
            <a:spLocks noGrp="1"/>
          </p:cNvSpPr>
          <p:nvPr>
            <p:ph idx="1"/>
          </p:nvPr>
        </p:nvSpPr>
        <p:spPr/>
        <p:txBody>
          <a:bodyPr/>
          <a:lstStyle/>
          <a:p>
            <a:r>
              <a:rPr lang="en-US" altLang="en-US" sz="2400" dirty="0"/>
              <a:t>Describes when to apply the patterns</a:t>
            </a:r>
          </a:p>
          <a:p>
            <a:pPr>
              <a:buNone/>
            </a:pPr>
            <a:endParaRPr lang="en-US" altLang="en-US" sz="2400" dirty="0"/>
          </a:p>
          <a:p>
            <a:r>
              <a:rPr lang="en-US" altLang="en-US" sz="2400" dirty="0"/>
              <a:t>Explains the problem and its context</a:t>
            </a:r>
          </a:p>
          <a:p>
            <a:pPr>
              <a:buNone/>
            </a:pPr>
            <a:endParaRPr lang="en-US" altLang="en-US" sz="2400" dirty="0"/>
          </a:p>
          <a:p>
            <a:r>
              <a:rPr lang="en-US" altLang="en-US" sz="2400" dirty="0"/>
              <a:t>Sometimes include a list of conditions that must be met before it makes sense to apply the pattern</a:t>
            </a:r>
          </a:p>
          <a:p>
            <a:pPr>
              <a:buNone/>
            </a:pPr>
            <a:endParaRPr lang="en-US" altLang="en-US" sz="2400" dirty="0"/>
          </a:p>
          <a:p>
            <a:r>
              <a:rPr lang="en-US" altLang="en-US" sz="2400" dirty="0"/>
              <a:t>Have to occurs over and over again in our environment</a:t>
            </a:r>
          </a:p>
          <a:p>
            <a:endParaRPr lang="en-GB" sz="2400" dirty="0"/>
          </a:p>
        </p:txBody>
      </p:sp>
    </p:spTree>
    <p:extLst>
      <p:ext uri="{BB962C8B-B14F-4D97-AF65-F5344CB8AC3E}">
        <p14:creationId xmlns:p14="http://schemas.microsoft.com/office/powerpoint/2010/main" val="351443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Solution</a:t>
            </a:r>
          </a:p>
        </p:txBody>
      </p:sp>
      <p:sp>
        <p:nvSpPr>
          <p:cNvPr id="3" name="Content Placeholder 2"/>
          <p:cNvSpPr>
            <a:spLocks noGrp="1"/>
          </p:cNvSpPr>
          <p:nvPr>
            <p:ph idx="1"/>
          </p:nvPr>
        </p:nvSpPr>
        <p:spPr/>
        <p:txBody>
          <a:bodyPr/>
          <a:lstStyle/>
          <a:p>
            <a:r>
              <a:rPr lang="en-US" altLang="en-US" sz="2400" dirty="0"/>
              <a:t>Describes the </a:t>
            </a:r>
            <a:r>
              <a:rPr lang="en-US" altLang="en-US" sz="2400" dirty="0">
                <a:solidFill>
                  <a:srgbClr val="800000"/>
                </a:solidFill>
              </a:rPr>
              <a:t>elements</a:t>
            </a:r>
            <a:r>
              <a:rPr lang="en-US" altLang="en-US" sz="2400" dirty="0"/>
              <a:t> that make up the design, their </a:t>
            </a:r>
            <a:r>
              <a:rPr lang="en-US" altLang="en-US" sz="2400" dirty="0">
                <a:solidFill>
                  <a:srgbClr val="800000"/>
                </a:solidFill>
              </a:rPr>
              <a:t>relationships</a:t>
            </a:r>
            <a:r>
              <a:rPr lang="en-US" altLang="en-US" sz="2400" dirty="0"/>
              <a:t>, </a:t>
            </a:r>
            <a:r>
              <a:rPr lang="en-US" altLang="en-US" sz="2400" dirty="0">
                <a:solidFill>
                  <a:srgbClr val="800000"/>
                </a:solidFill>
              </a:rPr>
              <a:t>responsibilities</a:t>
            </a:r>
            <a:r>
              <a:rPr lang="en-US" altLang="en-US" sz="2400" dirty="0"/>
              <a:t> and </a:t>
            </a:r>
            <a:r>
              <a:rPr lang="en-US" altLang="en-US" sz="2400" dirty="0">
                <a:solidFill>
                  <a:srgbClr val="800000"/>
                </a:solidFill>
              </a:rPr>
              <a:t>collaborations</a:t>
            </a:r>
          </a:p>
          <a:p>
            <a:pPr>
              <a:buNone/>
            </a:pPr>
            <a:endParaRPr lang="en-US" altLang="en-US" sz="2400" dirty="0"/>
          </a:p>
          <a:p>
            <a:r>
              <a:rPr lang="en-US" altLang="en-US" sz="2400" dirty="0"/>
              <a:t>Does not describe  a concrete design or implementation</a:t>
            </a:r>
          </a:p>
          <a:p>
            <a:pPr>
              <a:buNone/>
            </a:pPr>
            <a:endParaRPr lang="en-US" altLang="en-US" sz="2400" dirty="0"/>
          </a:p>
          <a:p>
            <a:pPr>
              <a:buNone/>
            </a:pPr>
            <a:endParaRPr lang="en-US" altLang="en-US" sz="2400" dirty="0"/>
          </a:p>
          <a:p>
            <a:r>
              <a:rPr lang="en-US" altLang="en-US" sz="2400" dirty="0"/>
              <a:t>Has to be well proven in some projects</a:t>
            </a:r>
          </a:p>
          <a:p>
            <a:endParaRPr lang="en-GB" sz="2400" dirty="0"/>
          </a:p>
        </p:txBody>
      </p:sp>
    </p:spTree>
    <p:extLst>
      <p:ext uri="{BB962C8B-B14F-4D97-AF65-F5344CB8AC3E}">
        <p14:creationId xmlns:p14="http://schemas.microsoft.com/office/powerpoint/2010/main" val="1523938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 Pattern - Consequences</a:t>
            </a:r>
          </a:p>
        </p:txBody>
      </p:sp>
      <p:sp>
        <p:nvSpPr>
          <p:cNvPr id="3" name="Content Placeholder 2"/>
          <p:cNvSpPr>
            <a:spLocks noGrp="1"/>
          </p:cNvSpPr>
          <p:nvPr>
            <p:ph idx="1"/>
          </p:nvPr>
        </p:nvSpPr>
        <p:spPr/>
        <p:txBody>
          <a:bodyPr/>
          <a:lstStyle/>
          <a:p>
            <a:r>
              <a:rPr lang="en-US" altLang="en-US" sz="2400" dirty="0"/>
              <a:t>Results and trade-offs of applying the pattern</a:t>
            </a:r>
          </a:p>
          <a:p>
            <a:pPr>
              <a:buNone/>
            </a:pPr>
            <a:endParaRPr lang="en-US" altLang="en-US" sz="2400" dirty="0"/>
          </a:p>
          <a:p>
            <a:r>
              <a:rPr lang="en-US" altLang="en-US" sz="2400" dirty="0"/>
              <a:t>Helpful for describe design decisions, for evaluating design alternatives</a:t>
            </a:r>
          </a:p>
          <a:p>
            <a:pPr>
              <a:buNone/>
            </a:pPr>
            <a:endParaRPr lang="en-US" altLang="en-US" sz="2400" dirty="0"/>
          </a:p>
          <a:p>
            <a:r>
              <a:rPr lang="en-US" altLang="en-US" sz="2400" dirty="0"/>
              <a:t>Benefits of applying a pattern</a:t>
            </a:r>
          </a:p>
          <a:p>
            <a:pPr>
              <a:buNone/>
            </a:pPr>
            <a:endParaRPr lang="en-US" altLang="en-US" sz="2400" dirty="0"/>
          </a:p>
          <a:p>
            <a:r>
              <a:rPr lang="en-US" altLang="en-US" sz="2400" dirty="0"/>
              <a:t>Impacts on a system’s flexibility, extensibility or portability</a:t>
            </a:r>
          </a:p>
          <a:p>
            <a:endParaRPr lang="en-GB" sz="2400" dirty="0"/>
          </a:p>
        </p:txBody>
      </p:sp>
    </p:spTree>
    <p:extLst>
      <p:ext uri="{BB962C8B-B14F-4D97-AF65-F5344CB8AC3E}">
        <p14:creationId xmlns:p14="http://schemas.microsoft.com/office/powerpoint/2010/main" val="1604431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Classification of Design Pattern</a:t>
            </a:r>
          </a:p>
        </p:txBody>
      </p:sp>
      <p:pic>
        <p:nvPicPr>
          <p:cNvPr id="4" name="Picture 7">
            <a:extLst>
              <a:ext uri="{C183D7F6-B498-43B3-948B-1728B52AA6E4}">
                <adec:decorative xmlns:adec="http://schemas.microsoft.com/office/drawing/2017/decorative" val="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498" y="1752600"/>
            <a:ext cx="6724650" cy="3417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848498" y="5455162"/>
            <a:ext cx="6724650" cy="646331"/>
          </a:xfrm>
          <a:prstGeom prst="rect">
            <a:avLst/>
          </a:prstGeom>
        </p:spPr>
        <p:txBody>
          <a:bodyPr wrap="square">
            <a:spAutoFit/>
          </a:bodyPr>
          <a:lstStyle/>
          <a:p>
            <a:r>
              <a:rPr lang="en-US" altLang="en-US" b="1" dirty="0">
                <a:solidFill>
                  <a:srgbClr val="C00000"/>
                </a:solidFill>
              </a:rPr>
              <a:t>Scope</a:t>
            </a:r>
            <a:r>
              <a:rPr lang="en-US" altLang="en-US" dirty="0"/>
              <a:t>: domain over which a pattern applies</a:t>
            </a:r>
          </a:p>
          <a:p>
            <a:r>
              <a:rPr lang="en-US" altLang="en-US" b="1" dirty="0">
                <a:solidFill>
                  <a:srgbClr val="C00000"/>
                </a:solidFill>
              </a:rPr>
              <a:t>Purpose</a:t>
            </a:r>
            <a:r>
              <a:rPr lang="en-US" altLang="en-US" dirty="0"/>
              <a:t>: reflects what a pattern does</a:t>
            </a:r>
          </a:p>
        </p:txBody>
      </p:sp>
    </p:spTree>
    <p:extLst>
      <p:ext uri="{BB962C8B-B14F-4D97-AF65-F5344CB8AC3E}">
        <p14:creationId xmlns:p14="http://schemas.microsoft.com/office/powerpoint/2010/main" val="2248484414"/>
      </p:ext>
    </p:extLst>
  </p:cSld>
  <p:clrMapOvr>
    <a:masterClrMapping/>
  </p:clrMapOvr>
</p:sld>
</file>

<file path=ppt/theme/theme1.xml><?xml version="1.0" encoding="utf-8"?>
<a:theme xmlns:a="http://schemas.openxmlformats.org/drawingml/2006/main" name="UCL">
  <a:themeElements>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fontScheme name="PPT_DarkBlueOnWhit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PPT_DarkBlueOnWhi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PT_DarkBlueOnWhi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PT_DarkBlueOnWhi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PT_DarkBlueOnWhi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PT_DarkBlueOnWhi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PT_DarkBlueOnWhi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PPT_DarkBlueOnWhi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PPT_DarkBlueOnWhi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PPT_DarkBlueOnWhi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PPT_DarkBlueOnWhi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PPT_DarkBlueOnWhi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PPT_DarkBlueOnWhi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PPT_DarkBlueOnWhite 13">
        <a:dk1>
          <a:srgbClr val="000000"/>
        </a:dk1>
        <a:lt1>
          <a:srgbClr val="FFFFFF"/>
        </a:lt1>
        <a:dk2>
          <a:srgbClr val="000000"/>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4">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B4620"/>
        </a:hlink>
        <a:folHlink>
          <a:srgbClr val="B25D86"/>
        </a:folHlink>
      </a:clrScheme>
      <a:clrMap bg1="lt1" tx1="dk1" bg2="lt2" tx2="dk2" accent1="accent1" accent2="accent2" accent3="accent3" accent4="accent4" accent5="accent5" accent6="accent6" hlink="hlink" folHlink="folHlink"/>
    </a:extraClrScheme>
    <a:extraClrScheme>
      <a:clrScheme name="PPT_DarkBlueOnWhite 15">
        <a:dk1>
          <a:srgbClr val="000000"/>
        </a:dk1>
        <a:lt1>
          <a:srgbClr val="FFFFFF"/>
        </a:lt1>
        <a:dk2>
          <a:srgbClr val="004359"/>
        </a:dk2>
        <a:lt2>
          <a:srgbClr val="808080"/>
        </a:lt2>
        <a:accent1>
          <a:srgbClr val="7FA1AC"/>
        </a:accent1>
        <a:accent2>
          <a:srgbClr val="004359"/>
        </a:accent2>
        <a:accent3>
          <a:srgbClr val="FFFFFF"/>
        </a:accent3>
        <a:accent4>
          <a:srgbClr val="000000"/>
        </a:accent4>
        <a:accent5>
          <a:srgbClr val="C0CDD2"/>
        </a:accent5>
        <a:accent6>
          <a:srgbClr val="003C50"/>
        </a:accent6>
        <a:hlink>
          <a:srgbClr val="459CBD"/>
        </a:hlink>
        <a:folHlink>
          <a:srgbClr val="B25D8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UoW.potx</Template>
  <TotalTime>13781</TotalTime>
  <Words>2855</Words>
  <Application>Microsoft Macintosh PowerPoint</Application>
  <PresentationFormat>On-screen Show (4:3)</PresentationFormat>
  <Paragraphs>380</Paragraphs>
  <Slides>42</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Arial</vt:lpstr>
      <vt:lpstr>Avenir Book</vt:lpstr>
      <vt:lpstr>Calibri</vt:lpstr>
      <vt:lpstr>Courier</vt:lpstr>
      <vt:lpstr>Courier New</vt:lpstr>
      <vt:lpstr>Wingdings</vt:lpstr>
      <vt:lpstr>UCL</vt:lpstr>
      <vt:lpstr>5COSC019W – Object Oriented Programming Week 12</vt:lpstr>
      <vt:lpstr>Summary</vt:lpstr>
      <vt:lpstr>Why a design pattern</vt:lpstr>
      <vt:lpstr>What is Design Pattern</vt:lpstr>
      <vt:lpstr>Design Patter - Name</vt:lpstr>
      <vt:lpstr>Design Pattern - Problem</vt:lpstr>
      <vt:lpstr>Design Pattern - Solution</vt:lpstr>
      <vt:lpstr>Design Pattern - Consequences</vt:lpstr>
      <vt:lpstr>Classification of Design Pattern</vt:lpstr>
      <vt:lpstr>Creational Patterns</vt:lpstr>
      <vt:lpstr>Structural Patterns</vt:lpstr>
      <vt:lpstr>Behavioural Patterns</vt:lpstr>
      <vt:lpstr>Some patterns</vt:lpstr>
      <vt:lpstr>Singleton</vt:lpstr>
      <vt:lpstr>Singleton Motivation</vt:lpstr>
      <vt:lpstr>Singleton Pattern</vt:lpstr>
      <vt:lpstr>Implementing the Singleton method - Java</vt:lpstr>
      <vt:lpstr>Singleton Demo</vt:lpstr>
      <vt:lpstr>Factory Pattern</vt:lpstr>
      <vt:lpstr>Factory Pattern</vt:lpstr>
      <vt:lpstr>Example</vt:lpstr>
      <vt:lpstr>Step 1</vt:lpstr>
      <vt:lpstr>Step 2</vt:lpstr>
      <vt:lpstr>Step 3</vt:lpstr>
      <vt:lpstr>Step 4</vt:lpstr>
      <vt:lpstr>Composite Pattern</vt:lpstr>
      <vt:lpstr>Example Composite </vt:lpstr>
      <vt:lpstr>Composite - example</vt:lpstr>
      <vt:lpstr>Consequences Composite</vt:lpstr>
      <vt:lpstr>Observer Pattern</vt:lpstr>
      <vt:lpstr>Observer Pattern</vt:lpstr>
      <vt:lpstr>Observer structure</vt:lpstr>
      <vt:lpstr>Use of Observer</vt:lpstr>
      <vt:lpstr>Observer Consequences</vt:lpstr>
      <vt:lpstr>Example</vt:lpstr>
      <vt:lpstr>Something more…</vt:lpstr>
      <vt:lpstr>Prepare to reply to the following questions:</vt:lpstr>
      <vt:lpstr>Your Resume</vt:lpstr>
      <vt:lpstr>Projects</vt:lpstr>
      <vt:lpstr>Programming languages and software</vt:lpstr>
      <vt:lpstr>Technical questions</vt:lpstr>
      <vt:lpstr>How you can be prepared for an interview…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5COSC001W – Object Oriented Programming Week 4</dc:title>
  <dc:creator>Barbara</dc:creator>
  <cp:lastModifiedBy>Barbara Villarini</cp:lastModifiedBy>
  <cp:revision>348</cp:revision>
  <dcterms:created xsi:type="dcterms:W3CDTF">2016-07-23T09:13:01Z</dcterms:created>
  <dcterms:modified xsi:type="dcterms:W3CDTF">2022-12-13T19:27:29Z</dcterms:modified>
</cp:coreProperties>
</file>