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3" r:id="rId2"/>
    <p:sldId id="527" r:id="rId3"/>
    <p:sldId id="528" r:id="rId4"/>
    <p:sldId id="529" r:id="rId5"/>
    <p:sldId id="5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DFDB5C-C02C-47DC-9FFC-8432EA2CC0F9}">
          <p14:sldIdLst>
            <p14:sldId id="423"/>
            <p14:sldId id="527"/>
            <p14:sldId id="528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2" autoAdjust="0"/>
    <p:restoredTop sz="87524"/>
  </p:normalViewPr>
  <p:slideViewPr>
    <p:cSldViewPr snapToGrid="0">
      <p:cViewPr varScale="1">
        <p:scale>
          <a:sx n="59" d="100"/>
          <a:sy n="59" d="100"/>
        </p:scale>
        <p:origin x="8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4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EC69-DB8F-E04C-9962-29F48D12C56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455F-923C-C64F-A0EF-FA35F3986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0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93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9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69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6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5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08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30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80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2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8F3E-F042-43E7-ADF8-F3159FAE842E}" type="datetimeFigureOut">
              <a:rPr lang="en-GB" smtClean="0"/>
              <a:t>25/11/2021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6C7AB-0408-4323-A232-34C646282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2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rgbClr val="FF0000"/>
                </a:solidFill>
              </a:rPr>
              <a:t>Week 9 Lecture – </a:t>
            </a:r>
            <a:r>
              <a:rPr lang="en-GB" sz="4400" b="1">
                <a:solidFill>
                  <a:srgbClr val="FF0000"/>
                </a:solidFill>
              </a:rPr>
              <a:t>Recursive Functions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7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Recursion, recursive functions, recursive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mathematical induction, we can now introduce recursion.</a:t>
            </a:r>
          </a:p>
          <a:p>
            <a:r>
              <a:rPr lang="en-GB" dirty="0"/>
              <a:t>Sometimes it is possible to define an object (function, sequence, </a:t>
            </a:r>
          </a:p>
          <a:p>
            <a:pPr marL="0" indent="0">
              <a:buNone/>
            </a:pPr>
            <a:r>
              <a:rPr lang="en-GB" dirty="0"/>
              <a:t>algorithm, structure) “in terms of itself”. </a:t>
            </a:r>
          </a:p>
          <a:p>
            <a:pPr marL="0" indent="0">
              <a:buNone/>
            </a:pPr>
            <a:r>
              <a:rPr lang="en-GB" b="1" dirty="0"/>
              <a:t>This process is called recursion.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56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74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Assume a recursive function on positive integers: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   f(0) = 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   f(n+1) = 2f(n) + 3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value of f(0) ? 3 </a:t>
            </a:r>
          </a:p>
          <a:p>
            <a:pPr marL="0" indent="0">
              <a:buNone/>
            </a:pPr>
            <a:r>
              <a:rPr lang="en-GB" dirty="0"/>
              <a:t>• f(1) = 2f(0) + 3 = 2(3) + 3 = 6 + 3 = 9</a:t>
            </a:r>
          </a:p>
          <a:p>
            <a:pPr marL="0" indent="0">
              <a:buNone/>
            </a:pPr>
            <a:r>
              <a:rPr lang="en-GB" dirty="0"/>
              <a:t>• f(2) = f(1 + 1) = 2f(1) + 3 = 2(9) + 3 = 18 + 3 = 21</a:t>
            </a:r>
          </a:p>
          <a:p>
            <a:pPr marL="0" indent="0">
              <a:buNone/>
            </a:pPr>
            <a:r>
              <a:rPr lang="en-GB" dirty="0"/>
              <a:t>• f(3) = f(2 + 1) = 2f(2) + 3  = 2(21) + 3 = 42 + 3 = 45</a:t>
            </a:r>
          </a:p>
          <a:p>
            <a:pPr marL="0" indent="0">
              <a:buNone/>
            </a:pPr>
            <a:r>
              <a:rPr lang="en-GB" dirty="0"/>
              <a:t>• f(4) = f(3 + 1) = 2f(3) + 3 = 2(45) + 3 = 90 + 3 = 93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Recursively defined functions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54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To define a function on the set of nonnegative integers</a:t>
            </a:r>
          </a:p>
          <a:p>
            <a:pPr marL="514350" indent="-514350">
              <a:buAutoNum type="arabicPeriod"/>
            </a:pPr>
            <a:r>
              <a:rPr lang="en-GB" dirty="0"/>
              <a:t>Specify the value of the function at 0</a:t>
            </a:r>
          </a:p>
          <a:p>
            <a:pPr marL="514350" indent="-514350">
              <a:buAutoNum type="arabicPeriod"/>
            </a:pPr>
            <a:r>
              <a:rPr lang="en-GB" dirty="0"/>
              <a:t>Give a rule for finding the function's value at n+1 in terms of the function's value at integers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>
                <a:sym typeface="Symbol" panose="05050102010706020507" pitchFamily="18" charset="2"/>
              </a:rPr>
              <a:t> </a:t>
            </a:r>
            <a:r>
              <a:rPr lang="en-GB" dirty="0"/>
              <a:t>n.</a:t>
            </a:r>
          </a:p>
          <a:p>
            <a:r>
              <a:rPr lang="en-GB" dirty="0"/>
              <a:t>Example: </a:t>
            </a:r>
            <a:r>
              <a:rPr lang="en-GB" b="1" dirty="0"/>
              <a:t>factorial function definition</a:t>
            </a:r>
          </a:p>
          <a:p>
            <a:pPr lvl="1"/>
            <a:r>
              <a:rPr lang="en-GB" sz="2800" dirty="0"/>
              <a:t>0! = 1</a:t>
            </a:r>
          </a:p>
          <a:p>
            <a:pPr lvl="1"/>
            <a:r>
              <a:rPr lang="en-GB" sz="2800" dirty="0"/>
              <a:t>n! = n (n-1)!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 2 Recursively defined functions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16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Definition 1 [Well Formed Formulae (</a:t>
            </a:r>
            <a:r>
              <a:rPr lang="en-GB" dirty="0" err="1"/>
              <a:t>wff</a:t>
            </a:r>
            <a:r>
              <a:rPr lang="en-GB" dirty="0"/>
              <a:t>)]</a:t>
            </a:r>
          </a:p>
          <a:p>
            <a:pPr marL="0" indent="0">
              <a:buNone/>
            </a:pPr>
            <a:r>
              <a:rPr lang="en-GB" dirty="0"/>
              <a:t>• any atomic proposition is </a:t>
            </a:r>
            <a:r>
              <a:rPr lang="en-GB" dirty="0" err="1"/>
              <a:t>wff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• if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 are </a:t>
            </a:r>
            <a:r>
              <a:rPr lang="en-GB" dirty="0" err="1"/>
              <a:t>wff</a:t>
            </a:r>
            <a:r>
              <a:rPr lang="en-GB" dirty="0"/>
              <a:t> then </a:t>
            </a:r>
            <a:r>
              <a:rPr lang="en-GB" dirty="0">
                <a:solidFill>
                  <a:srgbClr val="FF0000"/>
                </a:solidFill>
              </a:rPr>
              <a:t>￢A, A ∧ B A ∨ B, A ⇒ B </a:t>
            </a:r>
            <a:r>
              <a:rPr lang="en-GB" dirty="0"/>
              <a:t>are </a:t>
            </a:r>
            <a:r>
              <a:rPr lang="en-GB" dirty="0" err="1">
                <a:solidFill>
                  <a:srgbClr val="FF0000"/>
                </a:solidFill>
              </a:rPr>
              <a:t>wff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• nothing else is a </a:t>
            </a:r>
            <a:r>
              <a:rPr lang="en-GB" dirty="0" err="1">
                <a:solidFill>
                  <a:srgbClr val="FF0000"/>
                </a:solidFill>
              </a:rPr>
              <a:t>wff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In this definition building a </a:t>
            </a:r>
            <a:r>
              <a:rPr lang="en-GB" dirty="0" err="1"/>
              <a:t>wff</a:t>
            </a:r>
            <a:r>
              <a:rPr lang="en-GB" dirty="0"/>
              <a:t>, we refer to already obtained </a:t>
            </a:r>
            <a:r>
              <a:rPr lang="en-GB" dirty="0" err="1"/>
              <a:t>wff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 Recursive definitions in CPL</a:t>
            </a:r>
          </a:p>
        </p:txBody>
      </p:sp>
    </p:spTree>
    <p:extLst>
      <p:ext uri="{BB962C8B-B14F-4D97-AF65-F5344CB8AC3E}">
        <p14:creationId xmlns:p14="http://schemas.microsoft.com/office/powerpoint/2010/main" val="197473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8794</TotalTime>
  <Words>338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Recursion, recursive functions, recursive constructions</vt:lpstr>
      <vt:lpstr>Example 1 Recursively defined functions  </vt:lpstr>
      <vt:lpstr>Example 2 Recursively defined functions  </vt:lpstr>
      <vt:lpstr>Example 3 Recursive definitions in CPL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hfc</dc:creator>
  <cp:lastModifiedBy>Alexander Bolotov</cp:lastModifiedBy>
  <cp:revision>219</cp:revision>
  <dcterms:created xsi:type="dcterms:W3CDTF">2017-02-02T16:14:52Z</dcterms:created>
  <dcterms:modified xsi:type="dcterms:W3CDTF">2021-11-25T00:15:44Z</dcterms:modified>
</cp:coreProperties>
</file>