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3" r:id="rId17"/>
    <p:sldId id="272" r:id="rId18"/>
    <p:sldId id="277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A638-4FAA-424B-9F4A-6631E9140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5E12E-962C-4C79-A827-F44BB25F3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EE8F-CB67-4F5F-9F38-981E4B37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0737E-9D8C-46A2-B122-E4CE7DEC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7CC6D-3EFF-4177-AAAC-8C842087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50AA-7B8A-4056-A113-3909576C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112E6-6BAC-427B-AF8F-AF5BA7B36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C3BED-FA12-4173-82E4-0C2374C7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6731C-9BE2-40AC-8FFF-1323833A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2399-0D49-4460-A997-9B8A5BF8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4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462FD-A944-491C-9BFB-C3B120759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080E8-52B8-4AC7-ABAF-1983B41ED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494DC-348D-40A9-85D3-A079D54C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5C503-A3D1-4F5E-B0F1-50872696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DD26D-4476-45C0-9243-D55423D3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7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90B0-5A3D-42DB-A9DE-AE95F0A3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55E6-505C-4B8C-97F6-38240AD4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B1008-8F98-481F-9F21-378F311A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A72CB-7C83-4117-B32C-D4F262D1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7F079-1918-41EB-9292-1477A0AF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1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22D0-B5A5-49A4-B3D8-C59BFAC7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88970-4090-4098-9D5D-38334483F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D65F6-C1D7-44F3-8742-37A3CDD4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B8A0C-6044-46E9-BCEB-DBD393C9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13D1B-B6F0-4839-9ECC-B7A9E807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5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054A-6F6B-4BB3-8B78-FC5D82C5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94EF-6FC1-49EC-B4F4-B1AB95CEE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23588-1F15-43D2-A6AF-C18A7D30B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CAED9-EB49-4B6D-B737-BE5EEF78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3A925-4089-41F5-A3FD-35780AE4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DEAF4-04FD-4CDC-8359-1AB4DC96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9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637E-6B91-47E0-8BE8-9146701D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168A-E9BB-40D0-9C1A-9C53384A7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0D852-2DDC-4F8B-AE3D-97B497118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099A4-A984-473C-B37A-EE35A5755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A9DEF-FA13-46AC-8FFD-218E8F8EE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664F9-78C1-4D42-9969-6FAD70F6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74286-2FE4-418B-B806-A407B53D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AA46E-9D5E-4FAE-B0CB-6982E47A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8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65F-5572-44C6-9439-264ECAE9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519DD-BB91-4178-8E61-4663E842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220EB-1CCC-4068-AE27-CE8BA9D0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08CBE-49D9-4850-AEF5-BFF03BC4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5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B52F6-50AF-4C74-B69F-EB9F128D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EB7F3-630F-414A-9AC2-037E652D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87EBF-D875-4FA0-931D-AEC8D353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6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E2A2-604D-4E49-8AE9-BC6AF3C8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BD0CA-6B23-492D-80C8-E0EEA24E9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9E92B-F149-4B8B-B4B2-DCEFC3FB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5AD79-605A-4703-815E-C307D8BE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75677-0F73-4EA0-9A20-7EB4E4DF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9D81E-F3CC-4E83-B5E5-88B021BE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1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D90C-B582-4AB7-922A-FE113473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B9421-9081-4C3C-85A8-FE59E560A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4D604-2586-4145-AF0C-9B056516B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E2A4B-4BCE-4006-844B-C8F43330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74498-889F-49B0-BB07-78E41B8A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2D268-5EF0-49FB-B588-2F66C5D9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8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AAC36-AA93-41BA-BA97-09C26309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76F57-D4BD-4E2C-A8C2-34824CE76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AACE1-9B7A-4439-8329-A901EBB0F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419D7-4658-466F-B76A-C60174FF4F0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7CF96-A213-4776-9392-88EFFC271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96985-4CA5-4C4C-A8D3-53E132B33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B471-EECD-48CB-BEFA-E6C1CA9F2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ArcFace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DA002-9A64-4BE0-8FE8-8A41DE010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Saad</a:t>
            </a:r>
            <a:r>
              <a:rPr lang="en-US" dirty="0"/>
              <a:t> </a:t>
            </a:r>
            <a:r>
              <a:rPr lang="en-US" smtClean="0"/>
              <a:t>Munir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FF0102-315D-401E-82CC-972B21DF3904}"/>
              </a:ext>
            </a:extLst>
          </p:cNvPr>
          <p:cNvSpPr txBox="1"/>
          <p:nvPr/>
        </p:nvSpPr>
        <p:spPr>
          <a:xfrm>
            <a:off x="462116" y="455027"/>
            <a:ext cx="68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Implementation of Pseudocode in PyTorch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0D3956-2A5B-4984-995E-1C67618B1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6" y="1857278"/>
            <a:ext cx="11226350" cy="32554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8A5AE0-6C59-4582-A448-4714F0E273C9}"/>
              </a:ext>
            </a:extLst>
          </p:cNvPr>
          <p:cNvSpPr txBox="1"/>
          <p:nvPr/>
        </p:nvSpPr>
        <p:spPr>
          <a:xfrm>
            <a:off x="3136490" y="1287107"/>
            <a:ext cx="7531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Pseudocode Given in Paper</a:t>
            </a:r>
          </a:p>
        </p:txBody>
      </p:sp>
    </p:spTree>
    <p:extLst>
      <p:ext uri="{BB962C8B-B14F-4D97-AF65-F5344CB8AC3E}">
        <p14:creationId xmlns:p14="http://schemas.microsoft.com/office/powerpoint/2010/main" val="59979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EA8B21-9731-4628-8DA2-2A66AFC623EE}"/>
              </a:ext>
            </a:extLst>
          </p:cNvPr>
          <p:cNvSpPr txBox="1"/>
          <p:nvPr/>
        </p:nvSpPr>
        <p:spPr>
          <a:xfrm>
            <a:off x="275303" y="71569"/>
            <a:ext cx="68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Implementation of Pseudocode in PyTorch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BFA6B-1E9A-42CB-A37A-0949F2A33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431" y="692191"/>
            <a:ext cx="7802880" cy="60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451EDA-87D6-447C-9050-1E5E16B73C87}"/>
              </a:ext>
            </a:extLst>
          </p:cNvPr>
          <p:cNvSpPr txBox="1"/>
          <p:nvPr/>
        </p:nvSpPr>
        <p:spPr>
          <a:xfrm>
            <a:off x="471948" y="346873"/>
            <a:ext cx="68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Results: </a:t>
            </a:r>
            <a:r>
              <a:rPr lang="en-US" sz="2800" b="1" dirty="0" err="1"/>
              <a:t>ArcFace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800CF-828E-4144-9BBE-43C5D80EC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874" y="1393437"/>
            <a:ext cx="6823587" cy="51176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B27E6A-0AEF-45AA-981E-1C636C488416}"/>
              </a:ext>
            </a:extLst>
          </p:cNvPr>
          <p:cNvSpPr txBox="1"/>
          <p:nvPr/>
        </p:nvSpPr>
        <p:spPr>
          <a:xfrm>
            <a:off x="2058874" y="1208771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validation loss goes down but it should probably decrease more</a:t>
            </a:r>
          </a:p>
        </p:txBody>
      </p:sp>
    </p:spTree>
    <p:extLst>
      <p:ext uri="{BB962C8B-B14F-4D97-AF65-F5344CB8AC3E}">
        <p14:creationId xmlns:p14="http://schemas.microsoft.com/office/powerpoint/2010/main" val="424729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A634D5-7E82-4247-8EC0-619508547AC1}"/>
              </a:ext>
            </a:extLst>
          </p:cNvPr>
          <p:cNvSpPr txBox="1"/>
          <p:nvPr/>
        </p:nvSpPr>
        <p:spPr>
          <a:xfrm>
            <a:off x="471948" y="346873"/>
            <a:ext cx="68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Results: </a:t>
            </a:r>
            <a:r>
              <a:rPr lang="en-US" sz="2800" b="1" dirty="0" err="1"/>
              <a:t>ArcFace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D0B45-9773-44BB-A3ED-3D66BB811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7" y="1322930"/>
            <a:ext cx="5852160" cy="438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458330-99DC-4566-AACE-5FA3B6115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30" y="1322930"/>
            <a:ext cx="5852160" cy="4389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F6F911-7612-44E8-A611-88D864963C9B}"/>
              </a:ext>
            </a:extLst>
          </p:cNvPr>
          <p:cNvSpPr txBox="1"/>
          <p:nvPr/>
        </p:nvSpPr>
        <p:spPr>
          <a:xfrm>
            <a:off x="845574" y="1224607"/>
            <a:ext cx="29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Validation 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296C9-969C-4F03-B210-0B3680278C44}"/>
              </a:ext>
            </a:extLst>
          </p:cNvPr>
          <p:cNvSpPr txBox="1"/>
          <p:nvPr/>
        </p:nvSpPr>
        <p:spPr>
          <a:xfrm>
            <a:off x="6405715" y="1224607"/>
            <a:ext cx="29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Validation Macro F1 Score</a:t>
            </a:r>
          </a:p>
        </p:txBody>
      </p:sp>
    </p:spTree>
    <p:extLst>
      <p:ext uri="{BB962C8B-B14F-4D97-AF65-F5344CB8AC3E}">
        <p14:creationId xmlns:p14="http://schemas.microsoft.com/office/powerpoint/2010/main" val="2104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9344FA-92A5-4798-9054-3574DDA70F66}"/>
              </a:ext>
            </a:extLst>
          </p:cNvPr>
          <p:cNvSpPr txBox="1"/>
          <p:nvPr/>
        </p:nvSpPr>
        <p:spPr>
          <a:xfrm>
            <a:off x="285136" y="408695"/>
            <a:ext cx="755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ArcFace</a:t>
            </a:r>
            <a:r>
              <a:rPr lang="en-US" sz="2400" b="1" dirty="0"/>
              <a:t> with Balanced Mini-Batches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E9C0D-3B31-44F1-8285-73B8C44D7E8B}"/>
              </a:ext>
            </a:extLst>
          </p:cNvPr>
          <p:cNvSpPr txBox="1"/>
          <p:nvPr/>
        </p:nvSpPr>
        <p:spPr>
          <a:xfrm>
            <a:off x="491613" y="919767"/>
            <a:ext cx="984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handling class imbalance, the validation loss starts to decrease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CFF14-D03D-4294-A774-5408EC7BF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26" y="1338506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9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3FDDF-ABBE-4544-A81C-6BBD3311A6D7}"/>
              </a:ext>
            </a:extLst>
          </p:cNvPr>
          <p:cNvSpPr txBox="1"/>
          <p:nvPr/>
        </p:nvSpPr>
        <p:spPr>
          <a:xfrm>
            <a:off x="924232" y="841150"/>
            <a:ext cx="755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ArcFace</a:t>
            </a:r>
            <a:r>
              <a:rPr lang="en-US" sz="2400" b="1" dirty="0"/>
              <a:t> with Balanced Mini-Batches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D1C17-808B-46F9-8D85-D43C3F86BD8E}"/>
              </a:ext>
            </a:extLst>
          </p:cNvPr>
          <p:cNvSpPr txBox="1"/>
          <p:nvPr/>
        </p:nvSpPr>
        <p:spPr>
          <a:xfrm>
            <a:off x="1042219" y="1627730"/>
            <a:ext cx="29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Validation 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73FCD-4818-4E1B-A82A-057E23976B8E}"/>
              </a:ext>
            </a:extLst>
          </p:cNvPr>
          <p:cNvSpPr txBox="1"/>
          <p:nvPr/>
        </p:nvSpPr>
        <p:spPr>
          <a:xfrm>
            <a:off x="6469625" y="1627730"/>
            <a:ext cx="29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Validation Macro F1 Score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6954DF-A1DE-4EA4-B43E-A37FCCFC2C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7" y="1812396"/>
            <a:ext cx="5852160" cy="43891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00DE9F-7D10-474C-AF66-CDC361FD197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376" y="1796535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8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ECD6F-9063-4758-89D6-CA4DBFD1DE03}"/>
              </a:ext>
            </a:extLst>
          </p:cNvPr>
          <p:cNvSpPr txBox="1"/>
          <p:nvPr/>
        </p:nvSpPr>
        <p:spPr>
          <a:xfrm>
            <a:off x="403122" y="363793"/>
            <a:ext cx="6921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Conventional Cross-Entropy Loss vs </a:t>
            </a:r>
            <a:r>
              <a:rPr lang="en-US" sz="2400" b="1" dirty="0" err="1"/>
              <a:t>ArcFace</a:t>
            </a:r>
            <a:r>
              <a:rPr lang="en-US" sz="2400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CF058-86E8-4E19-A243-CA9970C6DFAD}"/>
              </a:ext>
            </a:extLst>
          </p:cNvPr>
          <p:cNvSpPr txBox="1"/>
          <p:nvPr/>
        </p:nvSpPr>
        <p:spPr>
          <a:xfrm>
            <a:off x="2011681" y="1520987"/>
            <a:ext cx="430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ArcFace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DC4628-C875-4DCD-99CD-BA575E38B8BD}"/>
              </a:ext>
            </a:extLst>
          </p:cNvPr>
          <p:cNvSpPr txBox="1"/>
          <p:nvPr/>
        </p:nvSpPr>
        <p:spPr>
          <a:xfrm>
            <a:off x="7165750" y="1520987"/>
            <a:ext cx="430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Simple Cross Entropy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D39F00-8A9B-42B2-8BCE-BEA5487AAD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85" y="1550484"/>
            <a:ext cx="5852160" cy="43891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2AD98A-CBAB-4ACD-B8E4-1FC81ED411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550484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ECD6F-9063-4758-89D6-CA4DBFD1DE03}"/>
              </a:ext>
            </a:extLst>
          </p:cNvPr>
          <p:cNvSpPr txBox="1"/>
          <p:nvPr/>
        </p:nvSpPr>
        <p:spPr>
          <a:xfrm>
            <a:off x="403122" y="363793"/>
            <a:ext cx="6921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Conventional Cross-Entropy Loss vs </a:t>
            </a:r>
            <a:r>
              <a:rPr lang="en-US" sz="2400" b="1" dirty="0" err="1"/>
              <a:t>ArcFace</a:t>
            </a:r>
            <a:r>
              <a:rPr lang="en-US" sz="2400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37072-62AA-4E35-9F1F-D2E7BE22D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34" y="1519575"/>
            <a:ext cx="5852160" cy="4389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DCF058-86E8-4E19-A243-CA9970C6DFAD}"/>
              </a:ext>
            </a:extLst>
          </p:cNvPr>
          <p:cNvSpPr txBox="1"/>
          <p:nvPr/>
        </p:nvSpPr>
        <p:spPr>
          <a:xfrm>
            <a:off x="953729" y="1445342"/>
            <a:ext cx="430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ArcFace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DC4628-C875-4DCD-99CD-BA575E38B8BD}"/>
              </a:ext>
            </a:extLst>
          </p:cNvPr>
          <p:cNvSpPr txBox="1"/>
          <p:nvPr/>
        </p:nvSpPr>
        <p:spPr>
          <a:xfrm>
            <a:off x="6475527" y="1479529"/>
            <a:ext cx="430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Simple Cross Entropy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CEF859-EE8D-4238-8269-80E7B5269A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3" y="1519575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3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722FA4-E9FC-4DD6-B0A8-3A8884B2542E}"/>
              </a:ext>
            </a:extLst>
          </p:cNvPr>
          <p:cNvSpPr txBox="1"/>
          <p:nvPr/>
        </p:nvSpPr>
        <p:spPr>
          <a:xfrm>
            <a:off x="403122" y="363793"/>
            <a:ext cx="6921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TSNE Feature Embedding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C8FC0-7347-44E3-8A70-840DECA8081A}"/>
              </a:ext>
            </a:extLst>
          </p:cNvPr>
          <p:cNvSpPr txBox="1"/>
          <p:nvPr/>
        </p:nvSpPr>
        <p:spPr>
          <a:xfrm>
            <a:off x="727586" y="1166027"/>
            <a:ext cx="33626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ArcFace</a:t>
            </a:r>
            <a:endParaRPr lang="en-US" sz="2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CB374-19D6-4316-A042-94A2AD422BAE}"/>
              </a:ext>
            </a:extLst>
          </p:cNvPr>
          <p:cNvSpPr txBox="1"/>
          <p:nvPr/>
        </p:nvSpPr>
        <p:spPr>
          <a:xfrm>
            <a:off x="7143134" y="1114389"/>
            <a:ext cx="33626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Simple</a:t>
            </a:r>
            <a:r>
              <a:rPr lang="en-US" sz="2000" b="1" dirty="0"/>
              <a:t> Cross Entropy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2336AA-372A-43E1-841C-B5960382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834208"/>
            <a:ext cx="5852160" cy="4389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E86982-E711-4435-AC01-D6AB4EF1E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371" y="1834208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B291FD-5E9F-457C-B62B-850AC3F2F6FB}"/>
              </a:ext>
            </a:extLst>
          </p:cNvPr>
          <p:cNvSpPr txBox="1"/>
          <p:nvPr/>
        </p:nvSpPr>
        <p:spPr>
          <a:xfrm>
            <a:off x="491613" y="806245"/>
            <a:ext cx="473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Prediction during Inference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9E528-303E-4720-9427-A859E72D49D7}"/>
              </a:ext>
            </a:extLst>
          </p:cNvPr>
          <p:cNvSpPr txBox="1"/>
          <p:nvPr/>
        </p:nvSpPr>
        <p:spPr>
          <a:xfrm>
            <a:off x="491613" y="1455174"/>
            <a:ext cx="10697497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During inference, we only take the feature embedding without the last fully connected 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That means we take the 512 Dimensional Feature Embedding as output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then compute the cosine similarity of the feature embedding with the trained weights of the </a:t>
            </a:r>
            <a:r>
              <a:rPr lang="en-US" sz="2000" dirty="0" err="1"/>
              <a:t>ArcFace</a:t>
            </a:r>
            <a:r>
              <a:rPr lang="en-US" sz="2000" dirty="0"/>
              <a:t> 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Each weight column of </a:t>
            </a:r>
            <a:r>
              <a:rPr lang="en-US" sz="2000" dirty="0" err="1"/>
              <a:t>ArcFace</a:t>
            </a:r>
            <a:r>
              <a:rPr lang="en-US" sz="2000" dirty="0"/>
              <a:t> Layer corresponds to a class centroid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Choose the index of the class weight with the maximum cosine similarity </a:t>
            </a:r>
          </a:p>
        </p:txBody>
      </p:sp>
    </p:spTree>
    <p:extLst>
      <p:ext uri="{BB962C8B-B14F-4D97-AF65-F5344CB8AC3E}">
        <p14:creationId xmlns:p14="http://schemas.microsoft.com/office/powerpoint/2010/main" val="398474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D212D-0C65-432C-A20D-DEBA0CAA2C73}"/>
              </a:ext>
            </a:extLst>
          </p:cNvPr>
          <p:cNvSpPr txBox="1"/>
          <p:nvPr/>
        </p:nvSpPr>
        <p:spPr>
          <a:xfrm>
            <a:off x="265471" y="314632"/>
            <a:ext cx="3893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Task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94539-FD80-49C4-847B-9804380B3A8B}"/>
              </a:ext>
            </a:extLst>
          </p:cNvPr>
          <p:cNvSpPr txBox="1"/>
          <p:nvPr/>
        </p:nvSpPr>
        <p:spPr>
          <a:xfrm>
            <a:off x="265471" y="1027227"/>
            <a:ext cx="11552903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primary task is to implement Additive Angular Margin Loss for Deep Face Recognition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given dataset contains 155 images only from LFW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Usually, a deep Convolutional Neural Network is trained with traditional </a:t>
            </a:r>
            <a:r>
              <a:rPr lang="en-US" sz="2000" dirty="0" err="1"/>
              <a:t>softmax</a:t>
            </a:r>
            <a:r>
              <a:rPr lang="en-US" sz="2000" dirty="0"/>
              <a:t> loss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Intuitively, embeddings of the same face should be mapped close to each other and embeddings of different faces should be more apart from each other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means that the projected faces should have small intra-class variance and large inter-class variance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softmax</a:t>
            </a:r>
            <a:r>
              <a:rPr lang="en-US" sz="2000" dirty="0"/>
              <a:t> loss does not explicitly optimize the feature embeddings to enforce higher similarity for intra class samples and diversity for inter-class samples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Drawback: Performance drop under large intra-class appearance variations (e.g. pose variations, age gaps)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856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0214FB-0789-4A8C-A509-A6422C928E8D}"/>
              </a:ext>
            </a:extLst>
          </p:cNvPr>
          <p:cNvSpPr txBox="1"/>
          <p:nvPr/>
        </p:nvSpPr>
        <p:spPr>
          <a:xfrm>
            <a:off x="491613" y="806245"/>
            <a:ext cx="473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Addition of New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B1C4FC-B2C2-4943-B34B-362332926E48}"/>
              </a:ext>
            </a:extLst>
          </p:cNvPr>
          <p:cNvSpPr txBox="1"/>
          <p:nvPr/>
        </p:nvSpPr>
        <p:spPr>
          <a:xfrm>
            <a:off x="442452" y="1484671"/>
            <a:ext cx="11484077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With traditional losses, we need to retrain the whole model for adding an unknown 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With </a:t>
            </a:r>
            <a:r>
              <a:rPr lang="en-US" sz="2000" dirty="0" err="1"/>
              <a:t>ArcFace</a:t>
            </a:r>
            <a:r>
              <a:rPr lang="en-US" sz="2000" dirty="0"/>
              <a:t>, we can add a new class </a:t>
            </a:r>
            <a:r>
              <a:rPr lang="en-US" sz="2000" b="1" dirty="0"/>
              <a:t>without </a:t>
            </a:r>
            <a:r>
              <a:rPr lang="en-US" sz="2000" dirty="0"/>
              <a:t>retraining the whole network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Let us say we have 100 new images belong to an unknown class 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use multiple forward passes to compute the feature embeddings for each new 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Then we can take the mean of the feature embeddings, which will approximate new class centroid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Then, we can simply append the new class centroid to the Weight Matrix of </a:t>
            </a:r>
            <a:r>
              <a:rPr lang="en-US" sz="2000" dirty="0" err="1"/>
              <a:t>ArcFace</a:t>
            </a:r>
            <a:r>
              <a:rPr lang="en-US" sz="2000" dirty="0"/>
              <a:t> 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113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23C869-7CA4-411F-A2AA-27A1ABFA935D}"/>
              </a:ext>
            </a:extLst>
          </p:cNvPr>
          <p:cNvSpPr txBox="1"/>
          <p:nvPr/>
        </p:nvSpPr>
        <p:spPr>
          <a:xfrm>
            <a:off x="491613" y="806245"/>
            <a:ext cx="473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Future Directions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35869-CF2D-40FE-B037-DD0651287E1A}"/>
              </a:ext>
            </a:extLst>
          </p:cNvPr>
          <p:cNvSpPr txBox="1"/>
          <p:nvPr/>
        </p:nvSpPr>
        <p:spPr>
          <a:xfrm>
            <a:off x="594851" y="1406013"/>
            <a:ext cx="927181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Create and train a simple model from scratch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Fewer parameters, less chances of overfitting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Try to finetune the </a:t>
            </a:r>
            <a:r>
              <a:rPr lang="en-US" sz="2000" dirty="0" err="1"/>
              <a:t>ResNet</a:t>
            </a:r>
            <a:r>
              <a:rPr lang="en-US" sz="2000" dirty="0"/>
              <a:t> 50 model (Do not freeze weights)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Check implementation on MNIST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08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8B39B-583D-4A84-AFB8-9DA9363575D6}"/>
              </a:ext>
            </a:extLst>
          </p:cNvPr>
          <p:cNvSpPr txBox="1"/>
          <p:nvPr/>
        </p:nvSpPr>
        <p:spPr>
          <a:xfrm>
            <a:off x="1986116" y="2598003"/>
            <a:ext cx="8731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Many Thanks </a:t>
            </a:r>
            <a:r>
              <a:rPr lang="en-US" sz="4800" b="1"/>
              <a:t>for </a:t>
            </a:r>
            <a:r>
              <a:rPr lang="en-US" sz="4800" b="1" smtClean="0"/>
              <a:t>Reading!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1475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F35B7-4B8C-4D62-B018-F68837044C3F}"/>
              </a:ext>
            </a:extLst>
          </p:cNvPr>
          <p:cNvSpPr txBox="1"/>
          <p:nvPr/>
        </p:nvSpPr>
        <p:spPr>
          <a:xfrm>
            <a:off x="287594" y="280464"/>
            <a:ext cx="4021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Solution: </a:t>
            </a:r>
            <a:r>
              <a:rPr lang="en-US" sz="3200" b="1" dirty="0" err="1"/>
              <a:t>ArcFace</a:t>
            </a: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B2D17-EC8A-455B-94A2-E907CCE3F4A3}"/>
              </a:ext>
            </a:extLst>
          </p:cNvPr>
          <p:cNvSpPr txBox="1"/>
          <p:nvPr/>
        </p:nvSpPr>
        <p:spPr>
          <a:xfrm>
            <a:off x="383458" y="865239"/>
            <a:ext cx="1081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D4CC9-718B-42B4-9E72-DA444CF345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" t="6506"/>
          <a:stretch/>
        </p:blipFill>
        <p:spPr>
          <a:xfrm>
            <a:off x="1885335" y="865239"/>
            <a:ext cx="8008374" cy="580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0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A4A5C9-9E40-45DF-BE52-9370D95130FB}"/>
              </a:ext>
            </a:extLst>
          </p:cNvPr>
          <p:cNvSpPr txBox="1"/>
          <p:nvPr/>
        </p:nvSpPr>
        <p:spPr>
          <a:xfrm>
            <a:off x="208935" y="388619"/>
            <a:ext cx="751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Visualization: </a:t>
            </a:r>
            <a:r>
              <a:rPr lang="en-US" sz="3200" b="1" dirty="0" err="1"/>
              <a:t>Softmax</a:t>
            </a:r>
            <a:r>
              <a:rPr lang="en-US" sz="3200" b="1" dirty="0"/>
              <a:t> and </a:t>
            </a:r>
            <a:r>
              <a:rPr lang="en-US" sz="3200" b="1" dirty="0" err="1"/>
              <a:t>ArcFace</a:t>
            </a: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1D613-E06D-44A7-9B70-28A44734F3B4}"/>
              </a:ext>
            </a:extLst>
          </p:cNvPr>
          <p:cNvSpPr txBox="1"/>
          <p:nvPr/>
        </p:nvSpPr>
        <p:spPr>
          <a:xfrm>
            <a:off x="324464" y="1061884"/>
            <a:ext cx="108253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pioneers of </a:t>
            </a:r>
            <a:r>
              <a:rPr lang="en-US" sz="2000" dirty="0" err="1"/>
              <a:t>ArcFace</a:t>
            </a:r>
            <a:r>
              <a:rPr lang="en-US" sz="2000" dirty="0"/>
              <a:t> selected face images from 8 different identities containing enough samples (around 1500 images/class) to train 2D feature embedding networks with the </a:t>
            </a:r>
            <a:r>
              <a:rPr lang="en-US" sz="2000" dirty="0" err="1"/>
              <a:t>softmax</a:t>
            </a:r>
            <a:r>
              <a:rPr lang="en-US" sz="2000" dirty="0"/>
              <a:t> and </a:t>
            </a:r>
            <a:r>
              <a:rPr lang="en-US" sz="2000" dirty="0" err="1"/>
              <a:t>ArcFace</a:t>
            </a:r>
            <a:r>
              <a:rPr lang="en-US" sz="2000" dirty="0"/>
              <a:t> Loss, respectively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C97DA-0CAF-4BCC-860E-3BC42766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13" y="2077547"/>
            <a:ext cx="7331178" cy="46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7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65D0FF-4DF1-4CCA-BE51-FDDB37BCC54B}"/>
              </a:ext>
            </a:extLst>
          </p:cNvPr>
          <p:cNvSpPr txBox="1"/>
          <p:nvPr/>
        </p:nvSpPr>
        <p:spPr>
          <a:xfrm>
            <a:off x="208935" y="388619"/>
            <a:ext cx="751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ArcFace</a:t>
            </a:r>
            <a:r>
              <a:rPr lang="en-US" sz="3200" b="1" dirty="0"/>
              <a:t> 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DFDF0B-8F0E-434B-8DFE-796434055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0" y="1206662"/>
            <a:ext cx="12009180" cy="416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1A3DA7-80FB-4752-A591-3DECC2F1BC6A}"/>
              </a:ext>
            </a:extLst>
          </p:cNvPr>
          <p:cNvSpPr txBox="1"/>
          <p:nvPr/>
        </p:nvSpPr>
        <p:spPr>
          <a:xfrm>
            <a:off x="208935" y="388619"/>
            <a:ext cx="751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 Pre-Processing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4E16BA-9852-45E2-BB18-520065BCFB48}"/>
              </a:ext>
            </a:extLst>
          </p:cNvPr>
          <p:cNvSpPr txBox="1"/>
          <p:nvPr/>
        </p:nvSpPr>
        <p:spPr>
          <a:xfrm>
            <a:off x="363794" y="1130709"/>
            <a:ext cx="11208774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have 155 RGB images with dimension of 250 X250X3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18 classes (face categories)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 map each person name to a class index in a python dictionary such as {“</a:t>
            </a:r>
            <a:r>
              <a:rPr lang="en-US" sz="2000" dirty="0" err="1"/>
              <a:t>Pervez_Musharraf</a:t>
            </a:r>
            <a:r>
              <a:rPr lang="en-US" sz="2000" dirty="0"/>
              <a:t>”: 9}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Originally, the images have pixels in the range [0, 255].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 scale the features(pixels) to lie in the range of [0, 1]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Due to small dataset, I only have the training set and validation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 use a train-validation split of 70% and 30%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 create the train-validation split in a stratified fashion so that the validation set contains roughly 30% of images from each 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75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3729E1-FB67-472D-B956-E3C9DCEAEADD}"/>
              </a:ext>
            </a:extLst>
          </p:cNvPr>
          <p:cNvSpPr txBox="1"/>
          <p:nvPr/>
        </p:nvSpPr>
        <p:spPr>
          <a:xfrm>
            <a:off x="208935" y="516438"/>
            <a:ext cx="751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Train using Transfer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76A73-9376-4876-BB4E-BDE086FFF85C}"/>
              </a:ext>
            </a:extLst>
          </p:cNvPr>
          <p:cNvSpPr txBox="1"/>
          <p:nvPr/>
        </p:nvSpPr>
        <p:spPr>
          <a:xfrm>
            <a:off x="208935" y="1170040"/>
            <a:ext cx="11326762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 the paper, the authors use pre-trained </a:t>
            </a:r>
            <a:r>
              <a:rPr lang="en-US" sz="2000" dirty="0" err="1"/>
              <a:t>ResNet</a:t>
            </a:r>
            <a:r>
              <a:rPr lang="en-US" sz="2000" dirty="0"/>
              <a:t> 50 and </a:t>
            </a:r>
            <a:r>
              <a:rPr lang="en-US" sz="2000" dirty="0" err="1"/>
              <a:t>ResNet</a:t>
            </a:r>
            <a:r>
              <a:rPr lang="en-US" sz="2000" dirty="0"/>
              <a:t> 100 models for feature extraction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After the last convolutional layer and global pooling, the authors use </a:t>
            </a:r>
            <a:r>
              <a:rPr lang="en-US" sz="2000" dirty="0" err="1"/>
              <a:t>BatchNorm</a:t>
            </a:r>
            <a:r>
              <a:rPr lang="en-US" sz="2000" dirty="0"/>
              <a:t>-Fully Connected and Batch Norm to get a 512 Dimensional Feature Embedding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 followed the same recommendations and use a pre-trained </a:t>
            </a:r>
            <a:r>
              <a:rPr lang="en-US" sz="2000" dirty="0" err="1"/>
              <a:t>ResNet</a:t>
            </a:r>
            <a:r>
              <a:rPr lang="en-US" sz="2000" dirty="0"/>
              <a:t> 50 model on ImageNet for Feature Extraction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Then I used a Linear Layer to map the 2048 features into 512-D embedding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097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CB969B-01FB-49E2-AEBB-2427C5E62A12}"/>
              </a:ext>
            </a:extLst>
          </p:cNvPr>
          <p:cNvSpPr txBox="1"/>
          <p:nvPr/>
        </p:nvSpPr>
        <p:spPr>
          <a:xfrm>
            <a:off x="766916" y="1563329"/>
            <a:ext cx="102157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I implemented the </a:t>
            </a:r>
            <a:r>
              <a:rPr lang="en-US" sz="2000" dirty="0" err="1"/>
              <a:t>ArcFace</a:t>
            </a:r>
            <a:r>
              <a:rPr lang="en-US" sz="2000" dirty="0"/>
              <a:t>  as an Additional layer in PyTorch which takes in the feature embeddings and returns the projected logits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Then , I use the extracted logits through </a:t>
            </a:r>
            <a:r>
              <a:rPr lang="en-US" sz="2000" dirty="0" err="1"/>
              <a:t>ArcFace</a:t>
            </a:r>
            <a:r>
              <a:rPr lang="en-US" sz="2000" dirty="0"/>
              <a:t> layer go through the </a:t>
            </a:r>
            <a:r>
              <a:rPr lang="en-US" sz="2000" dirty="0" err="1"/>
              <a:t>softmax</a:t>
            </a:r>
            <a:r>
              <a:rPr lang="en-US" sz="2000" dirty="0"/>
              <a:t> function and contribute to the cross entropy loss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optimizer I used is Adam with learning rate of 1e-3 and it optimizes both the linear layer (2048-&gt;512) and the weights of the </a:t>
            </a:r>
            <a:r>
              <a:rPr lang="en-US" sz="2000" dirty="0" err="1"/>
              <a:t>ArcFace</a:t>
            </a:r>
            <a:r>
              <a:rPr lang="en-US" sz="2000" dirty="0"/>
              <a:t> layer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9F05F-8922-43E4-B2A4-F7C28BC1E204}"/>
              </a:ext>
            </a:extLst>
          </p:cNvPr>
          <p:cNvSpPr txBox="1"/>
          <p:nvPr/>
        </p:nvSpPr>
        <p:spPr>
          <a:xfrm>
            <a:off x="688259" y="764335"/>
            <a:ext cx="433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ArcFace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6568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0010D6-82A8-4FDD-83E6-110C5DA744F6}"/>
              </a:ext>
            </a:extLst>
          </p:cNvPr>
          <p:cNvSpPr txBox="1"/>
          <p:nvPr/>
        </p:nvSpPr>
        <p:spPr>
          <a:xfrm>
            <a:off x="363794" y="275303"/>
            <a:ext cx="68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Additional Data Pre-Processing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B59B3-3551-4808-BC6F-7A036E804D8B}"/>
              </a:ext>
            </a:extLst>
          </p:cNvPr>
          <p:cNvSpPr txBox="1"/>
          <p:nvPr/>
        </p:nvSpPr>
        <p:spPr>
          <a:xfrm>
            <a:off x="393290" y="892277"/>
            <a:ext cx="105205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 normalize the images with the mean and standard deviation used for channel normalization in training </a:t>
            </a:r>
            <a:r>
              <a:rPr lang="en-US" sz="2000" dirty="0" err="1"/>
              <a:t>ResNet</a:t>
            </a:r>
            <a:r>
              <a:rPr lang="en-US" sz="2000" dirty="0"/>
              <a:t> 50 over ImageNet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 use Random Horizontal Flip as a Data Augmentation Method in Training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B8636A-F30F-4288-82FE-0D92AAB62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98" y="1970385"/>
            <a:ext cx="925830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767</Words>
  <Application>Microsoft Office PowerPoint</Application>
  <PresentationFormat>Widescreen</PresentationFormat>
  <Paragraphs>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ArcFace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ArcFace</dc:title>
  <dc:creator>Saad Munir</dc:creator>
  <cp:lastModifiedBy>User</cp:lastModifiedBy>
  <cp:revision>32</cp:revision>
  <dcterms:created xsi:type="dcterms:W3CDTF">2022-04-13T12:13:02Z</dcterms:created>
  <dcterms:modified xsi:type="dcterms:W3CDTF">2024-04-02T22:44:12Z</dcterms:modified>
</cp:coreProperties>
</file>