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7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A638-4FAA-424B-9F4A-6631E914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5E12E-962C-4C79-A827-F44BB25F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EE8F-CB67-4F5F-9F38-981E4B3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737E-9D8C-46A2-B122-E4CE7DEC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CC6D-3EFF-4177-AAAC-8C842087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0AA-7B8A-4056-A113-3909576C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112E6-6BAC-427B-AF8F-AF5BA7B3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3BED-FA12-4173-82E4-0C2374C7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731C-9BE2-40AC-8FFF-1323833A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2399-0D49-4460-A997-9B8A5BF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62FD-A944-491C-9BFB-C3B12075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080E8-52B8-4AC7-ABAF-1983B41E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94DC-348D-40A9-85D3-A079D54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C503-A3D1-4F5E-B0F1-50872696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D26D-4476-45C0-9243-D55423D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90B0-5A3D-42DB-A9DE-AE95F0A3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55E6-505C-4B8C-97F6-38240AD4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1008-8F98-481F-9F21-378F311A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72CB-7C83-4117-B32C-D4F262D1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F079-1918-41EB-9292-1477A0A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22D0-B5A5-49A4-B3D8-C59BFAC7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8970-4090-4098-9D5D-38334483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65F6-C1D7-44F3-8742-37A3CDD4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8A0C-6044-46E9-BCEB-DBD393C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D1B-B6F0-4839-9ECC-B7A9E807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054A-6F6B-4BB3-8B78-FC5D82C5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94EF-6FC1-49EC-B4F4-B1AB95CEE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3588-1F15-43D2-A6AF-C18A7D30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AED9-EB49-4B6D-B737-BE5EEF78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A925-4089-41F5-A3FD-35780AE4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DEAF4-04FD-4CDC-8359-1AB4DC96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637E-6B91-47E0-8BE8-9146701D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168A-E9BB-40D0-9C1A-9C53384A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0D852-2DDC-4F8B-AE3D-97B49711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099A4-A984-473C-B37A-EE35A5755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A9DEF-FA13-46AC-8FFD-218E8F8EE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664F9-78C1-4D42-9969-6FAD70F6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74286-2FE4-418B-B806-A407B53D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A46E-9D5E-4FAE-B0CB-6982E47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65F-5572-44C6-9439-264ECAE9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519DD-BB91-4178-8E61-4663E842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20EB-1CCC-4068-AE27-CE8BA9D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08CBE-49D9-4850-AEF5-BFF03BC4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B52F6-50AF-4C74-B69F-EB9F128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EB7F3-630F-414A-9AC2-037E652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87EBF-D875-4FA0-931D-AEC8D353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2A2-604D-4E49-8AE9-BC6AF3C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D0CA-6B23-492D-80C8-E0EEA24E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E92B-F149-4B8B-B4B2-DCEFC3FB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AD79-605A-4703-815E-C307D8B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5677-0F73-4EA0-9A20-7EB4E4DF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D81E-F3CC-4E83-B5E5-88B021B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D90C-B582-4AB7-922A-FE113473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B9421-9081-4C3C-85A8-FE59E560A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D604-2586-4145-AF0C-9B056516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2A4B-4BCE-4006-844B-C8F4333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74498-889F-49B0-BB07-78E41B8A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D268-5EF0-49FB-B588-2F66C5D9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AAC36-AA93-41BA-BA97-09C26309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F57-D4BD-4E2C-A8C2-34824CE7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ACE1-9B7A-4439-8329-A901EBB0F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19D7-4658-466F-B76A-C60174FF4F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CF96-A213-4776-9392-88EFFC27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6985-4CA5-4C4C-A8D3-53E132B3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B471-EECD-48CB-BEFA-E6C1CA9F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ArcFace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A002-9A64-4BE0-8FE8-8A41DE01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Saad</a:t>
            </a:r>
            <a:r>
              <a:rPr lang="en-US" dirty="0"/>
              <a:t> </a:t>
            </a:r>
            <a:r>
              <a:rPr lang="en-US" smtClean="0"/>
              <a:t>Munir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F0102-315D-401E-82CC-972B21DF3904}"/>
              </a:ext>
            </a:extLst>
          </p:cNvPr>
          <p:cNvSpPr txBox="1"/>
          <p:nvPr/>
        </p:nvSpPr>
        <p:spPr>
          <a:xfrm>
            <a:off x="462116" y="455027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D3956-2A5B-4984-995E-1C67618B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857278"/>
            <a:ext cx="11226350" cy="3255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A5AE0-6C59-4582-A448-4714F0E273C9}"/>
              </a:ext>
            </a:extLst>
          </p:cNvPr>
          <p:cNvSpPr txBox="1"/>
          <p:nvPr/>
        </p:nvSpPr>
        <p:spPr>
          <a:xfrm>
            <a:off x="3136490" y="1287107"/>
            <a:ext cx="753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Pseudocode Given in Paper</a:t>
            </a:r>
          </a:p>
        </p:txBody>
      </p:sp>
    </p:spTree>
    <p:extLst>
      <p:ext uri="{BB962C8B-B14F-4D97-AF65-F5344CB8AC3E}">
        <p14:creationId xmlns:p14="http://schemas.microsoft.com/office/powerpoint/2010/main" val="599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A8B21-9731-4628-8DA2-2A66AFC623EE}"/>
              </a:ext>
            </a:extLst>
          </p:cNvPr>
          <p:cNvSpPr txBox="1"/>
          <p:nvPr/>
        </p:nvSpPr>
        <p:spPr>
          <a:xfrm>
            <a:off x="275303" y="71569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BFA6B-1E9A-42CB-A37A-0949F2A3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31" y="692191"/>
            <a:ext cx="780288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51EDA-87D6-447C-9050-1E5E16B73C87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800CF-828E-4144-9BBE-43C5D80E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74" y="1393437"/>
            <a:ext cx="6823587" cy="5117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27E6A-0AEF-45AA-981E-1C636C488416}"/>
              </a:ext>
            </a:extLst>
          </p:cNvPr>
          <p:cNvSpPr txBox="1"/>
          <p:nvPr/>
        </p:nvSpPr>
        <p:spPr>
          <a:xfrm>
            <a:off x="2058874" y="120877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validation loss goes down but it should probably decrease </a:t>
            </a:r>
            <a:r>
              <a:rPr lang="en-US" dirty="0" smtClean="0"/>
              <a:t>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634D5-7E82-4247-8EC0-619508547AC1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D0B45-9773-44BB-A3ED-3D66BB81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22930"/>
            <a:ext cx="5852160" cy="438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8330-99DC-4566-AACE-5FA3B6115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30" y="1322930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6F911-7612-44E8-A611-88D864963C9B}"/>
              </a:ext>
            </a:extLst>
          </p:cNvPr>
          <p:cNvSpPr txBox="1"/>
          <p:nvPr/>
        </p:nvSpPr>
        <p:spPr>
          <a:xfrm>
            <a:off x="845574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96C9-969C-4F03-B210-0B3680278C44}"/>
              </a:ext>
            </a:extLst>
          </p:cNvPr>
          <p:cNvSpPr txBox="1"/>
          <p:nvPr/>
        </p:nvSpPr>
        <p:spPr>
          <a:xfrm>
            <a:off x="6405715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</p:spTree>
    <p:extLst>
      <p:ext uri="{BB962C8B-B14F-4D97-AF65-F5344CB8AC3E}">
        <p14:creationId xmlns:p14="http://schemas.microsoft.com/office/powerpoint/2010/main" val="2104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344FA-92A5-4798-9054-3574DDA70F66}"/>
              </a:ext>
            </a:extLst>
          </p:cNvPr>
          <p:cNvSpPr txBox="1"/>
          <p:nvPr/>
        </p:nvSpPr>
        <p:spPr>
          <a:xfrm>
            <a:off x="285136" y="408695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E9C0D-3B31-44F1-8285-73B8C44D7E8B}"/>
              </a:ext>
            </a:extLst>
          </p:cNvPr>
          <p:cNvSpPr txBox="1"/>
          <p:nvPr/>
        </p:nvSpPr>
        <p:spPr>
          <a:xfrm>
            <a:off x="491613" y="919767"/>
            <a:ext cx="98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handling class imbalance, the validation loss starts to </a:t>
            </a:r>
            <a:r>
              <a:rPr lang="en-US" dirty="0" smtClean="0"/>
              <a:t>decrease.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CFF14-D03D-4294-A774-5408EC7B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133850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3FDDF-ABBE-4544-A81C-6BBD3311A6D7}"/>
              </a:ext>
            </a:extLst>
          </p:cNvPr>
          <p:cNvSpPr txBox="1"/>
          <p:nvPr/>
        </p:nvSpPr>
        <p:spPr>
          <a:xfrm>
            <a:off x="924232" y="841150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D1C17-808B-46F9-8D85-D43C3F86BD8E}"/>
              </a:ext>
            </a:extLst>
          </p:cNvPr>
          <p:cNvSpPr txBox="1"/>
          <p:nvPr/>
        </p:nvSpPr>
        <p:spPr>
          <a:xfrm>
            <a:off x="1042219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73FCD-4818-4E1B-A82A-057E23976B8E}"/>
              </a:ext>
            </a:extLst>
          </p:cNvPr>
          <p:cNvSpPr txBox="1"/>
          <p:nvPr/>
        </p:nvSpPr>
        <p:spPr>
          <a:xfrm>
            <a:off x="6469625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954DF-A1DE-4EA4-B43E-A37FCCFC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812396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00DE9F-7D10-474C-AF66-CDC361FD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76" y="179653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2011681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7165750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39F00-8A9B-42B2-8BCE-BEA5487A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85" y="1550484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AD98A-CBAB-4ACD-B8E4-1FC81ED4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5048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37072-62AA-4E35-9F1F-D2E7BE22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34" y="1519575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953729" y="1445342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6475527" y="1479529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EF859-EE8D-4238-8269-80E7B526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" y="151957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22FA4-E9FC-4DD6-B0A8-3A8884B2542E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TSNE Feature Embedding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C8FC0-7347-44E3-8A70-840DECA8081A}"/>
              </a:ext>
            </a:extLst>
          </p:cNvPr>
          <p:cNvSpPr txBox="1"/>
          <p:nvPr/>
        </p:nvSpPr>
        <p:spPr>
          <a:xfrm>
            <a:off x="727586" y="1166027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ArcFace</a:t>
            </a:r>
            <a:endParaRPr lang="en-US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B374-19D6-4316-A042-94A2AD422BAE}"/>
              </a:ext>
            </a:extLst>
          </p:cNvPr>
          <p:cNvSpPr txBox="1"/>
          <p:nvPr/>
        </p:nvSpPr>
        <p:spPr>
          <a:xfrm>
            <a:off x="7143134" y="1114389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Simple</a:t>
            </a:r>
            <a:r>
              <a:rPr lang="en-US" sz="2000" b="1" dirty="0"/>
              <a:t> Cross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336AA-372A-43E1-841C-B5960382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834208"/>
            <a:ext cx="5852160" cy="4389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86982-E711-4435-AC01-D6AB4EF1E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71" y="183420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291FD-5E9F-457C-B62B-850AC3F2F6FB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during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9E528-303E-4720-9427-A859E72D49D7}"/>
              </a:ext>
            </a:extLst>
          </p:cNvPr>
          <p:cNvSpPr txBox="1"/>
          <p:nvPr/>
        </p:nvSpPr>
        <p:spPr>
          <a:xfrm>
            <a:off x="491613" y="1455174"/>
            <a:ext cx="10697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During inference, we only take the feature embedding without the last fully connected </a:t>
            </a:r>
            <a:r>
              <a:rPr lang="en-US" sz="2000" dirty="0" smtClean="0"/>
              <a:t>layer.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That means we take the 512 Dimensional Feature Embedding as </a:t>
            </a:r>
            <a:r>
              <a:rPr lang="en-US" sz="2000" dirty="0" smtClean="0"/>
              <a:t>output.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then compute the cosine similarity of the feature embedding with the trained weights of the </a:t>
            </a:r>
            <a:r>
              <a:rPr lang="en-US" sz="2000" dirty="0" err="1"/>
              <a:t>ArcFace</a:t>
            </a:r>
            <a:r>
              <a:rPr lang="en-US" sz="2000" dirty="0"/>
              <a:t> </a:t>
            </a:r>
            <a:r>
              <a:rPr lang="en-US" sz="2000" dirty="0" smtClean="0"/>
              <a:t>Layer.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weight column of </a:t>
            </a:r>
            <a:r>
              <a:rPr lang="en-US" sz="2000" dirty="0" err="1"/>
              <a:t>ArcFace</a:t>
            </a:r>
            <a:r>
              <a:rPr lang="en-US" sz="2000" dirty="0"/>
              <a:t> Layer corresponds to a class </a:t>
            </a:r>
            <a:r>
              <a:rPr lang="en-US" sz="2000" dirty="0" smtClean="0"/>
              <a:t>centroid.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Choose the index of the class weight with the maximum cosine </a:t>
            </a:r>
            <a:r>
              <a:rPr lang="en-US" sz="2000" dirty="0" smtClean="0"/>
              <a:t>similarity.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47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212D-0C65-432C-A20D-DEBA0CAA2C73}"/>
              </a:ext>
            </a:extLst>
          </p:cNvPr>
          <p:cNvSpPr txBox="1"/>
          <p:nvPr/>
        </p:nvSpPr>
        <p:spPr>
          <a:xfrm>
            <a:off x="265471" y="314632"/>
            <a:ext cx="389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94539-FD80-49C4-847B-9804380B3A8B}"/>
              </a:ext>
            </a:extLst>
          </p:cNvPr>
          <p:cNvSpPr txBox="1"/>
          <p:nvPr/>
        </p:nvSpPr>
        <p:spPr>
          <a:xfrm>
            <a:off x="265471" y="1027227"/>
            <a:ext cx="11552903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primary task is to implement Additive Angular Margin Loss for Deep Face </a:t>
            </a:r>
            <a:r>
              <a:rPr lang="en-US" sz="2000" dirty="0" smtClean="0"/>
              <a:t>Recognition.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given dataset contains 155 images only from LFW </a:t>
            </a:r>
            <a:r>
              <a:rPr lang="en-US" sz="2000" dirty="0" smtClean="0"/>
              <a:t>Dataset.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Usually, a deep Convolutional Neural Network is trained with traditional </a:t>
            </a:r>
            <a:r>
              <a:rPr lang="en-US" sz="2000" dirty="0" err="1"/>
              <a:t>softmax</a:t>
            </a:r>
            <a:r>
              <a:rPr lang="en-US" sz="2000" dirty="0"/>
              <a:t> </a:t>
            </a:r>
            <a:r>
              <a:rPr lang="en-US" sz="2000" dirty="0" smtClean="0"/>
              <a:t>loss.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Intuitively, embeddings of the same face should be mapped close to each other and embeddings of different faces should be more apart from each </a:t>
            </a:r>
            <a:r>
              <a:rPr lang="en-US" sz="2000" dirty="0" smtClean="0"/>
              <a:t>other.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means that the projected faces should have small intra-class variance and large inter-class </a:t>
            </a:r>
            <a:r>
              <a:rPr lang="en-US" sz="2000" dirty="0" smtClean="0"/>
              <a:t>variance.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softmax</a:t>
            </a:r>
            <a:r>
              <a:rPr lang="en-US" sz="2000" dirty="0"/>
              <a:t> loss does not explicitly optimize the feature embeddings to enforce higher similarity for intra class samples and diversity for inter-class </a:t>
            </a:r>
            <a:r>
              <a:rPr lang="en-US" sz="2000" dirty="0" smtClean="0"/>
              <a:t>samples.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Drawback: Performance drop under large intra-class appearance variations (e.g. pose variations, age gaps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5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214FB-0789-4A8C-A509-A6422C928E8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 of New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1C4FC-B2C2-4943-B34B-362332926E48}"/>
              </a:ext>
            </a:extLst>
          </p:cNvPr>
          <p:cNvSpPr txBox="1"/>
          <p:nvPr/>
        </p:nvSpPr>
        <p:spPr>
          <a:xfrm>
            <a:off x="442452" y="1484671"/>
            <a:ext cx="114840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traditional losses, we need to retrain the whole model for adding an unknown </a:t>
            </a:r>
            <a:r>
              <a:rPr lang="en-US" sz="2000" dirty="0" smtClean="0"/>
              <a:t>class.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err="1"/>
              <a:t>ArcFace</a:t>
            </a:r>
            <a:r>
              <a:rPr lang="en-US" sz="2000" dirty="0"/>
              <a:t>, we can add a new class </a:t>
            </a:r>
            <a:r>
              <a:rPr lang="en-US" sz="2000" b="1" dirty="0"/>
              <a:t>without </a:t>
            </a:r>
            <a:r>
              <a:rPr lang="en-US" sz="2000" dirty="0"/>
              <a:t>retraining the whole </a:t>
            </a:r>
            <a:r>
              <a:rPr lang="en-US" sz="2000" dirty="0" smtClean="0"/>
              <a:t>network.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us say we have 100 new images belong to an unknown class </a:t>
            </a:r>
            <a:r>
              <a:rPr lang="en-US" sz="2000" dirty="0" smtClean="0"/>
              <a:t>A.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use multiple forward passes to compute the feature embeddings for each new </a:t>
            </a:r>
            <a:r>
              <a:rPr lang="en-US" sz="2000" dirty="0" smtClean="0"/>
              <a:t>image.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we can take the mean of the feature embeddings, which will approximate new class </a:t>
            </a:r>
            <a:r>
              <a:rPr lang="en-US" sz="2000" dirty="0" smtClean="0"/>
              <a:t>centroid.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Then, we can simply append the new class centroid to the Weight Matrix of </a:t>
            </a:r>
            <a:r>
              <a:rPr lang="en-US" sz="2000" dirty="0" err="1"/>
              <a:t>ArcFace</a:t>
            </a:r>
            <a:r>
              <a:rPr lang="en-US" sz="2000" dirty="0"/>
              <a:t> </a:t>
            </a:r>
            <a:r>
              <a:rPr lang="en-US" sz="2000" dirty="0" smtClean="0"/>
              <a:t>Layer.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1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3C869-7CA4-411F-A2AA-27A1ABFA935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35869-CF2D-40FE-B037-DD0651287E1A}"/>
              </a:ext>
            </a:extLst>
          </p:cNvPr>
          <p:cNvSpPr txBox="1"/>
          <p:nvPr/>
        </p:nvSpPr>
        <p:spPr>
          <a:xfrm>
            <a:off x="594851" y="1406013"/>
            <a:ext cx="92718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and train a simple model from </a:t>
            </a:r>
            <a:r>
              <a:rPr lang="en-US" sz="2000" dirty="0" smtClean="0"/>
              <a:t>scratch.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Fewer parameters, less chances of </a:t>
            </a:r>
            <a:r>
              <a:rPr lang="en-US" sz="2000" dirty="0" smtClean="0"/>
              <a:t>overfitting.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Try to finetune the </a:t>
            </a:r>
            <a:r>
              <a:rPr lang="en-US" sz="2000" dirty="0" err="1"/>
              <a:t>ResNet</a:t>
            </a:r>
            <a:r>
              <a:rPr lang="en-US" sz="2000" dirty="0"/>
              <a:t> 50 model (Do not freeze weights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08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8B39B-583D-4A84-AFB8-9DA9363575D6}"/>
              </a:ext>
            </a:extLst>
          </p:cNvPr>
          <p:cNvSpPr txBox="1"/>
          <p:nvPr/>
        </p:nvSpPr>
        <p:spPr>
          <a:xfrm>
            <a:off x="1986116" y="2598003"/>
            <a:ext cx="873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Many Thanks </a:t>
            </a:r>
            <a:r>
              <a:rPr lang="en-US" sz="4800" b="1"/>
              <a:t>for </a:t>
            </a:r>
            <a:r>
              <a:rPr lang="en-US" sz="4800" b="1" smtClean="0"/>
              <a:t>Listening!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475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F35B7-4B8C-4D62-B018-F68837044C3F}"/>
              </a:ext>
            </a:extLst>
          </p:cNvPr>
          <p:cNvSpPr txBox="1"/>
          <p:nvPr/>
        </p:nvSpPr>
        <p:spPr>
          <a:xfrm>
            <a:off x="287594" y="2804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Solution: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2D17-EC8A-455B-94A2-E907CCE3F4A3}"/>
              </a:ext>
            </a:extLst>
          </p:cNvPr>
          <p:cNvSpPr txBox="1"/>
          <p:nvPr/>
        </p:nvSpPr>
        <p:spPr>
          <a:xfrm>
            <a:off x="383458" y="865239"/>
            <a:ext cx="1081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D4CC9-718B-42B4-9E72-DA444CF3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t="6506"/>
          <a:stretch/>
        </p:blipFill>
        <p:spPr>
          <a:xfrm>
            <a:off x="1885335" y="865239"/>
            <a:ext cx="8008374" cy="5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4A5C9-9E40-45DF-BE52-9370D95130F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Visualization: </a:t>
            </a:r>
            <a:r>
              <a:rPr lang="en-US" sz="3200" b="1" dirty="0" err="1"/>
              <a:t>Softmax</a:t>
            </a:r>
            <a:r>
              <a:rPr lang="en-US" sz="3200" b="1" dirty="0"/>
              <a:t> and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1D613-E06D-44A7-9B70-28A44734F3B4}"/>
              </a:ext>
            </a:extLst>
          </p:cNvPr>
          <p:cNvSpPr txBox="1"/>
          <p:nvPr/>
        </p:nvSpPr>
        <p:spPr>
          <a:xfrm>
            <a:off x="324464" y="1061884"/>
            <a:ext cx="10825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pioneers of </a:t>
            </a:r>
            <a:r>
              <a:rPr lang="en-US" sz="2000" dirty="0" err="1"/>
              <a:t>ArcFace</a:t>
            </a:r>
            <a:r>
              <a:rPr lang="en-US" sz="2000" dirty="0"/>
              <a:t> selected face images from 8 different identities containing enough samples (around 1500 images/class) to train 2D feature embedding networks with the </a:t>
            </a:r>
            <a:r>
              <a:rPr lang="en-US" sz="2000" dirty="0" err="1"/>
              <a:t>softmax</a:t>
            </a:r>
            <a:r>
              <a:rPr lang="en-US" sz="2000" dirty="0"/>
              <a:t> and </a:t>
            </a:r>
            <a:r>
              <a:rPr lang="en-US" sz="2000" dirty="0" err="1"/>
              <a:t>ArcFace</a:t>
            </a:r>
            <a:r>
              <a:rPr lang="en-US" sz="2000" dirty="0"/>
              <a:t> Loss, </a:t>
            </a:r>
            <a:r>
              <a:rPr lang="en-US" sz="2000" dirty="0" smtClean="0"/>
              <a:t>respectively.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97DA-0CAF-4BCC-860E-3BC42766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13" y="2077547"/>
            <a:ext cx="7331178" cy="46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5D0FF-4DF1-4CCA-BE51-FDDB37BCC54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ArcFace</a:t>
            </a:r>
            <a:r>
              <a:rPr lang="en-US" sz="3200" b="1" dirty="0"/>
              <a:t>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FDF0B-8F0E-434B-8DFE-79643405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0" y="1206662"/>
            <a:ext cx="12009180" cy="41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A3DA7-80FB-4752-A591-3DECC2F1BC6A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E16BA-9852-45E2-BB18-520065BCFB48}"/>
              </a:ext>
            </a:extLst>
          </p:cNvPr>
          <p:cNvSpPr txBox="1"/>
          <p:nvPr/>
        </p:nvSpPr>
        <p:spPr>
          <a:xfrm>
            <a:off x="363794" y="1130709"/>
            <a:ext cx="1120877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have 155 RGB images with dimension of 250 </a:t>
            </a:r>
            <a:r>
              <a:rPr lang="en-US" sz="2000" dirty="0" smtClean="0"/>
              <a:t>X250X3.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18 classes (face categories</a:t>
            </a:r>
            <a:r>
              <a:rPr lang="en-US" sz="2000" dirty="0" smtClean="0"/>
              <a:t>).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map each person name to a class index in a python dictionary such as {“</a:t>
            </a:r>
            <a:r>
              <a:rPr lang="en-US" sz="2000" dirty="0" err="1"/>
              <a:t>Pervez_Musharraf</a:t>
            </a:r>
            <a:r>
              <a:rPr lang="en-US" sz="2000" dirty="0"/>
              <a:t>”: 9</a:t>
            </a:r>
            <a:r>
              <a:rPr lang="en-US" sz="2000" dirty="0" smtClean="0"/>
              <a:t>}.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Originally, the images have pixels in the range [0, 255].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scale the features(pixels) to lie in the range of [0, 1</a:t>
            </a:r>
            <a:r>
              <a:rPr lang="en-US" sz="2000" dirty="0" smtClean="0"/>
              <a:t>].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Due to small dataset, I only have the training set and validation </a:t>
            </a:r>
            <a:r>
              <a:rPr lang="en-US" sz="2000" dirty="0" smtClean="0"/>
              <a:t>set.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use a train-validation split of 70% and 30</a:t>
            </a:r>
            <a:r>
              <a:rPr lang="en-US" sz="2000" dirty="0" smtClean="0"/>
              <a:t>%.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create the train-validation split in a stratified fashion so that the validation set contains roughly 30% of images from each </a:t>
            </a:r>
            <a:r>
              <a:rPr lang="en-US" sz="2000" dirty="0" smtClean="0"/>
              <a:t>class.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729E1-FB67-472D-B956-E3C9DCEAEADD}"/>
              </a:ext>
            </a:extLst>
          </p:cNvPr>
          <p:cNvSpPr txBox="1"/>
          <p:nvPr/>
        </p:nvSpPr>
        <p:spPr>
          <a:xfrm>
            <a:off x="208935" y="516438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 using 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76A73-9376-4876-BB4E-BDE086FFF85C}"/>
              </a:ext>
            </a:extLst>
          </p:cNvPr>
          <p:cNvSpPr txBox="1"/>
          <p:nvPr/>
        </p:nvSpPr>
        <p:spPr>
          <a:xfrm>
            <a:off x="208935" y="1170040"/>
            <a:ext cx="113267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paper, the authors use pre-trained </a:t>
            </a:r>
            <a:r>
              <a:rPr lang="en-US" sz="2000" dirty="0" err="1"/>
              <a:t>ResNet</a:t>
            </a:r>
            <a:r>
              <a:rPr lang="en-US" sz="2000" dirty="0"/>
              <a:t> 50 and </a:t>
            </a:r>
            <a:r>
              <a:rPr lang="en-US" sz="2000" dirty="0" err="1"/>
              <a:t>ResNet</a:t>
            </a:r>
            <a:r>
              <a:rPr lang="en-US" sz="2000" dirty="0"/>
              <a:t> 100 models for feature </a:t>
            </a:r>
            <a:r>
              <a:rPr lang="en-US" sz="2000" dirty="0" smtClean="0"/>
              <a:t>extraction.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the last convolutional layer and global pooling, the authors use </a:t>
            </a:r>
            <a:r>
              <a:rPr lang="en-US" sz="2000" dirty="0" err="1"/>
              <a:t>BatchNorm</a:t>
            </a:r>
            <a:r>
              <a:rPr lang="en-US" sz="2000" dirty="0"/>
              <a:t>-Fully Connected and Batch Norm to get a 512 Dimensional Feature </a:t>
            </a:r>
            <a:r>
              <a:rPr lang="en-US" sz="2000" dirty="0" smtClean="0"/>
              <a:t>Embedding.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followed the same recommendations and use a pre-trained </a:t>
            </a:r>
            <a:r>
              <a:rPr lang="en-US" sz="2000" dirty="0" err="1"/>
              <a:t>ResNet</a:t>
            </a:r>
            <a:r>
              <a:rPr lang="en-US" sz="2000" dirty="0"/>
              <a:t> 50 model on ImageNet for Feature </a:t>
            </a:r>
            <a:r>
              <a:rPr lang="en-US" sz="2000" dirty="0" smtClean="0"/>
              <a:t>Extraction.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I used a Linear Layer to map the 2048 features into 512-D </a:t>
            </a:r>
            <a:r>
              <a:rPr lang="en-US" sz="2000" dirty="0" smtClean="0"/>
              <a:t>embedding.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9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B969B-01FB-49E2-AEBB-2427C5E62A12}"/>
              </a:ext>
            </a:extLst>
          </p:cNvPr>
          <p:cNvSpPr txBox="1"/>
          <p:nvPr/>
        </p:nvSpPr>
        <p:spPr>
          <a:xfrm>
            <a:off x="766916" y="1563329"/>
            <a:ext cx="10215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 implemented the </a:t>
            </a:r>
            <a:r>
              <a:rPr lang="en-US" sz="2000" dirty="0" err="1"/>
              <a:t>ArcFace</a:t>
            </a:r>
            <a:r>
              <a:rPr lang="en-US" sz="2000" dirty="0"/>
              <a:t>  as an Additional layer in PyTorch which takes in the feature embeddings and returns the projected </a:t>
            </a:r>
            <a:r>
              <a:rPr lang="en-US" sz="2000" dirty="0" smtClean="0"/>
              <a:t>logits.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, I </a:t>
            </a:r>
            <a:r>
              <a:rPr lang="en-US" sz="2000" dirty="0" smtClean="0"/>
              <a:t>extract the logits through </a:t>
            </a:r>
            <a:r>
              <a:rPr lang="en-US" sz="2000" dirty="0" err="1"/>
              <a:t>ArcFace</a:t>
            </a:r>
            <a:r>
              <a:rPr lang="en-US" sz="2000" dirty="0"/>
              <a:t> </a:t>
            </a:r>
            <a:r>
              <a:rPr lang="en-US" sz="2000" dirty="0" smtClean="0"/>
              <a:t>layer, pass them through </a:t>
            </a:r>
            <a:r>
              <a:rPr lang="en-US" sz="2000" dirty="0"/>
              <a:t>the </a:t>
            </a:r>
            <a:r>
              <a:rPr lang="en-US" sz="2000" dirty="0" err="1"/>
              <a:t>softmax</a:t>
            </a:r>
            <a:r>
              <a:rPr lang="en-US" sz="2000" dirty="0"/>
              <a:t> function and </a:t>
            </a:r>
            <a:r>
              <a:rPr lang="en-US" sz="2000" smtClean="0"/>
              <a:t>compute the cross </a:t>
            </a:r>
            <a:r>
              <a:rPr lang="en-US" sz="2000" dirty="0"/>
              <a:t>entropy </a:t>
            </a:r>
            <a:r>
              <a:rPr lang="en-US" sz="2000" dirty="0" smtClean="0"/>
              <a:t>loss.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optimizer I used is Adam with learning rate of 1e-3 and it optimizes both the linear layer (2048-&gt;512) and the weights of the </a:t>
            </a:r>
            <a:r>
              <a:rPr lang="en-US" sz="2000" dirty="0" err="1"/>
              <a:t>ArcFace</a:t>
            </a:r>
            <a:r>
              <a:rPr lang="en-US" sz="2000" dirty="0"/>
              <a:t> </a:t>
            </a:r>
            <a:r>
              <a:rPr lang="en-US" sz="2000" dirty="0" smtClean="0"/>
              <a:t>layer.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F05F-8922-43E4-B2A4-F7C28BC1E204}"/>
              </a:ext>
            </a:extLst>
          </p:cNvPr>
          <p:cNvSpPr txBox="1"/>
          <p:nvPr/>
        </p:nvSpPr>
        <p:spPr>
          <a:xfrm>
            <a:off x="688259" y="764335"/>
            <a:ext cx="433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ArcFace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56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010D6-82A8-4FDD-83E6-110C5DA744F6}"/>
              </a:ext>
            </a:extLst>
          </p:cNvPr>
          <p:cNvSpPr txBox="1"/>
          <p:nvPr/>
        </p:nvSpPr>
        <p:spPr>
          <a:xfrm>
            <a:off x="363794" y="27530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Additional Data Pre-Processing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B59B3-3551-4808-BC6F-7A036E804D8B}"/>
              </a:ext>
            </a:extLst>
          </p:cNvPr>
          <p:cNvSpPr txBox="1"/>
          <p:nvPr/>
        </p:nvSpPr>
        <p:spPr>
          <a:xfrm>
            <a:off x="393290" y="892277"/>
            <a:ext cx="105205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normalize the images with the mean and standard deviation used for channel normalization in training </a:t>
            </a:r>
            <a:r>
              <a:rPr lang="en-US" sz="2000" dirty="0" err="1"/>
              <a:t>ResNet</a:t>
            </a:r>
            <a:r>
              <a:rPr lang="en-US" sz="2000" dirty="0"/>
              <a:t> 50 over </a:t>
            </a:r>
            <a:r>
              <a:rPr lang="en-US" sz="2000" dirty="0" smtClean="0"/>
              <a:t>ImageNet.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use Random Horizontal Flip as a Data Augmentation Method in </a:t>
            </a:r>
            <a:r>
              <a:rPr lang="en-US" sz="2000" dirty="0" smtClean="0"/>
              <a:t>the training set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8636A-F30F-4288-82FE-0D92AAB6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8" y="1970385"/>
            <a:ext cx="92583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797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ArcFace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ArcFace</dc:title>
  <dc:creator>Saad Munir</dc:creator>
  <cp:lastModifiedBy>User</cp:lastModifiedBy>
  <cp:revision>36</cp:revision>
  <dcterms:created xsi:type="dcterms:W3CDTF">2022-04-13T12:13:02Z</dcterms:created>
  <dcterms:modified xsi:type="dcterms:W3CDTF">2024-05-20T16:54:49Z</dcterms:modified>
</cp:coreProperties>
</file>