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3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5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1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4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4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Correlated Subquery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487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Correlated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70186"/>
            <a:ext cx="9722154" cy="40624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the subquery depends on the outer query for its values, then that sub query is called as a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correlated subquery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Subquery cannot be run independently as it depends on the outer part of the query. </a:t>
            </a:r>
          </a:p>
          <a:p>
            <a:pPr marL="68580" indent="0">
              <a:buNone/>
            </a:pPr>
            <a:endParaRPr lang="en-US" sz="2000" b="1" dirty="0"/>
          </a:p>
          <a:p>
            <a:pPr marL="68580" indent="0">
              <a:buNone/>
            </a:pPr>
            <a:r>
              <a:rPr lang="en-US" sz="2000" b="1" dirty="0"/>
              <a:t>Example: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en-US" sz="1800" b="1" dirty="0"/>
              <a:t>          SELECT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employee_id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name </a:t>
            </a:r>
            <a:r>
              <a:rPr lang="en-US" sz="1800" b="1" dirty="0"/>
              <a:t>FROM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3"/>
                </a:solidFill>
              </a:rPr>
              <a:t>employees </a:t>
            </a:r>
            <a:r>
              <a:rPr lang="en-US" sz="1800" dirty="0" err="1"/>
              <a:t>emp</a:t>
            </a:r>
            <a:r>
              <a:rPr lang="en-US" sz="1800" dirty="0"/>
              <a:t> </a:t>
            </a:r>
          </a:p>
          <a:p>
            <a:pPr marL="68580" indent="0" algn="ctr">
              <a:buNone/>
            </a:pPr>
            <a:r>
              <a:rPr lang="en-US" sz="1800" b="1" dirty="0"/>
              <a:t>    WHERE</a:t>
            </a:r>
            <a:r>
              <a:rPr lang="en-US" sz="1800" dirty="0"/>
              <a:t> salary &gt;( </a:t>
            </a:r>
            <a:r>
              <a:rPr lang="en-US" sz="1800" b="1" dirty="0"/>
              <a:t>SELECT</a:t>
            </a:r>
            <a:r>
              <a:rPr lang="en-US" sz="1800" dirty="0"/>
              <a:t> </a:t>
            </a:r>
            <a:r>
              <a:rPr lang="en-US" sz="1800" b="1" dirty="0"/>
              <a:t>AVG</a:t>
            </a:r>
            <a:r>
              <a:rPr lang="en-US" sz="1800" dirty="0"/>
              <a:t>(salary) </a:t>
            </a:r>
            <a:r>
              <a:rPr lang="en-US" sz="1800" b="1" dirty="0"/>
              <a:t>FROM</a:t>
            </a:r>
            <a:r>
              <a:rPr lang="en-US" sz="1800" dirty="0"/>
              <a:t> employees </a:t>
            </a:r>
          </a:p>
          <a:p>
            <a:pPr marL="68580" indent="0" algn="ctr">
              <a:buNone/>
            </a:pPr>
            <a:r>
              <a:rPr lang="en-US" sz="1800" b="1" dirty="0"/>
              <a:t>                                      WHERE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F0"/>
                </a:solidFill>
              </a:rPr>
              <a:t>department = </a:t>
            </a:r>
            <a:r>
              <a:rPr lang="en-US" sz="1800" b="1" dirty="0" err="1">
                <a:solidFill>
                  <a:srgbClr val="00B0F0"/>
                </a:solidFill>
              </a:rPr>
              <a:t>emp.department</a:t>
            </a:r>
            <a:r>
              <a:rPr lang="en-US" sz="1800" b="1" dirty="0">
                <a:solidFill>
                  <a:srgbClr val="00B0F0"/>
                </a:solidFill>
              </a:rPr>
              <a:t>);</a:t>
            </a:r>
          </a:p>
          <a:p>
            <a:pPr marL="6858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89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954" y="837801"/>
            <a:ext cx="9366325" cy="5666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Correlated 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70892"/>
            <a:ext cx="10234620" cy="426173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/>
              <a:t>Q: Find all employees whose salary is greater than average salary of their</a:t>
            </a:r>
          </a:p>
          <a:p>
            <a:pPr marL="68580" indent="0">
              <a:buNone/>
            </a:pPr>
            <a:r>
              <a:rPr lang="en-US" sz="2000" b="1" dirty="0"/>
              <a:t>     department.</a:t>
            </a:r>
          </a:p>
          <a:p>
            <a:pPr marL="68580" indent="0">
              <a:buNone/>
            </a:pPr>
            <a:r>
              <a:rPr lang="en-US" sz="2000" b="1" dirty="0"/>
              <a:t>SELECT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emp_name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salary </a:t>
            </a:r>
            <a:r>
              <a:rPr lang="en-US" sz="2000" b="1" dirty="0"/>
              <a:t>FROM </a:t>
            </a:r>
            <a:r>
              <a:rPr lang="en-US" sz="2000" b="1" dirty="0">
                <a:solidFill>
                  <a:schemeClr val="accent3"/>
                </a:solidFill>
              </a:rPr>
              <a:t>employees </a:t>
            </a:r>
            <a:r>
              <a:rPr lang="en-US" sz="2000" b="1" dirty="0"/>
              <a:t>emp </a:t>
            </a:r>
          </a:p>
          <a:p>
            <a:pPr marL="68580" indent="0" algn="ctr">
              <a:buNone/>
            </a:pPr>
            <a:r>
              <a:rPr lang="en-US" sz="2000" b="1" dirty="0"/>
              <a:t>    WHERE salary &gt;( SELECT AVG(salary) FROM employees </a:t>
            </a:r>
          </a:p>
          <a:p>
            <a:pPr marL="68580" indent="0" algn="ctr">
              <a:buNone/>
            </a:pPr>
            <a:r>
              <a:rPr lang="en-US" sz="2000" b="1" dirty="0"/>
              <a:t>                                      WHERE </a:t>
            </a:r>
            <a:r>
              <a:rPr lang="en-US" sz="2000" b="1" dirty="0">
                <a:solidFill>
                  <a:srgbClr val="00B0F0"/>
                </a:solidFill>
              </a:rPr>
              <a:t>department = </a:t>
            </a:r>
            <a:r>
              <a:rPr lang="en-US" sz="2000" b="1" dirty="0" err="1">
                <a:solidFill>
                  <a:srgbClr val="00B0F0"/>
                </a:solidFill>
              </a:rPr>
              <a:t>emp.department</a:t>
            </a:r>
            <a:r>
              <a:rPr lang="en-US" sz="2000" b="1" dirty="0">
                <a:solidFill>
                  <a:srgbClr val="00B0F0"/>
                </a:solidFill>
              </a:rPr>
              <a:t>);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62836"/>
              </p:ext>
            </p:extLst>
          </p:nvPr>
        </p:nvGraphicFramePr>
        <p:xfrm>
          <a:off x="742460" y="3482258"/>
          <a:ext cx="4532924" cy="28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568462" y="4360984"/>
            <a:ext cx="973015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66473"/>
              </p:ext>
            </p:extLst>
          </p:nvPr>
        </p:nvGraphicFramePr>
        <p:xfrm>
          <a:off x="6779847" y="3965136"/>
          <a:ext cx="3876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Michale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6492" y="3048000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Name: Employee</a:t>
            </a:r>
          </a:p>
        </p:txBody>
      </p:sp>
    </p:spTree>
    <p:extLst>
      <p:ext uri="{BB962C8B-B14F-4D97-AF65-F5344CB8AC3E}">
        <p14:creationId xmlns:p14="http://schemas.microsoft.com/office/powerpoint/2010/main" val="3035148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2862</TotalTime>
  <Words>174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Correlated Subquery</vt:lpstr>
      <vt:lpstr>Correlated Subquery</vt:lpstr>
      <vt:lpstr>Correlated Subquery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218</cp:revision>
  <dcterms:created xsi:type="dcterms:W3CDTF">2014-08-26T23:52:37Z</dcterms:created>
  <dcterms:modified xsi:type="dcterms:W3CDTF">2024-06-05T18:24:43Z</dcterms:modified>
</cp:coreProperties>
</file>