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30"/>
  </p:notesMasterIdLst>
  <p:sldIdLst>
    <p:sldId id="256" r:id="rId2"/>
    <p:sldId id="262" r:id="rId3"/>
    <p:sldId id="263" r:id="rId4"/>
    <p:sldId id="264" r:id="rId5"/>
    <p:sldId id="267" r:id="rId6"/>
    <p:sldId id="265" r:id="rId7"/>
    <p:sldId id="268" r:id="rId8"/>
    <p:sldId id="266" r:id="rId9"/>
    <p:sldId id="270" r:id="rId10"/>
    <p:sldId id="271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1" r:id="rId25"/>
    <p:sldId id="292" r:id="rId26"/>
    <p:sldId id="293" r:id="rId27"/>
    <p:sldId id="294" r:id="rId28"/>
    <p:sldId id="295" r:id="rId29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06" y="67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04C0B39-5238-4864-A8AC-599F37748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C0C809-E3B2-4353-BCB7-C82B8216891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FBE5556-C2DD-4AE9-9F34-877E83E1A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E3031C8-9F73-4479-9867-F4958310B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9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558262E-AC69-4596-921F-ECA5BE097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E3D67F-9240-4E88-A115-AC9841D549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C274936-4A30-405A-AE17-A55F2EE23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7C16B1E-C768-471D-8666-090F146D4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1543A55-C176-4AEE-A2DE-ABB883B95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C80019-07AF-4773-9D6E-275687C19FC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8F6E089-5E58-4533-93B4-BF1064CE8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6D60A2F-A5AA-4E74-A606-AF423AF30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7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370258-194E-40CE-B5E6-D14B7B024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5CAF34-C9CB-4438-BD46-9405FF9D798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2B4232F-9D44-4181-976E-DE4C63A11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EE4F246-4574-4AD9-B617-F5E1B2FA0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9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B4E4E7B-184A-4E08-A7F1-D45E247CF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F74127-F0BD-4AF0-8E55-E4771074045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9148B50-1C80-4832-9516-BF1FD554D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4F96500-95CF-4E10-9C9B-55603C9D7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1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0FE98A0-AE2F-4251-A8C5-538656133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2B7314-2A1D-4821-8AB8-E6A87C3237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C215E2F-9C6E-409F-BF12-308A2ACAC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F90171C-7254-4E5D-B86A-538E424AF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CD3265D-F741-48A7-87CB-FDFF373EF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703009-E085-42E8-8B8F-47554967376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4240601-641D-45B4-8DCF-AB6F99418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14411E7-809A-4410-A984-0C50DA2EA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9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31E2352-3711-4AE6-A199-05B096BA0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413911-7508-4499-8359-B21C2449D2D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7CED6CB-C7FE-4472-9FBE-42A049A74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9EE644C-99FC-43E6-BBAE-A99EA04B5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63758"/>
            <a:ext cx="8825658" cy="3596256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160013"/>
            <a:ext cx="8825658" cy="93041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5185078"/>
            <a:ext cx="8825657" cy="61213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740728"/>
            <a:ext cx="8825658" cy="39322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797208"/>
            <a:ext cx="8825656" cy="53325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4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563758"/>
            <a:ext cx="8825659" cy="21398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950547"/>
            <a:ext cx="8825659" cy="255139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9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563758"/>
            <a:ext cx="7999315" cy="250945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4073217"/>
            <a:ext cx="7279649" cy="36958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699113"/>
            <a:ext cx="8825659" cy="181066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104904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823132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06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374427"/>
            <a:ext cx="8825660" cy="178558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160014"/>
            <a:ext cx="8825659" cy="929312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28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2139880"/>
            <a:ext cx="2946866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880607"/>
            <a:ext cx="2927350" cy="387681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2139880"/>
            <a:ext cx="2936241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880607"/>
            <a:ext cx="2946794" cy="387681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2139880"/>
            <a:ext cx="2932113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880607"/>
            <a:ext cx="2932113" cy="387681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304486"/>
            <a:ext cx="0" cy="427975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304485"/>
            <a:ext cx="0" cy="4284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4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591419"/>
            <a:ext cx="2940050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386789"/>
            <a:ext cx="2940050" cy="16460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5213835"/>
            <a:ext cx="2940050" cy="71198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591419"/>
            <a:ext cx="2930525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386789"/>
            <a:ext cx="2930525" cy="16460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5213834"/>
            <a:ext cx="2934406" cy="71198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591419"/>
            <a:ext cx="2932113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0" y="2386789"/>
            <a:ext cx="2932113" cy="16460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5213832"/>
            <a:ext cx="2935997" cy="71198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304486"/>
            <a:ext cx="0" cy="427975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304485"/>
            <a:ext cx="0" cy="4284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61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64671"/>
            <a:ext cx="1752601" cy="629275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958489"/>
            <a:ext cx="7423149" cy="5798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30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84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3090937"/>
            <a:ext cx="8825657" cy="2069076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160014"/>
            <a:ext cx="8825658" cy="929312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225612"/>
            <a:ext cx="4396339" cy="45318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220770"/>
            <a:ext cx="4396341" cy="45366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1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7577"/>
            <a:ext cx="4396338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716001"/>
            <a:ext cx="4396339" cy="40414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2057577"/>
            <a:ext cx="4396339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716001"/>
            <a:ext cx="4396339" cy="40414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9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63758"/>
            <a:ext cx="3401064" cy="156375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563758"/>
            <a:ext cx="5195997" cy="493818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379913"/>
            <a:ext cx="3401063" cy="31275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2002699"/>
            <a:ext cx="5092906" cy="170093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234546"/>
            <a:ext cx="3200400" cy="49381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950547"/>
            <a:ext cx="5084979" cy="14814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7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883508"/>
            <a:ext cx="4037012" cy="4523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124003"/>
            <a:ext cx="1522412" cy="255490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810667"/>
            <a:ext cx="2819400" cy="30452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1"/>
            <a:ext cx="1603387" cy="123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584244"/>
            <a:ext cx="993734" cy="82303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234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88977"/>
            <a:ext cx="9404723" cy="1512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217342"/>
            <a:ext cx="8946541" cy="453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15970" y="1946329"/>
            <a:ext cx="106993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797003" y="3495826"/>
            <a:ext cx="4168936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319415"/>
            <a:ext cx="838199" cy="829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6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278864"/>
            <a:ext cx="6027894" cy="294416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Introduction to Joins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730" y="618652"/>
            <a:ext cx="9366325" cy="1234546"/>
          </a:xfrm>
        </p:spPr>
        <p:txBody>
          <a:bodyPr/>
          <a:lstStyle/>
          <a:p>
            <a:r>
              <a:rPr lang="en-US" b="1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937982"/>
            <a:ext cx="9036423" cy="4361798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The Cartesian product is also referred as a </a:t>
            </a:r>
            <a:r>
              <a:rPr lang="en-US" b="1" dirty="0"/>
              <a:t>cross-join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In Cartesian product, each row in the first table is paired with all the rows in the second table.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For example, If </a:t>
            </a:r>
            <a:r>
              <a:rPr lang="en-US" b="1" dirty="0"/>
              <a:t>table A </a:t>
            </a:r>
            <a:r>
              <a:rPr lang="en-US" dirty="0"/>
              <a:t>has </a:t>
            </a:r>
            <a:r>
              <a:rPr lang="en-US" b="1" dirty="0">
                <a:solidFill>
                  <a:schemeClr val="accent1"/>
                </a:solidFill>
              </a:rPr>
              <a:t>10 rows </a:t>
            </a:r>
            <a:r>
              <a:rPr lang="en-US" dirty="0"/>
              <a:t>and </a:t>
            </a:r>
            <a:r>
              <a:rPr lang="en-US" b="1" dirty="0"/>
              <a:t>table B </a:t>
            </a:r>
            <a:r>
              <a:rPr lang="en-US" dirty="0"/>
              <a:t>has </a:t>
            </a:r>
            <a:r>
              <a:rPr lang="en-US" b="1" dirty="0">
                <a:solidFill>
                  <a:schemeClr val="accent1"/>
                </a:solidFill>
              </a:rPr>
              <a:t>20 rows</a:t>
            </a:r>
            <a:r>
              <a:rPr lang="en-US" dirty="0"/>
              <a:t>,</a:t>
            </a:r>
          </a:p>
          <a:p>
            <a:pPr marL="68580" indent="0">
              <a:buNone/>
            </a:pPr>
            <a:r>
              <a:rPr lang="en-US" dirty="0"/>
              <a:t>After Cartesian product, I will have </a:t>
            </a:r>
            <a:r>
              <a:rPr lang="en-US" b="1" dirty="0">
                <a:solidFill>
                  <a:schemeClr val="accent1"/>
                </a:solidFill>
              </a:rPr>
              <a:t>200 rows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3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5" name="Slide Number Placeholder 4">
            <a:extLst>
              <a:ext uri="{FF2B5EF4-FFF2-40B4-BE49-F238E27FC236}">
                <a16:creationId xmlns:a16="http://schemas.microsoft.com/office/drawing/2014/main" id="{DCCD9A18-2251-4F99-A8DA-73B9EAD1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A2986-12D8-4C27-9295-448F000D390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61074" name="Group 306">
            <a:extLst>
              <a:ext uri="{FF2B5EF4-FFF2-40B4-BE49-F238E27FC236}">
                <a16:creationId xmlns:a16="http://schemas.microsoft.com/office/drawing/2014/main" id="{AC188347-021F-4D1C-A1A2-B47D023E278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86941687"/>
              </p:ext>
            </p:extLst>
          </p:nvPr>
        </p:nvGraphicFramePr>
        <p:xfrm>
          <a:off x="2702257" y="916000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1075" name="Group 307">
            <a:extLst>
              <a:ext uri="{FF2B5EF4-FFF2-40B4-BE49-F238E27FC236}">
                <a16:creationId xmlns:a16="http://schemas.microsoft.com/office/drawing/2014/main" id="{64BC5A52-6E9D-4164-9635-0B2AFE2B513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8970142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3" name="Slide Number Placeholder 4">
            <a:extLst>
              <a:ext uri="{FF2B5EF4-FFF2-40B4-BE49-F238E27FC236}">
                <a16:creationId xmlns:a16="http://schemas.microsoft.com/office/drawing/2014/main" id="{C6F03D18-556C-4A6B-87CD-660865C7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2F9B1-B416-44F3-A45A-B358C1B5799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65185" name="Group 321">
            <a:extLst>
              <a:ext uri="{FF2B5EF4-FFF2-40B4-BE49-F238E27FC236}">
                <a16:creationId xmlns:a16="http://schemas.microsoft.com/office/drawing/2014/main" id="{9EE7C9B5-3A85-440C-8201-25D6362117A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49968204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187" name="Group 323">
            <a:extLst>
              <a:ext uri="{FF2B5EF4-FFF2-40B4-BE49-F238E27FC236}">
                <a16:creationId xmlns:a16="http://schemas.microsoft.com/office/drawing/2014/main" id="{64DFAA35-8C1C-4C06-9625-CE8B8D215D9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46715065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186" name="Group 322">
            <a:extLst>
              <a:ext uri="{FF2B5EF4-FFF2-40B4-BE49-F238E27FC236}">
                <a16:creationId xmlns:a16="http://schemas.microsoft.com/office/drawing/2014/main" id="{93C4A158-A633-44ED-8278-4E1DA83D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388"/>
              </p:ext>
            </p:extLst>
          </p:nvPr>
        </p:nvGraphicFramePr>
        <p:xfrm>
          <a:off x="5113340" y="2976627"/>
          <a:ext cx="1768475" cy="10668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922" name="Line 130">
            <a:extLst>
              <a:ext uri="{FF2B5EF4-FFF2-40B4-BE49-F238E27FC236}">
                <a16:creationId xmlns:a16="http://schemas.microsoft.com/office/drawing/2014/main" id="{3F28735A-3864-42E3-8ED1-4BF8F756F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440" y="2415652"/>
            <a:ext cx="3603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0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1" name="Slide Number Placeholder 4">
            <a:extLst>
              <a:ext uri="{FF2B5EF4-FFF2-40B4-BE49-F238E27FC236}">
                <a16:creationId xmlns:a16="http://schemas.microsoft.com/office/drawing/2014/main" id="{04A0EBCA-B570-4820-A101-8A5CB80A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45B161-47D9-4EB5-B3C6-85209A8AF08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64174" name="Group 334">
            <a:extLst>
              <a:ext uri="{FF2B5EF4-FFF2-40B4-BE49-F238E27FC236}">
                <a16:creationId xmlns:a16="http://schemas.microsoft.com/office/drawing/2014/main" id="{956B39DB-E67E-42C0-8BE3-BA55D63EF5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0987255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4176" name="Group 336">
            <a:extLst>
              <a:ext uri="{FF2B5EF4-FFF2-40B4-BE49-F238E27FC236}">
                <a16:creationId xmlns:a16="http://schemas.microsoft.com/office/drawing/2014/main" id="{FEE370DF-A270-4564-97A5-A96A19026C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18762644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4175" name="Group 335">
            <a:extLst>
              <a:ext uri="{FF2B5EF4-FFF2-40B4-BE49-F238E27FC236}">
                <a16:creationId xmlns:a16="http://schemas.microsoft.com/office/drawing/2014/main" id="{32309ECF-27BD-408B-ADEE-298CC616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72900"/>
              </p:ext>
            </p:extLst>
          </p:nvPr>
        </p:nvGraphicFramePr>
        <p:xfrm>
          <a:off x="5113340" y="2976627"/>
          <a:ext cx="1768475" cy="14020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975" name="Line 145">
            <a:extLst>
              <a:ext uri="{FF2B5EF4-FFF2-40B4-BE49-F238E27FC236}">
                <a16:creationId xmlns:a16="http://schemas.microsoft.com/office/drawing/2014/main" id="{77AB227D-A445-4B58-8D7F-34D26DCBC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9" y="2427791"/>
            <a:ext cx="3622675" cy="34635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9" name="Slide Number Placeholder 4">
            <a:extLst>
              <a:ext uri="{FF2B5EF4-FFF2-40B4-BE49-F238E27FC236}">
                <a16:creationId xmlns:a16="http://schemas.microsoft.com/office/drawing/2014/main" id="{B33953DD-70AE-4283-9DBF-DD691BBC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E92092-5DC1-4CD0-B8BC-79432F3BB71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63165" name="Group 349">
            <a:extLst>
              <a:ext uri="{FF2B5EF4-FFF2-40B4-BE49-F238E27FC236}">
                <a16:creationId xmlns:a16="http://schemas.microsoft.com/office/drawing/2014/main" id="{E1178A16-2984-49DB-9931-8745B6A9373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14813633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3167" name="Group 351">
            <a:extLst>
              <a:ext uri="{FF2B5EF4-FFF2-40B4-BE49-F238E27FC236}">
                <a16:creationId xmlns:a16="http://schemas.microsoft.com/office/drawing/2014/main" id="{4E71B023-0FD7-488B-85AA-513138A318F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95217275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000" name="Animation Flag">
            <a:extLst>
              <a:ext uri="{FF2B5EF4-FFF2-40B4-BE49-F238E27FC236}">
                <a16:creationId xmlns:a16="http://schemas.microsoft.com/office/drawing/2014/main" id="{60E0A1A0-42EF-4A03-8D43-39347AAF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2" y="6968325"/>
            <a:ext cx="396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63166" name="Group 350">
            <a:extLst>
              <a:ext uri="{FF2B5EF4-FFF2-40B4-BE49-F238E27FC236}">
                <a16:creationId xmlns:a16="http://schemas.microsoft.com/office/drawing/2014/main" id="{99C46CAA-9777-4F2A-94D6-5B32EC6FA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08583"/>
              </p:ext>
            </p:extLst>
          </p:nvPr>
        </p:nvGraphicFramePr>
        <p:xfrm>
          <a:off x="5113340" y="2976627"/>
          <a:ext cx="1768475" cy="17373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029" name="Line 160">
            <a:extLst>
              <a:ext uri="{FF2B5EF4-FFF2-40B4-BE49-F238E27FC236}">
                <a16:creationId xmlns:a16="http://schemas.microsoft.com/office/drawing/2014/main" id="{D89C0315-3EA1-431C-88FB-F3C278258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2429449"/>
            <a:ext cx="3605212" cy="6618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7" name="Slide Number Placeholder 4">
            <a:extLst>
              <a:ext uri="{FF2B5EF4-FFF2-40B4-BE49-F238E27FC236}">
                <a16:creationId xmlns:a16="http://schemas.microsoft.com/office/drawing/2014/main" id="{8E04A52E-4A8B-498F-9ED0-3045F693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9477FF-B0BA-4112-90E5-1555829600B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56079" name="Group 431">
            <a:extLst>
              <a:ext uri="{FF2B5EF4-FFF2-40B4-BE49-F238E27FC236}">
                <a16:creationId xmlns:a16="http://schemas.microsoft.com/office/drawing/2014/main" id="{97F0E94E-F1F4-4BF4-A8C6-DBA169DAC46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0060120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6081" name="Group 433">
            <a:extLst>
              <a:ext uri="{FF2B5EF4-FFF2-40B4-BE49-F238E27FC236}">
                <a16:creationId xmlns:a16="http://schemas.microsoft.com/office/drawing/2014/main" id="{8141F1B2-CB1C-46F0-8E94-B2AC10611D5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81665237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6080" name="Group 432">
            <a:extLst>
              <a:ext uri="{FF2B5EF4-FFF2-40B4-BE49-F238E27FC236}">
                <a16:creationId xmlns:a16="http://schemas.microsoft.com/office/drawing/2014/main" id="{77B06711-DD33-45BA-B785-EDF7D80B5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78987"/>
              </p:ext>
            </p:extLst>
          </p:nvPr>
        </p:nvGraphicFramePr>
        <p:xfrm>
          <a:off x="5113340" y="2976627"/>
          <a:ext cx="1768475" cy="20726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81" name="Line 382">
            <a:extLst>
              <a:ext uri="{FF2B5EF4-FFF2-40B4-BE49-F238E27FC236}">
                <a16:creationId xmlns:a16="http://schemas.microsoft.com/office/drawing/2014/main" id="{F8C51A74-6E44-46BE-94D3-E4E13E26BF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2402067"/>
            <a:ext cx="3611562" cy="354779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5" name="Slide Number Placeholder 4">
            <a:extLst>
              <a:ext uri="{FF2B5EF4-FFF2-40B4-BE49-F238E27FC236}">
                <a16:creationId xmlns:a16="http://schemas.microsoft.com/office/drawing/2014/main" id="{D42794C8-2A95-4DAD-8549-65A03FD3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BD10EF-0604-4FF3-9869-1BE46938021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59100" name="Group 380">
            <a:extLst>
              <a:ext uri="{FF2B5EF4-FFF2-40B4-BE49-F238E27FC236}">
                <a16:creationId xmlns:a16="http://schemas.microsoft.com/office/drawing/2014/main" id="{438C0DD0-765C-4588-A76E-D55DF75049F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39868173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9102" name="Group 382">
            <a:extLst>
              <a:ext uri="{FF2B5EF4-FFF2-40B4-BE49-F238E27FC236}">
                <a16:creationId xmlns:a16="http://schemas.microsoft.com/office/drawing/2014/main" id="{889F7034-0C02-47A7-8F2B-712FA14DF25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67436051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9101" name="Group 381">
            <a:extLst>
              <a:ext uri="{FF2B5EF4-FFF2-40B4-BE49-F238E27FC236}">
                <a16:creationId xmlns:a16="http://schemas.microsoft.com/office/drawing/2014/main" id="{8B434ECC-263D-4260-A17C-392E8204F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61021"/>
              </p:ext>
            </p:extLst>
          </p:nvPr>
        </p:nvGraphicFramePr>
        <p:xfrm>
          <a:off x="5113340" y="2976627"/>
          <a:ext cx="1768475" cy="24079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134" name="Line 190">
            <a:extLst>
              <a:ext uri="{FF2B5EF4-FFF2-40B4-BE49-F238E27FC236}">
                <a16:creationId xmlns:a16="http://schemas.microsoft.com/office/drawing/2014/main" id="{923D6B6C-27C2-47DD-82D7-D69E57C98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2743198"/>
            <a:ext cx="3624262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1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3" name="Slide Number Placeholder 4">
            <a:extLst>
              <a:ext uri="{FF2B5EF4-FFF2-40B4-BE49-F238E27FC236}">
                <a16:creationId xmlns:a16="http://schemas.microsoft.com/office/drawing/2014/main" id="{E21DE4C6-EE80-4E53-883E-4FD6C7DE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DF3358-D274-45F4-9C24-9859A3985D0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58113" name="Group 417">
            <a:extLst>
              <a:ext uri="{FF2B5EF4-FFF2-40B4-BE49-F238E27FC236}">
                <a16:creationId xmlns:a16="http://schemas.microsoft.com/office/drawing/2014/main" id="{D4CE13EE-A0A4-43CF-AB78-26C29491532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96021668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115" name="Group 419">
            <a:extLst>
              <a:ext uri="{FF2B5EF4-FFF2-40B4-BE49-F238E27FC236}">
                <a16:creationId xmlns:a16="http://schemas.microsoft.com/office/drawing/2014/main" id="{1AF7FB29-7B89-43A8-AC57-A3767026A10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76233365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114" name="Group 418">
            <a:extLst>
              <a:ext uri="{FF2B5EF4-FFF2-40B4-BE49-F238E27FC236}">
                <a16:creationId xmlns:a16="http://schemas.microsoft.com/office/drawing/2014/main" id="{E7CA563C-CBF0-443E-9F0A-A8763F25C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07698"/>
              </p:ext>
            </p:extLst>
          </p:nvPr>
        </p:nvGraphicFramePr>
        <p:xfrm>
          <a:off x="5113340" y="2976627"/>
          <a:ext cx="1768475" cy="2743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87" name="Line 205">
            <a:extLst>
              <a:ext uri="{FF2B5EF4-FFF2-40B4-BE49-F238E27FC236}">
                <a16:creationId xmlns:a16="http://schemas.microsoft.com/office/drawing/2014/main" id="{31B0D017-C5FB-4E89-863C-4D85C18DE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2742381"/>
            <a:ext cx="3624262" cy="369309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1" name="Slide Number Placeholder 4">
            <a:extLst>
              <a:ext uri="{FF2B5EF4-FFF2-40B4-BE49-F238E27FC236}">
                <a16:creationId xmlns:a16="http://schemas.microsoft.com/office/drawing/2014/main" id="{7B8C42FB-ED91-4232-8AD6-A4865371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959E4C-FB24-483E-BE1C-F673F42BC40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57083" name="Group 411">
            <a:extLst>
              <a:ext uri="{FF2B5EF4-FFF2-40B4-BE49-F238E27FC236}">
                <a16:creationId xmlns:a16="http://schemas.microsoft.com/office/drawing/2014/main" id="{56CE1DFD-3AB1-4CC8-8ADD-57D2DEF4C1B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620249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7085" name="Group 413">
            <a:extLst>
              <a:ext uri="{FF2B5EF4-FFF2-40B4-BE49-F238E27FC236}">
                <a16:creationId xmlns:a16="http://schemas.microsoft.com/office/drawing/2014/main" id="{A1B5D1F4-67CF-4572-AA2E-C1043BA5206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89941694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7084" name="Group 412">
            <a:extLst>
              <a:ext uri="{FF2B5EF4-FFF2-40B4-BE49-F238E27FC236}">
                <a16:creationId xmlns:a16="http://schemas.microsoft.com/office/drawing/2014/main" id="{9C932C6A-A28F-4A44-B147-41E35C72C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23507"/>
              </p:ext>
            </p:extLst>
          </p:nvPr>
        </p:nvGraphicFramePr>
        <p:xfrm>
          <a:off x="5113340" y="2976627"/>
          <a:ext cx="1768475" cy="30784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40" name="Line 220">
            <a:extLst>
              <a:ext uri="{FF2B5EF4-FFF2-40B4-BE49-F238E27FC236}">
                <a16:creationId xmlns:a16="http://schemas.microsoft.com/office/drawing/2014/main" id="{A6EDD496-A85B-40C2-B2B5-E1CC00817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5" y="2456596"/>
            <a:ext cx="3633787" cy="61765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9" name="Slide Number Placeholder 4">
            <a:extLst>
              <a:ext uri="{FF2B5EF4-FFF2-40B4-BE49-F238E27FC236}">
                <a16:creationId xmlns:a16="http://schemas.microsoft.com/office/drawing/2014/main" id="{2C361BA8-4238-4D89-9DE5-3EEDD017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933C95-2706-4DF2-9512-41E78963319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55065" name="Group 441">
            <a:extLst>
              <a:ext uri="{FF2B5EF4-FFF2-40B4-BE49-F238E27FC236}">
                <a16:creationId xmlns:a16="http://schemas.microsoft.com/office/drawing/2014/main" id="{31AF8C5C-0950-4FBF-9274-6739DBD00E3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78910227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067" name="Group 443">
            <a:extLst>
              <a:ext uri="{FF2B5EF4-FFF2-40B4-BE49-F238E27FC236}">
                <a16:creationId xmlns:a16="http://schemas.microsoft.com/office/drawing/2014/main" id="{F21095F7-A42F-4FB3-903C-57FBC4728D9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85549470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066" name="Group 442">
            <a:extLst>
              <a:ext uri="{FF2B5EF4-FFF2-40B4-BE49-F238E27FC236}">
                <a16:creationId xmlns:a16="http://schemas.microsoft.com/office/drawing/2014/main" id="{D4EC51FD-1202-4904-BEB5-EE3D2DE0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18235"/>
              </p:ext>
            </p:extLst>
          </p:nvPr>
        </p:nvGraphicFramePr>
        <p:xfrm>
          <a:off x="5113340" y="2976627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93" name="Line 250">
            <a:extLst>
              <a:ext uri="{FF2B5EF4-FFF2-40B4-BE49-F238E27FC236}">
                <a16:creationId xmlns:a16="http://schemas.microsoft.com/office/drawing/2014/main" id="{05DF907D-0494-442E-AA64-AEC918627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2811438"/>
            <a:ext cx="3651250" cy="3002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1109973"/>
            <a:ext cx="9366325" cy="738681"/>
          </a:xfrm>
        </p:spPr>
        <p:txBody>
          <a:bodyPr>
            <a:normAutofit/>
          </a:bodyPr>
          <a:lstStyle/>
          <a:p>
            <a:r>
              <a:rPr lang="en-US" b="1" dirty="0"/>
              <a:t>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013259"/>
            <a:ext cx="9804215" cy="49198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b="1" dirty="0"/>
              <a:t>The SQL Join clause is used to combine records from two or more tables in a database.                                                            </a:t>
            </a:r>
          </a:p>
          <a:p>
            <a:pPr marL="68580" indent="0">
              <a:buNone/>
            </a:pPr>
            <a:r>
              <a:rPr lang="en-US" sz="1800" b="1" dirty="0"/>
              <a:t>                                                                            Table: Employee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Types of joins: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/>
              <a:t>Inner Join 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/>
              <a:t>Outer Join                             </a:t>
            </a:r>
          </a:p>
          <a:p>
            <a:pPr marL="811530" lvl="1" indent="-514350">
              <a:buSzPct val="51000"/>
              <a:buFont typeface="+mj-lt"/>
              <a:buAutoNum type="romanUcPeriod"/>
            </a:pPr>
            <a:r>
              <a:rPr lang="en-US" altLang="en-US" sz="1600" b="1" dirty="0"/>
              <a:t>Left Outer</a:t>
            </a:r>
          </a:p>
          <a:p>
            <a:pPr marL="811530" lvl="1" indent="-514350">
              <a:buSzPct val="51000"/>
              <a:buFont typeface="+mj-lt"/>
              <a:buAutoNum type="romanUcPeriod"/>
            </a:pPr>
            <a:r>
              <a:rPr lang="en-US" altLang="en-US" sz="1600" b="1" dirty="0"/>
              <a:t>Right Outer</a:t>
            </a:r>
          </a:p>
          <a:p>
            <a:pPr marL="811530" lvl="1" indent="-514350">
              <a:buSzPct val="51000"/>
              <a:buFont typeface="+mj-lt"/>
              <a:buAutoNum type="romanUcPeriod"/>
            </a:pPr>
            <a:r>
              <a:rPr lang="en-US" altLang="en-US" sz="1600" b="1" dirty="0"/>
              <a:t>Full Outer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/>
              <a:t>Cartesian Join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/>
              <a:t>Self Join</a:t>
            </a:r>
          </a:p>
          <a:p>
            <a:pPr lvl="2" indent="0">
              <a:buNone/>
            </a:pPr>
            <a:endParaRPr lang="en-US" altLang="en-US" sz="2100" dirty="0"/>
          </a:p>
          <a:p>
            <a:pPr marL="6858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59090"/>
              </p:ext>
            </p:extLst>
          </p:nvPr>
        </p:nvGraphicFramePr>
        <p:xfrm>
          <a:off x="6362135" y="3069434"/>
          <a:ext cx="4706199" cy="16335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055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solidFill>
                            <a:schemeClr val="tx1"/>
                          </a:solidFill>
                        </a:rPr>
                        <a:t>Dept_id</a:t>
                      </a: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7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221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222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223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50642"/>
              </p:ext>
            </p:extLst>
          </p:nvPr>
        </p:nvGraphicFramePr>
        <p:xfrm>
          <a:off x="6515813" y="5297860"/>
          <a:ext cx="3126154" cy="15899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900" b="1" dirty="0" err="1"/>
                        <a:t>Dept_id</a:t>
                      </a:r>
                      <a:endParaRPr lang="en-US" sz="1900" b="1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b="1" dirty="0" err="1"/>
                        <a:t>Dept_name</a:t>
                      </a:r>
                      <a:endParaRPr lang="en-US" sz="1900" b="1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42">
                <a:tc>
                  <a:txBody>
                    <a:bodyPr/>
                    <a:lstStyle/>
                    <a:p>
                      <a:r>
                        <a:rPr lang="en-US" sz="1800" b="1" dirty="0"/>
                        <a:t>221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42">
                <a:tc>
                  <a:txBody>
                    <a:bodyPr/>
                    <a:lstStyle/>
                    <a:p>
                      <a:r>
                        <a:rPr lang="en-US" sz="1800" b="1" dirty="0"/>
                        <a:t>222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Finance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42">
                <a:tc>
                  <a:txBody>
                    <a:bodyPr/>
                    <a:lstStyle/>
                    <a:p>
                      <a:r>
                        <a:rPr lang="en-US" sz="1800" b="1" dirty="0"/>
                        <a:t>223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HR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7154" y="4774868"/>
            <a:ext cx="22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098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3" name="Slide Number Placeholder 4">
            <a:extLst>
              <a:ext uri="{FF2B5EF4-FFF2-40B4-BE49-F238E27FC236}">
                <a16:creationId xmlns:a16="http://schemas.microsoft.com/office/drawing/2014/main" id="{20827FA6-E388-4536-BB62-D1D44537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17E436-9F3B-43F9-A3E1-B75937EF0E2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325721" name="Group 1113">
            <a:extLst>
              <a:ext uri="{FF2B5EF4-FFF2-40B4-BE49-F238E27FC236}">
                <a16:creationId xmlns:a16="http://schemas.microsoft.com/office/drawing/2014/main" id="{2EECD685-C42E-4E0C-97CC-3225D4EE111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83395121"/>
              </p:ext>
            </p:extLst>
          </p:nvPr>
        </p:nvGraphicFramePr>
        <p:xfrm>
          <a:off x="2743200" y="859809"/>
          <a:ext cx="1524000" cy="213804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50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5723" name="Group 1115">
            <a:extLst>
              <a:ext uri="{FF2B5EF4-FFF2-40B4-BE49-F238E27FC236}">
                <a16:creationId xmlns:a16="http://schemas.microsoft.com/office/drawing/2014/main" id="{39545398-3F50-40FF-A65C-2AC00B7B4DC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90571869"/>
              </p:ext>
            </p:extLst>
          </p:nvPr>
        </p:nvGraphicFramePr>
        <p:xfrm>
          <a:off x="7867652" y="968993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02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5722" name="Group 1114">
            <a:extLst>
              <a:ext uri="{FF2B5EF4-FFF2-40B4-BE49-F238E27FC236}">
                <a16:creationId xmlns:a16="http://schemas.microsoft.com/office/drawing/2014/main" id="{B6C1E797-0790-42F6-B70A-3B2E185BD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82008"/>
              </p:ext>
            </p:extLst>
          </p:nvPr>
        </p:nvGraphicFramePr>
        <p:xfrm>
          <a:off x="5113340" y="2976627"/>
          <a:ext cx="1768475" cy="37490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80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322" name="Line 919">
            <a:extLst>
              <a:ext uri="{FF2B5EF4-FFF2-40B4-BE49-F238E27FC236}">
                <a16:creationId xmlns:a16="http://schemas.microsoft.com/office/drawing/2014/main" id="{21DA5678-4753-407D-BB4F-80461FCC4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5" y="2838733"/>
            <a:ext cx="3622675" cy="9553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0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5" name="Slide Number Placeholder 4">
            <a:extLst>
              <a:ext uri="{FF2B5EF4-FFF2-40B4-BE49-F238E27FC236}">
                <a16:creationId xmlns:a16="http://schemas.microsoft.com/office/drawing/2014/main" id="{C543F5FE-DBDB-4735-B18F-5D5D478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5AAC9E-F449-44D0-99D4-2FE916CEB46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66340" name="Group 452">
            <a:extLst>
              <a:ext uri="{FF2B5EF4-FFF2-40B4-BE49-F238E27FC236}">
                <a16:creationId xmlns:a16="http://schemas.microsoft.com/office/drawing/2014/main" id="{BA0ECD9B-2172-4911-9CFB-51E29D5B349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4670326"/>
              </p:ext>
            </p:extLst>
          </p:nvPr>
        </p:nvGraphicFramePr>
        <p:xfrm>
          <a:off x="2743200" y="1152244"/>
          <a:ext cx="1524000" cy="2142372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6342" name="Group 454">
            <a:extLst>
              <a:ext uri="{FF2B5EF4-FFF2-40B4-BE49-F238E27FC236}">
                <a16:creationId xmlns:a16="http://schemas.microsoft.com/office/drawing/2014/main" id="{2F9F547D-D875-4890-8724-08F5E6179D1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67812328"/>
              </p:ext>
            </p:extLst>
          </p:nvPr>
        </p:nvGraphicFramePr>
        <p:xfrm>
          <a:off x="7867652" y="1153960"/>
          <a:ext cx="1522413" cy="21336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6341" name="Group 453">
            <a:extLst>
              <a:ext uri="{FF2B5EF4-FFF2-40B4-BE49-F238E27FC236}">
                <a16:creationId xmlns:a16="http://schemas.microsoft.com/office/drawing/2014/main" id="{22FE4774-F4FE-4C41-AED3-1A4CA3648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82008"/>
              </p:ext>
            </p:extLst>
          </p:nvPr>
        </p:nvGraphicFramePr>
        <p:xfrm>
          <a:off x="5113340" y="2976627"/>
          <a:ext cx="1768475" cy="37490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94" name="AutoShape 259">
            <a:extLst>
              <a:ext uri="{FF2B5EF4-FFF2-40B4-BE49-F238E27FC236}">
                <a16:creationId xmlns:a16="http://schemas.microsoft.com/office/drawing/2014/main" id="{429CA8FA-08DA-406F-8F99-E055D6636FB7}"/>
              </a:ext>
            </a:extLst>
          </p:cNvPr>
          <p:cNvSpPr>
            <a:spLocks/>
          </p:cNvSpPr>
          <p:nvPr/>
        </p:nvSpPr>
        <p:spPr bwMode="auto">
          <a:xfrm>
            <a:off x="4238625" y="2252889"/>
            <a:ext cx="401638" cy="996209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55395" name="Text Box 260">
            <a:extLst>
              <a:ext uri="{FF2B5EF4-FFF2-40B4-BE49-F238E27FC236}">
                <a16:creationId xmlns:a16="http://schemas.microsoft.com/office/drawing/2014/main" id="{E6A2B54F-0AB1-421A-90FC-11F59BA4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2090155"/>
            <a:ext cx="1086836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3 rows</a:t>
            </a:r>
          </a:p>
        </p:txBody>
      </p:sp>
    </p:spTree>
    <p:extLst>
      <p:ext uri="{BB962C8B-B14F-4D97-AF65-F5344CB8AC3E}">
        <p14:creationId xmlns:p14="http://schemas.microsoft.com/office/powerpoint/2010/main" val="2168667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9" name="Slide Number Placeholder 4">
            <a:extLst>
              <a:ext uri="{FF2B5EF4-FFF2-40B4-BE49-F238E27FC236}">
                <a16:creationId xmlns:a16="http://schemas.microsoft.com/office/drawing/2014/main" id="{BFEF3E8A-4665-48A6-88D0-0C1C076F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CA1F04-D195-4F01-9723-653E5E542AD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67359" name="Group 447">
            <a:extLst>
              <a:ext uri="{FF2B5EF4-FFF2-40B4-BE49-F238E27FC236}">
                <a16:creationId xmlns:a16="http://schemas.microsoft.com/office/drawing/2014/main" id="{57542C4C-E138-42BD-B12A-9218D0FCE3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7451733"/>
              </p:ext>
            </p:extLst>
          </p:nvPr>
        </p:nvGraphicFramePr>
        <p:xfrm>
          <a:off x="2743200" y="1152242"/>
          <a:ext cx="1524000" cy="2327936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112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361" name="Group 449">
            <a:extLst>
              <a:ext uri="{FF2B5EF4-FFF2-40B4-BE49-F238E27FC236}">
                <a16:creationId xmlns:a16="http://schemas.microsoft.com/office/drawing/2014/main" id="{BF5B9C0A-A7C3-45C4-9A8B-5401FC4AC4F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76077831"/>
              </p:ext>
            </p:extLst>
          </p:nvPr>
        </p:nvGraphicFramePr>
        <p:xfrm>
          <a:off x="7867652" y="1153959"/>
          <a:ext cx="1522413" cy="2196461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829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60" name="Animation Flag">
            <a:extLst>
              <a:ext uri="{FF2B5EF4-FFF2-40B4-BE49-F238E27FC236}">
                <a16:creationId xmlns:a16="http://schemas.microsoft.com/office/drawing/2014/main" id="{44FD930F-78E3-46FF-9255-E0C05E379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2" y="6968325"/>
            <a:ext cx="396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67360" name="Group 448">
            <a:extLst>
              <a:ext uri="{FF2B5EF4-FFF2-40B4-BE49-F238E27FC236}">
                <a16:creationId xmlns:a16="http://schemas.microsoft.com/office/drawing/2014/main" id="{62DD4CCA-4973-4D7B-A98A-E0FE4770E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00609"/>
              </p:ext>
            </p:extLst>
          </p:nvPr>
        </p:nvGraphicFramePr>
        <p:xfrm>
          <a:off x="5113340" y="2976627"/>
          <a:ext cx="1768475" cy="37490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419" name="AutoShape 253">
            <a:extLst>
              <a:ext uri="{FF2B5EF4-FFF2-40B4-BE49-F238E27FC236}">
                <a16:creationId xmlns:a16="http://schemas.microsoft.com/office/drawing/2014/main" id="{219CD44A-8227-4870-AC97-F94DE374D01E}"/>
              </a:ext>
            </a:extLst>
          </p:cNvPr>
          <p:cNvSpPr>
            <a:spLocks/>
          </p:cNvSpPr>
          <p:nvPr/>
        </p:nvSpPr>
        <p:spPr bwMode="auto">
          <a:xfrm>
            <a:off x="4238934" y="2478106"/>
            <a:ext cx="401638" cy="996209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56420" name="Text Box 254">
            <a:extLst>
              <a:ext uri="{FF2B5EF4-FFF2-40B4-BE49-F238E27FC236}">
                <a16:creationId xmlns:a16="http://schemas.microsoft.com/office/drawing/2014/main" id="{9EB47255-22A4-4DC7-853C-3253AF28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2429390"/>
            <a:ext cx="1086836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3 rows</a:t>
            </a:r>
          </a:p>
        </p:txBody>
      </p:sp>
      <p:grpSp>
        <p:nvGrpSpPr>
          <p:cNvPr id="56421" name="Group 255">
            <a:extLst>
              <a:ext uri="{FF2B5EF4-FFF2-40B4-BE49-F238E27FC236}">
                <a16:creationId xmlns:a16="http://schemas.microsoft.com/office/drawing/2014/main" id="{B68D82A9-89D3-4604-A2A9-1AC66E16EC3B}"/>
              </a:ext>
            </a:extLst>
          </p:cNvPr>
          <p:cNvGrpSpPr>
            <a:grpSpLocks/>
          </p:cNvGrpSpPr>
          <p:nvPr/>
        </p:nvGrpSpPr>
        <p:grpSpPr bwMode="auto">
          <a:xfrm>
            <a:off x="6223002" y="2354212"/>
            <a:ext cx="1624013" cy="996209"/>
            <a:chOff x="2960" y="1237"/>
            <a:chExt cx="1023" cy="581"/>
          </a:xfrm>
        </p:grpSpPr>
        <p:sp>
          <p:nvSpPr>
            <p:cNvPr id="56423" name="AutoShape 256">
              <a:extLst>
                <a:ext uri="{FF2B5EF4-FFF2-40B4-BE49-F238E27FC236}">
                  <a16:creationId xmlns:a16="http://schemas.microsoft.com/office/drawing/2014/main" id="{F0667CB3-FE72-414C-B96C-3810D1757D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/>
            </a:p>
          </p:txBody>
        </p:sp>
        <p:sp>
          <p:nvSpPr>
            <p:cNvPr id="56424" name="Text Box 257">
              <a:extLst>
                <a:ext uri="{FF2B5EF4-FFF2-40B4-BE49-F238E27FC236}">
                  <a16:creationId xmlns:a16="http://schemas.microsoft.com/office/drawing/2014/main" id="{32863DEC-B8A9-4C8D-8C15-5D72E52C9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280"/>
              <a:ext cx="68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/>
                <a:t>3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41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83" name="Slide Number Placeholder 4">
            <a:extLst>
              <a:ext uri="{FF2B5EF4-FFF2-40B4-BE49-F238E27FC236}">
                <a16:creationId xmlns:a16="http://schemas.microsoft.com/office/drawing/2014/main" id="{DBBA352D-4883-4780-988C-8AC1E7C1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6BC84C-B9D4-44FA-A2E9-27B78E48FCB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68383" name="Group 447">
            <a:extLst>
              <a:ext uri="{FF2B5EF4-FFF2-40B4-BE49-F238E27FC236}">
                <a16:creationId xmlns:a16="http://schemas.microsoft.com/office/drawing/2014/main" id="{24F65CC2-4C6C-4850-B258-3CA2FFAAB84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5653690"/>
              </p:ext>
            </p:extLst>
          </p:nvPr>
        </p:nvGraphicFramePr>
        <p:xfrm>
          <a:off x="2743200" y="1152245"/>
          <a:ext cx="1524000" cy="2175975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91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8385" name="Group 449">
            <a:extLst>
              <a:ext uri="{FF2B5EF4-FFF2-40B4-BE49-F238E27FC236}">
                <a16:creationId xmlns:a16="http://schemas.microsoft.com/office/drawing/2014/main" id="{A45C28EB-A879-4399-BD2F-A6CD22B148C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24237488"/>
              </p:ext>
            </p:extLst>
          </p:nvPr>
        </p:nvGraphicFramePr>
        <p:xfrm>
          <a:off x="7867652" y="1153960"/>
          <a:ext cx="1522413" cy="2142884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8384" name="Group 448">
            <a:extLst>
              <a:ext uri="{FF2B5EF4-FFF2-40B4-BE49-F238E27FC236}">
                <a16:creationId xmlns:a16="http://schemas.microsoft.com/office/drawing/2014/main" id="{A5E1C680-33A6-49C1-B097-2DDB2CA16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68907"/>
              </p:ext>
            </p:extLst>
          </p:nvPr>
        </p:nvGraphicFramePr>
        <p:xfrm>
          <a:off x="5113340" y="2976627"/>
          <a:ext cx="1768475" cy="37490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5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4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x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2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b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  <a:latin typeface="Arial" charset="0"/>
                        </a:rPr>
                        <a:t>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0000"/>
                        </a:highlight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7442" name="Group 250">
            <a:extLst>
              <a:ext uri="{FF2B5EF4-FFF2-40B4-BE49-F238E27FC236}">
                <a16:creationId xmlns:a16="http://schemas.microsoft.com/office/drawing/2014/main" id="{B081A324-B7DE-43F6-82A2-C9D0CC8237D6}"/>
              </a:ext>
            </a:extLst>
          </p:cNvPr>
          <p:cNvGrpSpPr>
            <a:grpSpLocks/>
          </p:cNvGrpSpPr>
          <p:nvPr/>
        </p:nvGrpSpPr>
        <p:grpSpPr bwMode="auto">
          <a:xfrm>
            <a:off x="6886577" y="3705354"/>
            <a:ext cx="1412876" cy="2950907"/>
            <a:chOff x="3372" y="2299"/>
            <a:chExt cx="890" cy="1721"/>
          </a:xfrm>
        </p:grpSpPr>
        <p:sp>
          <p:nvSpPr>
            <p:cNvPr id="57450" name="AutoShape 251">
              <a:extLst>
                <a:ext uri="{FF2B5EF4-FFF2-40B4-BE49-F238E27FC236}">
                  <a16:creationId xmlns:a16="http://schemas.microsoft.com/office/drawing/2014/main" id="{5AC6A517-BDAD-4696-842D-AF7BCDE8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2299"/>
              <a:ext cx="193" cy="1721"/>
            </a:xfrm>
            <a:prstGeom prst="rightBrace">
              <a:avLst>
                <a:gd name="adj1" fmla="val 7430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/>
            </a:p>
          </p:txBody>
        </p:sp>
        <p:sp>
          <p:nvSpPr>
            <p:cNvPr id="57451" name="Text Box 252">
              <a:extLst>
                <a:ext uri="{FF2B5EF4-FFF2-40B4-BE49-F238E27FC236}">
                  <a16:creationId xmlns:a16="http://schemas.microsoft.com/office/drawing/2014/main" id="{ECF27203-F465-4B1C-A5C3-C740BBE0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989"/>
              <a:ext cx="68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/>
                <a:t>9 rows</a:t>
              </a:r>
            </a:p>
          </p:txBody>
        </p:sp>
      </p:grpSp>
      <p:sp>
        <p:nvSpPr>
          <p:cNvPr id="57443" name="AutoShape 253">
            <a:extLst>
              <a:ext uri="{FF2B5EF4-FFF2-40B4-BE49-F238E27FC236}">
                <a16:creationId xmlns:a16="http://schemas.microsoft.com/office/drawing/2014/main" id="{55F8015E-8C7E-49B2-B49E-C54EDF627509}"/>
              </a:ext>
            </a:extLst>
          </p:cNvPr>
          <p:cNvSpPr>
            <a:spLocks/>
          </p:cNvSpPr>
          <p:nvPr/>
        </p:nvSpPr>
        <p:spPr bwMode="auto">
          <a:xfrm>
            <a:off x="4238625" y="2332011"/>
            <a:ext cx="401638" cy="996209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57444" name="Text Box 254">
            <a:extLst>
              <a:ext uri="{FF2B5EF4-FFF2-40B4-BE49-F238E27FC236}">
                <a16:creationId xmlns:a16="http://schemas.microsoft.com/office/drawing/2014/main" id="{77D5ADD5-F554-42FC-9846-0A44E319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2090155"/>
            <a:ext cx="1086836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3 rows</a:t>
            </a:r>
          </a:p>
        </p:txBody>
      </p:sp>
      <p:grpSp>
        <p:nvGrpSpPr>
          <p:cNvPr id="57445" name="Group 255">
            <a:extLst>
              <a:ext uri="{FF2B5EF4-FFF2-40B4-BE49-F238E27FC236}">
                <a16:creationId xmlns:a16="http://schemas.microsoft.com/office/drawing/2014/main" id="{B56F07F2-9FEC-4E0D-87B7-A2B944E6CA0A}"/>
              </a:ext>
            </a:extLst>
          </p:cNvPr>
          <p:cNvGrpSpPr>
            <a:grpSpLocks/>
          </p:cNvGrpSpPr>
          <p:nvPr/>
        </p:nvGrpSpPr>
        <p:grpSpPr bwMode="auto">
          <a:xfrm>
            <a:off x="6457895" y="2332010"/>
            <a:ext cx="1433513" cy="996209"/>
            <a:chOff x="3080" y="1237"/>
            <a:chExt cx="903" cy="581"/>
          </a:xfrm>
        </p:grpSpPr>
        <p:sp>
          <p:nvSpPr>
            <p:cNvPr id="57448" name="AutoShape 256">
              <a:extLst>
                <a:ext uri="{FF2B5EF4-FFF2-40B4-BE49-F238E27FC236}">
                  <a16:creationId xmlns:a16="http://schemas.microsoft.com/office/drawing/2014/main" id="{2687B5BA-2E16-469C-A617-70A5ED0907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/>
            </a:p>
          </p:txBody>
        </p:sp>
        <p:sp>
          <p:nvSpPr>
            <p:cNvPr id="57449" name="Text Box 257">
              <a:extLst>
                <a:ext uri="{FF2B5EF4-FFF2-40B4-BE49-F238E27FC236}">
                  <a16:creationId xmlns:a16="http://schemas.microsoft.com/office/drawing/2014/main" id="{8A95D885-8120-4BD9-965B-247D185E0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1351"/>
              <a:ext cx="68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/>
                <a:t>3 rows</a:t>
              </a:r>
            </a:p>
          </p:txBody>
        </p:sp>
      </p:grpSp>
      <p:sp>
        <p:nvSpPr>
          <p:cNvPr id="57446" name="Text Box 317">
            <a:extLst>
              <a:ext uri="{FF2B5EF4-FFF2-40B4-BE49-F238E27FC236}">
                <a16:creationId xmlns:a16="http://schemas.microsoft.com/office/drawing/2014/main" id="{49F43E2A-D66D-40C0-B9A7-37DE40C7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577"/>
            <a:ext cx="457200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88900" tIns="88900" rIns="88900" bIns="8890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0726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word about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ct val="75000"/>
              </a:spcBef>
              <a:buNone/>
            </a:pPr>
            <a:endParaRPr lang="en-US" altLang="en-US" dirty="0"/>
          </a:p>
          <a:p>
            <a:pPr marL="0" indent="0" algn="ctr">
              <a:spcBef>
                <a:spcPct val="75000"/>
              </a:spcBef>
              <a:buNone/>
            </a:pPr>
            <a:r>
              <a:rPr lang="en-US" altLang="en-US" dirty="0"/>
              <a:t>3 x 3 = 9</a:t>
            </a:r>
          </a:p>
          <a:p>
            <a:pPr marL="0" indent="0" algn="ctr">
              <a:buClrTx/>
              <a:buNone/>
            </a:pPr>
            <a:r>
              <a:rPr lang="en-US" altLang="en-US" dirty="0"/>
              <a:t>1,000 x 1,000 = 1,000,000</a:t>
            </a:r>
          </a:p>
          <a:p>
            <a:pPr marL="0" indent="0" algn="ctr">
              <a:buClrTx/>
              <a:buNone/>
            </a:pPr>
            <a:r>
              <a:rPr lang="en-US" altLang="en-US" dirty="0"/>
              <a:t>100,000 x 100,000 = 10,000,000,000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7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139" y="686892"/>
            <a:ext cx="9366325" cy="1234546"/>
          </a:xfrm>
        </p:spPr>
        <p:txBody>
          <a:bodyPr/>
          <a:lstStyle/>
          <a:p>
            <a:r>
              <a:rPr lang="en-US" b="1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085" y="1977498"/>
            <a:ext cx="9036423" cy="3790020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A self-join is simply a normal SQL join that joins one table to itself. </a:t>
            </a:r>
          </a:p>
          <a:p>
            <a:pPr marL="68580" indent="0">
              <a:buNone/>
            </a:pPr>
            <a:r>
              <a:rPr lang="en-US" b="1" dirty="0"/>
              <a:t>It can be classified as: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Inner Self Join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Outer(Left, </a:t>
            </a:r>
            <a:r>
              <a:rPr lang="en-US" dirty="0" err="1"/>
              <a:t>Right,Full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Cross self Join</a:t>
            </a:r>
          </a:p>
        </p:txBody>
      </p:sp>
    </p:spTree>
    <p:extLst>
      <p:ext uri="{BB962C8B-B14F-4D97-AF65-F5344CB8AC3E}">
        <p14:creationId xmlns:p14="http://schemas.microsoft.com/office/powerpoint/2010/main" val="208408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09" y="673244"/>
            <a:ext cx="9366325" cy="677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Inner Self Join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653495"/>
              </p:ext>
            </p:extLst>
          </p:nvPr>
        </p:nvGraphicFramePr>
        <p:xfrm>
          <a:off x="982639" y="2142697"/>
          <a:ext cx="5022376" cy="238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61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Boss_Id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125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126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Bob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127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Tom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9809" y="5094322"/>
            <a:ext cx="5008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 err="1">
                <a:solidFill>
                  <a:srgbClr val="00B050"/>
                </a:solidFill>
              </a:rPr>
              <a:t>A.Emp_name</a:t>
            </a:r>
            <a:r>
              <a:rPr lang="en-US" b="1" dirty="0">
                <a:solidFill>
                  <a:srgbClr val="00B050"/>
                </a:solidFill>
              </a:rPr>
              <a:t> as </a:t>
            </a:r>
            <a:r>
              <a:rPr lang="en-US" b="1" dirty="0" err="1">
                <a:solidFill>
                  <a:srgbClr val="00B050"/>
                </a:solidFill>
              </a:rPr>
              <a:t>Employee_name,B.Emp_name</a:t>
            </a:r>
            <a:r>
              <a:rPr lang="en-US" b="1" dirty="0">
                <a:solidFill>
                  <a:srgbClr val="00B050"/>
                </a:solidFill>
              </a:rPr>
              <a:t> as Boss</a:t>
            </a:r>
          </a:p>
          <a:p>
            <a:r>
              <a:rPr lang="en-US" dirty="0"/>
              <a:t>From </a:t>
            </a:r>
            <a:r>
              <a:rPr lang="en-US" b="1" dirty="0">
                <a:solidFill>
                  <a:srgbClr val="00B0F0"/>
                </a:solidFill>
              </a:rPr>
              <a:t>Employee A </a:t>
            </a:r>
            <a:r>
              <a:rPr lang="en-US" b="1" dirty="0">
                <a:solidFill>
                  <a:schemeClr val="accent1"/>
                </a:solidFill>
              </a:rPr>
              <a:t>inner join </a:t>
            </a:r>
            <a:r>
              <a:rPr lang="en-US" b="1" dirty="0">
                <a:solidFill>
                  <a:srgbClr val="00B0F0"/>
                </a:solidFill>
              </a:rPr>
              <a:t>Employee B</a:t>
            </a:r>
          </a:p>
          <a:p>
            <a:r>
              <a:rPr lang="en-US" dirty="0"/>
              <a:t>ON </a:t>
            </a:r>
            <a:r>
              <a:rPr lang="en-US" b="1" dirty="0" err="1">
                <a:solidFill>
                  <a:schemeClr val="accent3"/>
                </a:solidFill>
              </a:rPr>
              <a:t>A.Emp_id</a:t>
            </a:r>
            <a:r>
              <a:rPr lang="en-US" b="1" dirty="0">
                <a:solidFill>
                  <a:schemeClr val="accent3"/>
                </a:solidFill>
              </a:rPr>
              <a:t>=</a:t>
            </a:r>
            <a:r>
              <a:rPr lang="en-US" b="1" dirty="0" err="1">
                <a:solidFill>
                  <a:schemeClr val="accent3"/>
                </a:solidFill>
              </a:rPr>
              <a:t>B.Boss_id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52481"/>
              </p:ext>
            </p:extLst>
          </p:nvPr>
        </p:nvGraphicFramePr>
        <p:xfrm>
          <a:off x="6728345" y="4749421"/>
          <a:ext cx="427175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37">
                <a:tc>
                  <a:txBody>
                    <a:bodyPr/>
                    <a:lstStyle/>
                    <a:p>
                      <a:r>
                        <a:rPr lang="en-US" dirty="0" err="1"/>
                        <a:t>Employee_name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445457" y="5609230"/>
            <a:ext cx="1119116" cy="500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9809" y="1705970"/>
            <a:ext cx="208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77559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09" y="673244"/>
            <a:ext cx="9366325" cy="677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Left Outer Self Join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18449"/>
              </p:ext>
            </p:extLst>
          </p:nvPr>
        </p:nvGraphicFramePr>
        <p:xfrm>
          <a:off x="1078173" y="2200564"/>
          <a:ext cx="5022376" cy="230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Boss_Id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125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126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Bob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127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Tom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9809" y="5094322"/>
            <a:ext cx="5459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>
                <a:solidFill>
                  <a:srgbClr val="00B050"/>
                </a:solidFill>
                <a:highlight>
                  <a:srgbClr val="FFFFFF"/>
                </a:highlight>
              </a:rPr>
              <a:t>A.Emp_name</a:t>
            </a:r>
            <a:r>
              <a:rPr lang="en-US" b="1" dirty="0">
                <a:solidFill>
                  <a:srgbClr val="00B050"/>
                </a:solidFill>
                <a:highlight>
                  <a:srgbClr val="FFFFFF"/>
                </a:highlight>
              </a:rPr>
              <a:t> as </a:t>
            </a:r>
            <a:r>
              <a:rPr lang="en-US" b="1" dirty="0" err="1">
                <a:solidFill>
                  <a:srgbClr val="00B050"/>
                </a:solidFill>
                <a:highlight>
                  <a:srgbClr val="FFFFFF"/>
                </a:highlight>
              </a:rPr>
              <a:t>Employee_name,B.Emp_name</a:t>
            </a:r>
            <a:r>
              <a:rPr lang="en-US" b="1" dirty="0">
                <a:solidFill>
                  <a:srgbClr val="00B050"/>
                </a:solidFill>
                <a:highlight>
                  <a:srgbClr val="FFFFFF"/>
                </a:highlight>
              </a:rPr>
              <a:t> as Boss</a:t>
            </a:r>
          </a:p>
          <a:p>
            <a:r>
              <a:rPr lang="en-US" b="1" dirty="0"/>
              <a:t>From </a:t>
            </a:r>
            <a:r>
              <a:rPr lang="en-US" b="1" dirty="0">
                <a:solidFill>
                  <a:srgbClr val="00B0F0"/>
                </a:solidFill>
              </a:rPr>
              <a:t>Employee A </a:t>
            </a:r>
            <a:r>
              <a:rPr lang="en-US" b="1" dirty="0">
                <a:solidFill>
                  <a:schemeClr val="accent1"/>
                </a:solidFill>
              </a:rPr>
              <a:t>Left outer join </a:t>
            </a:r>
            <a:r>
              <a:rPr lang="en-US" b="1" dirty="0">
                <a:solidFill>
                  <a:srgbClr val="00B0F0"/>
                </a:solidFill>
              </a:rPr>
              <a:t>Employee B</a:t>
            </a:r>
          </a:p>
          <a:p>
            <a:r>
              <a:rPr lang="en-US" b="1" dirty="0"/>
              <a:t>ON </a:t>
            </a:r>
            <a:r>
              <a:rPr lang="en-US" b="1" dirty="0" err="1">
                <a:solidFill>
                  <a:schemeClr val="accent3"/>
                </a:solidFill>
              </a:rPr>
              <a:t>A.Emp_id</a:t>
            </a:r>
            <a:r>
              <a:rPr lang="en-US" b="1" dirty="0">
                <a:solidFill>
                  <a:schemeClr val="accent3"/>
                </a:solidFill>
              </a:rPr>
              <a:t>=</a:t>
            </a:r>
            <a:r>
              <a:rPr lang="en-US" b="1" dirty="0" err="1">
                <a:solidFill>
                  <a:schemeClr val="accent3"/>
                </a:solidFill>
              </a:rPr>
              <a:t>B.Boss_id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4968"/>
              </p:ext>
            </p:extLst>
          </p:nvPr>
        </p:nvGraphicFramePr>
        <p:xfrm>
          <a:off x="7055891" y="4790364"/>
          <a:ext cx="42717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37">
                <a:tc>
                  <a:txBody>
                    <a:bodyPr/>
                    <a:lstStyle/>
                    <a:p>
                      <a:r>
                        <a:rPr lang="en-US" dirty="0" err="1"/>
                        <a:t>Employee_name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032310" y="5609230"/>
            <a:ext cx="791570" cy="500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115" y="1651379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15419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047-8165-2624-353C-0D7774EA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Joins Practice Questions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086D-5AC3-66A6-5FF6-34203A2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List all employees along with their department names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Highest Salary in Each Department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Departments with Average Salary Above 20000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Employees without department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Employees with Higher than Average Salary in Their Department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5681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9" y="565507"/>
            <a:ext cx="9655675" cy="1093217"/>
          </a:xfrm>
        </p:spPr>
        <p:txBody>
          <a:bodyPr/>
          <a:lstStyle/>
          <a:p>
            <a:r>
              <a:rPr lang="en-US" b="1" dirty="0"/>
              <a:t>Inner Join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909885"/>
              </p:ext>
            </p:extLst>
          </p:nvPr>
        </p:nvGraphicFramePr>
        <p:xfrm>
          <a:off x="1043355" y="2709669"/>
          <a:ext cx="4712675" cy="197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055">
                <a:tc>
                  <a:txBody>
                    <a:bodyPr/>
                    <a:lstStyle/>
                    <a:p>
                      <a:r>
                        <a:rPr lang="en-US" sz="1900" dirty="0" err="1"/>
                        <a:t>Emp_id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Emp_name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Dept_id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123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124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125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223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126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Bob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225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44014"/>
              </p:ext>
            </p:extLst>
          </p:nvPr>
        </p:nvGraphicFramePr>
        <p:xfrm>
          <a:off x="6662612" y="2657573"/>
          <a:ext cx="3595080" cy="197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Dept_id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Dept_name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Finance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HR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Tech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354" y="5196365"/>
            <a:ext cx="447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Select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A.Emp_name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B.Dept_name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dirty="0"/>
              <a:t>From </a:t>
            </a:r>
            <a:r>
              <a:rPr lang="en-US" dirty="0">
                <a:solidFill>
                  <a:srgbClr val="00B0F0"/>
                </a:solidFill>
              </a:rPr>
              <a:t>Employee </a:t>
            </a:r>
            <a:r>
              <a:rPr lang="en-US" dirty="0"/>
              <a:t>as A </a:t>
            </a:r>
            <a:r>
              <a:rPr lang="en-US" dirty="0">
                <a:solidFill>
                  <a:schemeClr val="accent1"/>
                </a:solidFill>
              </a:rPr>
              <a:t>inner Join</a:t>
            </a:r>
          </a:p>
          <a:p>
            <a:r>
              <a:rPr lang="en-US" dirty="0">
                <a:solidFill>
                  <a:srgbClr val="00B0F0"/>
                </a:solidFill>
              </a:rPr>
              <a:t>Department</a:t>
            </a:r>
            <a:r>
              <a:rPr lang="en-US" dirty="0"/>
              <a:t> B</a:t>
            </a:r>
          </a:p>
          <a:p>
            <a:r>
              <a:rPr lang="en-US" dirty="0">
                <a:solidFill>
                  <a:schemeClr val="accent3"/>
                </a:solidFill>
              </a:rPr>
              <a:t>ON </a:t>
            </a:r>
            <a:r>
              <a:rPr lang="en-US" dirty="0" err="1"/>
              <a:t>A.Dept_id</a:t>
            </a:r>
            <a:r>
              <a:rPr lang="en-US" dirty="0"/>
              <a:t>=</a:t>
            </a:r>
            <a:r>
              <a:rPr lang="en-US" dirty="0" err="1"/>
              <a:t>B.Dept_id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355" y="4797451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Query: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78199"/>
              </p:ext>
            </p:extLst>
          </p:nvPr>
        </p:nvGraphicFramePr>
        <p:xfrm>
          <a:off x="6869724" y="5196364"/>
          <a:ext cx="3458308" cy="158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/>
                        <a:t>Emp_name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/>
                        <a:t>Dept_name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Finance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HR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043355" y="1760020"/>
            <a:ext cx="498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dirty="0"/>
              <a:t>Inner join returns only matching rows.</a:t>
            </a:r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96461" y="225866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Employee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2612" y="2239727"/>
            <a:ext cx="23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Department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5078048" y="5697902"/>
            <a:ext cx="1721337" cy="794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5767754" y="3127516"/>
            <a:ext cx="894858" cy="2405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767754" y="3564354"/>
            <a:ext cx="894858" cy="2659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767754" y="4026518"/>
            <a:ext cx="894858" cy="2532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  <p:bldP spid="3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253" y="632300"/>
            <a:ext cx="9366325" cy="1234546"/>
          </a:xfrm>
        </p:spPr>
        <p:txBody>
          <a:bodyPr/>
          <a:lstStyle/>
          <a:p>
            <a:r>
              <a:rPr lang="en-US" b="1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494" y="1977497"/>
            <a:ext cx="9036423" cy="3790020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Left Outer Join brings back all the rows from left table </a:t>
            </a:r>
          </a:p>
          <a:p>
            <a:pPr marL="68580" indent="0">
              <a:buNone/>
            </a:pPr>
            <a:r>
              <a:rPr lang="en-US" dirty="0"/>
              <a:t>                           </a:t>
            </a:r>
            <a:r>
              <a:rPr lang="en-US" b="1" dirty="0">
                <a:solidFill>
                  <a:schemeClr val="accent1"/>
                </a:solidFill>
              </a:rPr>
              <a:t>PLUS</a:t>
            </a:r>
          </a:p>
          <a:p>
            <a:pPr marL="68580" indent="0">
              <a:buNone/>
            </a:pPr>
            <a:r>
              <a:rPr lang="en-US" dirty="0"/>
              <a:t>only the matching rows from the right table which depends on </a:t>
            </a:r>
            <a:r>
              <a:rPr lang="en-US" b="1" dirty="0" err="1">
                <a:solidFill>
                  <a:schemeClr val="accent3"/>
                </a:solidFill>
              </a:rPr>
              <a:t>ON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condition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Unmatched rows will get a NULL value in the right table columns.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13" y="780761"/>
            <a:ext cx="9366325" cy="46188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Example of Left Outer Join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85416"/>
              </p:ext>
            </p:extLst>
          </p:nvPr>
        </p:nvGraphicFramePr>
        <p:xfrm>
          <a:off x="968620" y="1518195"/>
          <a:ext cx="3251688" cy="330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77">
                <a:tc>
                  <a:txBody>
                    <a:bodyPr/>
                    <a:lstStyle/>
                    <a:p>
                      <a:r>
                        <a:rPr lang="en-US" sz="1900" dirty="0" err="1"/>
                        <a:t>Emp_ID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Name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Dept_id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125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223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126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Bob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127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Tom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320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128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Peter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344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129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Nick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35438"/>
              </p:ext>
            </p:extLst>
          </p:nvPr>
        </p:nvGraphicFramePr>
        <p:xfrm>
          <a:off x="5931877" y="1559226"/>
          <a:ext cx="5330092" cy="2063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928"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Dept_id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Dept_name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340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Finance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HR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Tech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0616" y="56158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A.Name</a:t>
            </a:r>
            <a:r>
              <a:rPr lang="en-US" b="1" dirty="0"/>
              <a:t>, </a:t>
            </a:r>
            <a:r>
              <a:rPr lang="en-US" b="1" dirty="0" err="1"/>
              <a:t>B.Dept_name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>
                <a:solidFill>
                  <a:srgbClr val="00B0F0"/>
                </a:solidFill>
              </a:rPr>
              <a:t>Employee </a:t>
            </a:r>
            <a:r>
              <a:rPr lang="en-US" b="1" dirty="0"/>
              <a:t>as A </a:t>
            </a:r>
            <a:r>
              <a:rPr lang="en-US" b="1" dirty="0">
                <a:solidFill>
                  <a:schemeClr val="accent1"/>
                </a:solidFill>
              </a:rPr>
              <a:t>left outer  Join</a:t>
            </a:r>
          </a:p>
          <a:p>
            <a:r>
              <a:rPr lang="en-US" b="1" dirty="0">
                <a:solidFill>
                  <a:srgbClr val="00B0F0"/>
                </a:solidFill>
              </a:rPr>
              <a:t>Department</a:t>
            </a:r>
            <a:r>
              <a:rPr lang="en-US" b="1" dirty="0"/>
              <a:t> B</a:t>
            </a:r>
          </a:p>
          <a:p>
            <a:r>
              <a:rPr lang="en-US" b="1" dirty="0">
                <a:solidFill>
                  <a:schemeClr val="accent3"/>
                </a:solidFill>
              </a:rPr>
              <a:t>ON </a:t>
            </a:r>
            <a:r>
              <a:rPr lang="en-US" b="1" dirty="0" err="1"/>
              <a:t>A.Dept_id</a:t>
            </a:r>
            <a:r>
              <a:rPr lang="en-US" b="1" dirty="0"/>
              <a:t>=</a:t>
            </a:r>
            <a:r>
              <a:rPr lang="en-US" b="1" dirty="0" err="1"/>
              <a:t>B.Dept_id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52675"/>
              </p:ext>
            </p:extLst>
          </p:nvPr>
        </p:nvGraphicFramePr>
        <p:xfrm>
          <a:off x="7283936" y="3800167"/>
          <a:ext cx="3817816" cy="315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900" dirty="0"/>
                        <a:t>Name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Dept_name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HR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Bob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Tom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Peter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Nick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616" y="5246543"/>
            <a:ext cx="20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Query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846" y="1148861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Employee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20307" y="2133600"/>
            <a:ext cx="17115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20306" y="2971800"/>
            <a:ext cx="17115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20308" y="2250831"/>
            <a:ext cx="1711569" cy="1148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37938" y="1148861"/>
            <a:ext cx="252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Department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076092" y="5146431"/>
            <a:ext cx="2028093" cy="94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Right Outer Join brings back all the rows from right table </a:t>
            </a:r>
          </a:p>
          <a:p>
            <a:pPr marL="68580" indent="0">
              <a:buNone/>
            </a:pPr>
            <a:r>
              <a:rPr lang="en-US" dirty="0"/>
              <a:t>                           </a:t>
            </a:r>
            <a:r>
              <a:rPr lang="en-US" b="1" dirty="0">
                <a:solidFill>
                  <a:schemeClr val="accent1"/>
                </a:solidFill>
              </a:rPr>
              <a:t>PLUS</a:t>
            </a:r>
          </a:p>
          <a:p>
            <a:pPr marL="68580" indent="0">
              <a:buNone/>
            </a:pPr>
            <a:r>
              <a:rPr lang="en-US" dirty="0"/>
              <a:t>only the matching rows from the  left table which depends on </a:t>
            </a:r>
            <a:r>
              <a:rPr lang="en-US" b="1" dirty="0" err="1">
                <a:solidFill>
                  <a:schemeClr val="accent3"/>
                </a:solidFill>
              </a:rPr>
              <a:t>ON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condition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Unmatched rows will get a NULL value in the left table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1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13" y="780761"/>
            <a:ext cx="9366325" cy="46188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Example of Right Outer Join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35775"/>
              </p:ext>
            </p:extLst>
          </p:nvPr>
        </p:nvGraphicFramePr>
        <p:xfrm>
          <a:off x="968620" y="1518195"/>
          <a:ext cx="3251688" cy="330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77">
                <a:tc>
                  <a:txBody>
                    <a:bodyPr/>
                    <a:lstStyle/>
                    <a:p>
                      <a:r>
                        <a:rPr lang="en-US" sz="1900" dirty="0" err="1"/>
                        <a:t>Emp_ID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Name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Dept_id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125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223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126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Bob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127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Tom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320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128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Peter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344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129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Nick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27002"/>
              </p:ext>
            </p:extLst>
          </p:nvPr>
        </p:nvGraphicFramePr>
        <p:xfrm>
          <a:off x="5931877" y="1559226"/>
          <a:ext cx="5330092" cy="2063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928"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Dept_id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Dept_name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340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Finance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HR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sz="1900" dirty="0"/>
                        <a:t>224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Tech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0616" y="56158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A.Name</a:t>
            </a:r>
            <a:r>
              <a:rPr lang="en-US" b="1" dirty="0"/>
              <a:t>, </a:t>
            </a:r>
            <a:r>
              <a:rPr lang="en-US" b="1" dirty="0" err="1"/>
              <a:t>B.Dept_name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>
                <a:solidFill>
                  <a:srgbClr val="00B0F0"/>
                </a:solidFill>
              </a:rPr>
              <a:t>Employee </a:t>
            </a:r>
            <a:r>
              <a:rPr lang="en-US" b="1" dirty="0"/>
              <a:t>as A </a:t>
            </a:r>
            <a:r>
              <a:rPr lang="en-US" b="1" dirty="0">
                <a:solidFill>
                  <a:schemeClr val="accent1"/>
                </a:solidFill>
              </a:rPr>
              <a:t>Right outer  Join</a:t>
            </a:r>
          </a:p>
          <a:p>
            <a:r>
              <a:rPr lang="en-US" b="1" dirty="0">
                <a:solidFill>
                  <a:srgbClr val="00B0F0"/>
                </a:solidFill>
              </a:rPr>
              <a:t>Department</a:t>
            </a:r>
            <a:r>
              <a:rPr lang="en-US" b="1" dirty="0"/>
              <a:t> B</a:t>
            </a:r>
          </a:p>
          <a:p>
            <a:r>
              <a:rPr lang="en-US" b="1" dirty="0">
                <a:solidFill>
                  <a:schemeClr val="accent3"/>
                </a:solidFill>
              </a:rPr>
              <a:t>ON </a:t>
            </a:r>
            <a:r>
              <a:rPr lang="en-US" b="1" dirty="0" err="1"/>
              <a:t>A.Dept_id</a:t>
            </a:r>
            <a:r>
              <a:rPr lang="en-US" b="1" dirty="0"/>
              <a:t>=</a:t>
            </a:r>
            <a:r>
              <a:rPr lang="en-US" b="1" dirty="0" err="1"/>
              <a:t>B.Dept_id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71156"/>
              </p:ext>
            </p:extLst>
          </p:nvPr>
        </p:nvGraphicFramePr>
        <p:xfrm>
          <a:off x="7283936" y="4565932"/>
          <a:ext cx="3817816" cy="236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900" dirty="0"/>
                        <a:t>Name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Dept_name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616" y="5246543"/>
            <a:ext cx="20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Query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846" y="1148861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Employee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49970" y="2139462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37938" y="1148861"/>
            <a:ext cx="252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Department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076092" y="5615875"/>
            <a:ext cx="2028093" cy="94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49971" y="2286000"/>
            <a:ext cx="1828798" cy="1055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49970" y="3001107"/>
            <a:ext cx="1828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Outer Join will return all Rows from both tables and will replace the un matching rows with Nulls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a combination of right and left outer join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8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13" y="780761"/>
            <a:ext cx="9366325" cy="46188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Example of Full Outer Join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08495"/>
              </p:ext>
            </p:extLst>
          </p:nvPr>
        </p:nvGraphicFramePr>
        <p:xfrm>
          <a:off x="968620" y="1518195"/>
          <a:ext cx="3251688" cy="330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77">
                <a:tc>
                  <a:txBody>
                    <a:bodyPr/>
                    <a:lstStyle/>
                    <a:p>
                      <a:r>
                        <a:rPr lang="en-US" sz="1900" dirty="0" err="1"/>
                        <a:t>Emp_ID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Name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Dept_id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Bret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125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Mike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223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126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Bob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221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127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Tom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320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128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Peter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344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522">
                <a:tc>
                  <a:txBody>
                    <a:bodyPr/>
                    <a:lstStyle/>
                    <a:p>
                      <a:r>
                        <a:rPr lang="en-US" sz="1900" dirty="0"/>
                        <a:t>129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Nick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33590"/>
              </p:ext>
            </p:extLst>
          </p:nvPr>
        </p:nvGraphicFramePr>
        <p:xfrm>
          <a:off x="5931877" y="1559226"/>
          <a:ext cx="5330092" cy="19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501"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Dept_id</a:t>
                      </a:r>
                      <a:endParaRPr lang="en-US" sz="1900" dirty="0"/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Dept_name</a:t>
                      </a:r>
                      <a:endParaRPr lang="en-US" sz="1900" dirty="0"/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18">
                <a:tc>
                  <a:txBody>
                    <a:bodyPr/>
                    <a:lstStyle/>
                    <a:p>
                      <a:r>
                        <a:rPr lang="en-US" sz="1800" dirty="0"/>
                        <a:t>221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18">
                <a:tc>
                  <a:txBody>
                    <a:bodyPr/>
                    <a:lstStyle/>
                    <a:p>
                      <a:r>
                        <a:rPr lang="en-US" sz="1800" dirty="0"/>
                        <a:t>340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Finance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18">
                <a:tc>
                  <a:txBody>
                    <a:bodyPr/>
                    <a:lstStyle/>
                    <a:p>
                      <a:r>
                        <a:rPr lang="en-US" sz="1800" dirty="0"/>
                        <a:t>223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HR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18">
                <a:tc>
                  <a:txBody>
                    <a:bodyPr/>
                    <a:lstStyle/>
                    <a:p>
                      <a:r>
                        <a:rPr lang="en-US" sz="1800" dirty="0"/>
                        <a:t>224</a:t>
                      </a:r>
                    </a:p>
                  </a:txBody>
                  <a:tcPr marT="49382" marB="493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Tech</a:t>
                      </a:r>
                    </a:p>
                  </a:txBody>
                  <a:tcPr marT="49382" marB="493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0616" y="56158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A.Name</a:t>
            </a:r>
            <a:r>
              <a:rPr lang="en-US" b="1" dirty="0"/>
              <a:t>, </a:t>
            </a:r>
            <a:r>
              <a:rPr lang="en-US" b="1" dirty="0" err="1"/>
              <a:t>B.Dept_name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>
                <a:solidFill>
                  <a:srgbClr val="00B0F0"/>
                </a:solidFill>
              </a:rPr>
              <a:t>Employee </a:t>
            </a:r>
            <a:r>
              <a:rPr lang="en-US" b="1" dirty="0"/>
              <a:t>as A </a:t>
            </a:r>
            <a:r>
              <a:rPr lang="en-US" b="1" dirty="0">
                <a:solidFill>
                  <a:schemeClr val="accent1"/>
                </a:solidFill>
              </a:rPr>
              <a:t>Full outer  Join</a:t>
            </a:r>
          </a:p>
          <a:p>
            <a:r>
              <a:rPr lang="en-US" b="1" dirty="0">
                <a:solidFill>
                  <a:srgbClr val="00B0F0"/>
                </a:solidFill>
              </a:rPr>
              <a:t>Department</a:t>
            </a:r>
            <a:r>
              <a:rPr lang="en-US" b="1" dirty="0"/>
              <a:t> B</a:t>
            </a:r>
          </a:p>
          <a:p>
            <a:r>
              <a:rPr lang="en-US" b="1" dirty="0">
                <a:solidFill>
                  <a:schemeClr val="accent3"/>
                </a:solidFill>
              </a:rPr>
              <a:t>ON </a:t>
            </a:r>
            <a:r>
              <a:rPr lang="en-US" b="1" dirty="0" err="1"/>
              <a:t>A.Dept_id</a:t>
            </a:r>
            <a:r>
              <a:rPr lang="en-US" b="1" dirty="0"/>
              <a:t>=</a:t>
            </a:r>
            <a:r>
              <a:rPr lang="en-US" b="1" dirty="0" err="1"/>
              <a:t>B.Dept_id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0616" y="5246543"/>
            <a:ext cx="20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Query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846" y="1148861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Employee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37938" y="1148861"/>
            <a:ext cx="252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Department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947139" y="5611053"/>
            <a:ext cx="1324708" cy="94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10837"/>
              </p:ext>
            </p:extLst>
          </p:nvPr>
        </p:nvGraphicFramePr>
        <p:xfrm>
          <a:off x="6646982" y="3692063"/>
          <a:ext cx="459544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17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Dept_name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/>
                        <a:t>Bret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34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232031" y="2121877"/>
            <a:ext cx="1723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232031" y="2239110"/>
            <a:ext cx="1723292" cy="119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32031" y="2942494"/>
            <a:ext cx="1723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2156</TotalTime>
  <Words>1571</Words>
  <Application>Microsoft Office PowerPoint</Application>
  <PresentationFormat>Custom</PresentationFormat>
  <Paragraphs>969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Monotype Sorts</vt:lpstr>
      <vt:lpstr>Times New Roman</vt:lpstr>
      <vt:lpstr>ui-sans-serif</vt:lpstr>
      <vt:lpstr>Wingdings 3</vt:lpstr>
      <vt:lpstr>Ion</vt:lpstr>
      <vt:lpstr>Introduction to Joins</vt:lpstr>
      <vt:lpstr>SQL Joins</vt:lpstr>
      <vt:lpstr>Inner Join</vt:lpstr>
      <vt:lpstr>Left Outer Join</vt:lpstr>
      <vt:lpstr>Example of Left Outer Join</vt:lpstr>
      <vt:lpstr>Right Outer Join</vt:lpstr>
      <vt:lpstr>Example of Right Outer Join</vt:lpstr>
      <vt:lpstr>Full Outer Join</vt:lpstr>
      <vt:lpstr>Example of Full Outer Join</vt:lpstr>
      <vt:lpstr>Cartesian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word about Cartesian Product</vt:lpstr>
      <vt:lpstr>Self Join</vt:lpstr>
      <vt:lpstr>Inner Self Join Example</vt:lpstr>
      <vt:lpstr>Left Outer Self Join Example</vt:lpstr>
      <vt:lpstr>Joins 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880</cp:lastModifiedBy>
  <cp:revision>234</cp:revision>
  <dcterms:created xsi:type="dcterms:W3CDTF">2014-08-26T23:52:37Z</dcterms:created>
  <dcterms:modified xsi:type="dcterms:W3CDTF">2024-05-31T11:29:33Z</dcterms:modified>
</cp:coreProperties>
</file>