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0" r:id="rId1"/>
  </p:sldMasterIdLst>
  <p:sldIdLst>
    <p:sldId id="256" r:id="rId2"/>
    <p:sldId id="265" r:id="rId3"/>
    <p:sldId id="260" r:id="rId4"/>
    <p:sldId id="263" r:id="rId5"/>
    <p:sldId id="264" r:id="rId6"/>
    <p:sldId id="258" r:id="rId7"/>
    <p:sldId id="25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 varScale="1">
        <p:scale>
          <a:sx n="82" d="100"/>
          <a:sy n="82" d="100"/>
        </p:scale>
        <p:origin x="581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186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08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810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5879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86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6/7/2024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488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6/7/2024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338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069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76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300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41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08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38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6/7/2024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11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6/7/2024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724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6/7/2024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508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4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8588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412" y="846101"/>
            <a:ext cx="7184911" cy="3268699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MySQL </a:t>
            </a:r>
            <a:br>
              <a:rPr lang="en-US" sz="6000" b="1" dirty="0">
                <a:solidFill>
                  <a:schemeClr val="tx1"/>
                </a:solidFill>
              </a:rPr>
            </a:br>
            <a:r>
              <a:rPr lang="en-US" sz="6000" b="1" dirty="0">
                <a:solidFill>
                  <a:schemeClr val="tx1"/>
                </a:solidFill>
              </a:rPr>
              <a:t>For </a:t>
            </a:r>
            <a:r>
              <a:rPr lang="en-US" sz="6000" b="1" dirty="0">
                <a:solidFill>
                  <a:schemeClr val="accent3"/>
                </a:solidFill>
              </a:rPr>
              <a:t>Beginners</a:t>
            </a:r>
          </a:p>
        </p:txBody>
      </p:sp>
    </p:spTree>
    <p:extLst>
      <p:ext uri="{BB962C8B-B14F-4D97-AF65-F5344CB8AC3E}">
        <p14:creationId xmlns:p14="http://schemas.microsoft.com/office/powerpoint/2010/main" val="3180965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D24EE-E8DC-2E34-433A-0AD820883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solidFill>
                  <a:schemeClr val="tx1"/>
                </a:solidFill>
              </a:rPr>
              <a:t>List of </a:t>
            </a:r>
            <a:r>
              <a:rPr lang="en-GB" b="1">
                <a:solidFill>
                  <a:schemeClr val="accent3"/>
                </a:solidFill>
              </a:rPr>
              <a:t>Topics</a:t>
            </a:r>
            <a:endParaRPr lang="en-PK" b="1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A7306-DF7D-84A3-9C9F-5C290FA93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457" y="1331259"/>
            <a:ext cx="8946541" cy="4195481"/>
          </a:xfrm>
        </p:spPr>
        <p:txBody>
          <a:bodyPr>
            <a:normAutofit lnSpcReduction="10000"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 to Database, Relational Database &amp; SQL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MYSQL Installation on Windows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 to create database in MYSQL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Types in SQL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Create, Insert and Select Statements in SQL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Operators in SQL (AND, OR, IN, Between, Like etc)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Aggregate Functions in SQL with Group by Clause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Having and Where Clause differences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Subquery in SQL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Corelated Subquery in SQL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Joins in SQL (Inner, LEFT, Right, Self, Cross)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Window Functions (Row number, Rank, Dense Rank)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Case Statement Example in SQL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Views in SQL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CTE (Common Table Expressions) in SQL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PK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D71AA3-E39C-4B2C-C39C-DC89E1E2E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4803022"/>
            <a:ext cx="1573441" cy="1602259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AE11CF90-550C-E4E1-7CDE-928B7F4FD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8B676F3-AB88-86F6-3A67-B7C9A6CD8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B7046D-33D4-8D28-1DD2-C369DA704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974" y="1223037"/>
            <a:ext cx="3734118" cy="186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31149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</a:t>
            </a:r>
            <a:r>
              <a:rPr lang="en-US" b="1" dirty="0">
                <a:solidFill>
                  <a:schemeClr val="accent3"/>
                </a:solidFill>
              </a:rPr>
              <a:t>Database</a:t>
            </a:r>
            <a:r>
              <a:rPr lang="en-US" b="1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28741"/>
            <a:ext cx="8946541" cy="4195481"/>
          </a:xfrm>
        </p:spPr>
        <p:txBody>
          <a:bodyPr/>
          <a:lstStyle/>
          <a:p>
            <a:pPr marL="411480">
              <a:buFont typeface="Arial" panose="020B0604020202020204" pitchFamily="34" charset="0"/>
              <a:buChar char="•"/>
            </a:pPr>
            <a:r>
              <a:rPr lang="en-GB" b="1" dirty="0"/>
              <a:t>A </a:t>
            </a:r>
            <a:r>
              <a:rPr lang="en-GB" b="1" dirty="0">
                <a:solidFill>
                  <a:schemeClr val="accent3"/>
                </a:solidFill>
              </a:rPr>
              <a:t>database</a:t>
            </a:r>
            <a:r>
              <a:rPr lang="en-GB" b="1" dirty="0"/>
              <a:t> is an electronically stored, systematic collection of data. It can contain any type of data, including images, videos, and files.</a:t>
            </a:r>
          </a:p>
          <a:p>
            <a:pPr marL="41148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3"/>
                </a:solidFill>
              </a:rPr>
              <a:t>Databases</a:t>
            </a:r>
            <a:r>
              <a:rPr lang="en-GB" b="1" dirty="0"/>
              <a:t> are designed to </a:t>
            </a:r>
            <a:r>
              <a:rPr lang="en-GB" b="1" dirty="0">
                <a:solidFill>
                  <a:schemeClr val="accent3"/>
                </a:solidFill>
              </a:rPr>
              <a:t>manage, store, retrieve, and manipulate </a:t>
            </a:r>
            <a:r>
              <a:rPr lang="en-GB" b="1" dirty="0"/>
              <a:t>large amounts of information efficiently</a:t>
            </a:r>
          </a:p>
          <a:p>
            <a:pPr marL="68580" indent="0">
              <a:buNone/>
            </a:pPr>
            <a:endParaRPr lang="en-GB" dirty="0"/>
          </a:p>
          <a:p>
            <a:pPr marL="68580" indent="0">
              <a:buNone/>
            </a:pPr>
            <a:r>
              <a:rPr lang="en-GB" dirty="0"/>
              <a:t> </a:t>
            </a:r>
            <a:endParaRPr lang="en-US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6A6CA6-A1AF-F2DA-F807-6E3BB8848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319" y="3860032"/>
            <a:ext cx="1891337" cy="16270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8734FB-CDA2-2467-0C82-E74A54DCD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870" y="3860032"/>
            <a:ext cx="1416080" cy="246447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68FAED9-B9B5-CF84-663E-E6557B47303D}"/>
              </a:ext>
            </a:extLst>
          </p:cNvPr>
          <p:cNvSpPr txBox="1"/>
          <p:nvPr/>
        </p:nvSpPr>
        <p:spPr>
          <a:xfrm>
            <a:off x="5348472" y="3448712"/>
            <a:ext cx="201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</a:rPr>
              <a:t>Non-Relational</a:t>
            </a:r>
            <a:endParaRPr lang="en-PK" b="1" dirty="0">
              <a:solidFill>
                <a:srgbClr val="FFC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FF04AC-77FC-5A37-75CC-43F04ED13DB7}"/>
              </a:ext>
            </a:extLst>
          </p:cNvPr>
          <p:cNvSpPr txBox="1"/>
          <p:nvPr/>
        </p:nvSpPr>
        <p:spPr>
          <a:xfrm>
            <a:off x="1736941" y="3490700"/>
            <a:ext cx="2433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Relational Database</a:t>
            </a:r>
            <a:endParaRPr lang="en-PK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6076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</a:t>
            </a:r>
            <a:r>
              <a:rPr lang="en-US" b="1" dirty="0">
                <a:solidFill>
                  <a:schemeClr val="accent3"/>
                </a:solidFill>
              </a:rPr>
              <a:t>Relational Database</a:t>
            </a:r>
            <a:r>
              <a:rPr lang="en-US" b="1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482" y="1505867"/>
            <a:ext cx="8946541" cy="4395151"/>
          </a:xfrm>
        </p:spPr>
        <p:txBody>
          <a:bodyPr/>
          <a:lstStyle/>
          <a:p>
            <a:pPr marL="0" indent="0">
              <a:buNone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GB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Relational Database Management System (RDBMS)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is a type of database management system (DBMS) that stores data in a structured format using rows and columns. 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6EB85C0-4FBF-96D8-828C-4FA859A67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83848BC-2AC7-8FAC-6AED-9F533DA5F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28EF3E0B-F9DB-F01A-0FD7-BBE9E70C32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3017400"/>
              </p:ext>
            </p:extLst>
          </p:nvPr>
        </p:nvGraphicFramePr>
        <p:xfrm>
          <a:off x="1475168" y="3703442"/>
          <a:ext cx="6189786" cy="1845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3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3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3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082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Credit 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082">
                <a:tc>
                  <a:txBody>
                    <a:bodyPr/>
                    <a:lstStyle/>
                    <a:p>
                      <a:r>
                        <a:rPr lang="en-US" dirty="0"/>
                        <a:t>1212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Intro to C++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082">
                <a:tc>
                  <a:txBody>
                    <a:bodyPr/>
                    <a:lstStyle/>
                    <a:p>
                      <a:r>
                        <a:rPr lang="en-US" dirty="0"/>
                        <a:t>1213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082">
                <a:tc>
                  <a:txBody>
                    <a:bodyPr/>
                    <a:lstStyle/>
                    <a:p>
                      <a:r>
                        <a:rPr lang="en-US" dirty="0"/>
                        <a:t>1214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Intro to 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082">
                <a:tc>
                  <a:txBody>
                    <a:bodyPr/>
                    <a:lstStyle/>
                    <a:p>
                      <a:r>
                        <a:rPr lang="en-US" dirty="0"/>
                        <a:t>1215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Networking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AA590BD-7CD7-B632-EB12-3D7CE8BDC548}"/>
              </a:ext>
            </a:extLst>
          </p:cNvPr>
          <p:cNvCxnSpPr>
            <a:cxnSpLocks/>
          </p:cNvCxnSpPr>
          <p:nvPr/>
        </p:nvCxnSpPr>
        <p:spPr>
          <a:xfrm flipV="1">
            <a:off x="2341659" y="2997642"/>
            <a:ext cx="1940118" cy="671885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ADC54-FF24-DF28-F740-ECA8210EE2A0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4570061" y="2953788"/>
            <a:ext cx="0" cy="749654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BB4B88D-C21D-33B2-BA46-74578FF99D7F}"/>
              </a:ext>
            </a:extLst>
          </p:cNvPr>
          <p:cNvCxnSpPr>
            <a:cxnSpLocks/>
          </p:cNvCxnSpPr>
          <p:nvPr/>
        </p:nvCxnSpPr>
        <p:spPr>
          <a:xfrm flipH="1">
            <a:off x="7677443" y="4626147"/>
            <a:ext cx="1536588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E54D846-7D8C-230C-318A-E6CB4F4D57C9}"/>
              </a:ext>
            </a:extLst>
          </p:cNvPr>
          <p:cNvSpPr txBox="1"/>
          <p:nvPr/>
        </p:nvSpPr>
        <p:spPr>
          <a:xfrm>
            <a:off x="3968924" y="2590853"/>
            <a:ext cx="1379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3"/>
                </a:solidFill>
              </a:rPr>
              <a:t>Columns</a:t>
            </a:r>
            <a:endParaRPr lang="en-PK" sz="2000" b="1" dirty="0">
              <a:solidFill>
                <a:schemeClr val="accent3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2B220D9-8A64-FF3B-5D84-5133696CB84E}"/>
              </a:ext>
            </a:extLst>
          </p:cNvPr>
          <p:cNvCxnSpPr>
            <a:cxnSpLocks/>
          </p:cNvCxnSpPr>
          <p:nvPr/>
        </p:nvCxnSpPr>
        <p:spPr>
          <a:xfrm flipH="1" flipV="1">
            <a:off x="4814358" y="2953788"/>
            <a:ext cx="1644796" cy="737605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01A9CFC-52FE-5AEF-C677-31641B59666A}"/>
              </a:ext>
            </a:extLst>
          </p:cNvPr>
          <p:cNvCxnSpPr>
            <a:cxnSpLocks/>
          </p:cNvCxnSpPr>
          <p:nvPr/>
        </p:nvCxnSpPr>
        <p:spPr>
          <a:xfrm flipH="1">
            <a:off x="7664954" y="4699221"/>
            <a:ext cx="1540916" cy="598998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3B50313-D29A-7B01-E253-7CE56747E89B}"/>
              </a:ext>
            </a:extLst>
          </p:cNvPr>
          <p:cNvCxnSpPr>
            <a:cxnSpLocks/>
          </p:cNvCxnSpPr>
          <p:nvPr/>
        </p:nvCxnSpPr>
        <p:spPr>
          <a:xfrm flipH="1">
            <a:off x="7569235" y="4654742"/>
            <a:ext cx="1636635" cy="315952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9DD330C-0036-88C8-9201-ECBCFABEAB78}"/>
              </a:ext>
            </a:extLst>
          </p:cNvPr>
          <p:cNvCxnSpPr>
            <a:cxnSpLocks/>
          </p:cNvCxnSpPr>
          <p:nvPr/>
        </p:nvCxnSpPr>
        <p:spPr>
          <a:xfrm flipH="1" flipV="1">
            <a:off x="7677443" y="4273981"/>
            <a:ext cx="1536588" cy="323572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43DF2D3-D3E0-4B72-80C9-829E53D6C4B8}"/>
              </a:ext>
            </a:extLst>
          </p:cNvPr>
          <p:cNvSpPr txBox="1"/>
          <p:nvPr/>
        </p:nvSpPr>
        <p:spPr>
          <a:xfrm>
            <a:off x="9177251" y="4426092"/>
            <a:ext cx="1003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3"/>
                </a:solidFill>
              </a:rPr>
              <a:t>Rows</a:t>
            </a:r>
            <a:endParaRPr lang="en-PK" sz="20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7471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67D4-5801-B706-C1DE-0B53272C9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92D050"/>
                </a:solidFill>
              </a:rPr>
              <a:t>Features of </a:t>
            </a:r>
            <a:r>
              <a:rPr lang="en-US" b="1" dirty="0">
                <a:solidFill>
                  <a:srgbClr val="92D050"/>
                </a:solidFill>
              </a:rPr>
              <a:t>Relational Database</a:t>
            </a:r>
            <a:endParaRPr lang="en-PK" b="1" dirty="0">
              <a:solidFill>
                <a:srgbClr val="92D050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B3BAB63-E1C1-5460-7FFA-C78873FCD7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04751" y="1350406"/>
            <a:ext cx="9034379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sz="1600" b="1" dirty="0"/>
              <a:t>The key features of RDBMS are:</a:t>
            </a:r>
            <a:endParaRPr kumimoji="0" lang="en-GB" altLang="en-PK" sz="1800" b="1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GB" altLang="en-PK" sz="1800" b="1" dirty="0">
              <a:solidFill>
                <a:srgbClr val="FFC000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GB" altLang="en-PK" sz="1800" b="1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GB" altLang="en-PK" sz="18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Tables (Relations): </a:t>
            </a:r>
            <a:r>
              <a:rPr kumimoji="0" lang="en-GB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is organized into tables, which consist of rows and columns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GB" altLang="en-PK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GB" altLang="en-PK" sz="18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Schema: </a:t>
            </a:r>
            <a:r>
              <a:rPr kumimoji="0" lang="en-GB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schema defines the structure of the database, including the tables, fields (columns),datatypes, and constraints (such as primary keys and foreign keys)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GB" altLang="en-PK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GB" altLang="en-PK" sz="18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Primary Key: </a:t>
            </a:r>
            <a:r>
              <a:rPr kumimoji="0" lang="en-GB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unique identifier for each record in a table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GB" altLang="en-PK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GB" altLang="en-PK" sz="18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Foreign Key: </a:t>
            </a:r>
            <a:r>
              <a:rPr kumimoji="0" lang="en-GB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Foreign keys establish relationships between tables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GB" altLang="en-PK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5076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478" y="380236"/>
            <a:ext cx="9036423" cy="437896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68580" indent="0" algn="ctr">
              <a:buNone/>
            </a:pPr>
            <a:r>
              <a:rPr lang="en-US" sz="4000" b="1" dirty="0"/>
              <a:t>Relational </a:t>
            </a:r>
            <a:r>
              <a:rPr lang="en-US" sz="4000" b="1" dirty="0">
                <a:solidFill>
                  <a:schemeClr val="accent3"/>
                </a:solidFill>
              </a:rPr>
              <a:t>Database Management Systems</a:t>
            </a:r>
          </a:p>
          <a:p>
            <a:pPr marL="68580" indent="0" algn="ctr">
              <a:buNone/>
            </a:pPr>
            <a:endParaRPr lang="en-US" sz="4000" b="1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037" y="3429000"/>
            <a:ext cx="2104314" cy="11723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354" y="3355132"/>
            <a:ext cx="2130669" cy="12049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E1F12A-53EC-E221-66CE-31621AB8E8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8447" y="3319352"/>
            <a:ext cx="1710359" cy="120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494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What is SQL?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9823" y="1444644"/>
            <a:ext cx="8946541" cy="4195481"/>
          </a:xfrm>
        </p:spPr>
        <p:txBody>
          <a:bodyPr/>
          <a:lstStyle/>
          <a:p>
            <a:pPr marL="411480"/>
            <a:r>
              <a:rPr lang="en-GB" b="1" dirty="0">
                <a:solidFill>
                  <a:schemeClr val="accent3"/>
                </a:solidFill>
              </a:rPr>
              <a:t>SQL (Structured Query Language) </a:t>
            </a:r>
            <a:r>
              <a:rPr lang="en-GB" b="1" dirty="0"/>
              <a:t>is a programming language used for managing and manipulating relational databases</a:t>
            </a:r>
          </a:p>
          <a:p>
            <a:pPr marL="411480"/>
            <a:r>
              <a:rPr lang="en-GB" b="1" dirty="0"/>
              <a:t>It allows users to perform various operations on the data stored in a database, such </a:t>
            </a:r>
            <a:r>
              <a:rPr lang="en-GB" b="1" dirty="0">
                <a:solidFill>
                  <a:schemeClr val="accent3"/>
                </a:solidFill>
              </a:rPr>
              <a:t>as querying, updating, inserting, and deleting </a:t>
            </a:r>
            <a:r>
              <a:rPr lang="en-GB" b="1" dirty="0"/>
              <a:t>data</a:t>
            </a:r>
            <a:endParaRPr lang="en-US" b="1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6EB85C0-4FBF-96D8-828C-4FA859A67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83848BC-2AC7-8FAC-6AED-9F533DA5F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07392F-A796-38E3-5C29-0087A6FA8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327" y="3969792"/>
            <a:ext cx="1265158" cy="15092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D2E6AF-B46F-9AD6-D98B-0036D51D0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7681" y="4024160"/>
            <a:ext cx="1433999" cy="140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873781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2686</TotalTime>
  <Words>356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Arial</vt:lpstr>
      <vt:lpstr>Century Gothic</vt:lpstr>
      <vt:lpstr>Wingdings 3</vt:lpstr>
      <vt:lpstr>Ion</vt:lpstr>
      <vt:lpstr>MySQL  For Beginners</vt:lpstr>
      <vt:lpstr>List of Topics</vt:lpstr>
      <vt:lpstr>What is Database?</vt:lpstr>
      <vt:lpstr>What is Relational Database?</vt:lpstr>
      <vt:lpstr>Features of Relational Database</vt:lpstr>
      <vt:lpstr>PowerPoint Presentation</vt:lpstr>
      <vt:lpstr>What is SQL?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qureshi</dc:creator>
  <cp:lastModifiedBy>880</cp:lastModifiedBy>
  <cp:revision>151</cp:revision>
  <dcterms:created xsi:type="dcterms:W3CDTF">2014-08-26T23:52:37Z</dcterms:created>
  <dcterms:modified xsi:type="dcterms:W3CDTF">2024-06-07T17:23:51Z</dcterms:modified>
</cp:coreProperties>
</file>