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33"/>
  </p:notesMasterIdLst>
  <p:sldIdLst>
    <p:sldId id="259" r:id="rId3"/>
    <p:sldId id="260" r:id="rId4"/>
    <p:sldId id="1816" r:id="rId5"/>
    <p:sldId id="1788" r:id="rId6"/>
    <p:sldId id="1783" r:id="rId7"/>
    <p:sldId id="266" r:id="rId8"/>
    <p:sldId id="267" r:id="rId9"/>
    <p:sldId id="262" r:id="rId10"/>
    <p:sldId id="263" r:id="rId11"/>
    <p:sldId id="276" r:id="rId12"/>
    <p:sldId id="1796" r:id="rId13"/>
    <p:sldId id="1797" r:id="rId14"/>
    <p:sldId id="1798" r:id="rId15"/>
    <p:sldId id="1801" r:id="rId16"/>
    <p:sldId id="1799" r:id="rId17"/>
    <p:sldId id="1800" r:id="rId18"/>
    <p:sldId id="278" r:id="rId19"/>
    <p:sldId id="264" r:id="rId20"/>
    <p:sldId id="1810" r:id="rId21"/>
    <p:sldId id="1784" r:id="rId22"/>
    <p:sldId id="1805" r:id="rId23"/>
    <p:sldId id="1806" r:id="rId24"/>
    <p:sldId id="1807" r:id="rId25"/>
    <p:sldId id="1808" r:id="rId26"/>
    <p:sldId id="1811" r:id="rId27"/>
    <p:sldId id="1812" r:id="rId28"/>
    <p:sldId id="1813" r:id="rId29"/>
    <p:sldId id="1814" r:id="rId30"/>
    <p:sldId id="1815" r:id="rId31"/>
    <p:sldId id="265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001824"/>
    <a:srgbClr val="0067FF"/>
    <a:srgbClr val="81C3F0"/>
    <a:srgbClr val="001F2E"/>
    <a:srgbClr val="8AC9F2"/>
    <a:srgbClr val="96172D"/>
    <a:srgbClr val="002537"/>
    <a:srgbClr val="00000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E3-963A-4FA3-8810-650877D3A974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1E0-BBCB-4308-AF55-20BFEF60B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4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C0315F2-7590-4CCC-9CCB-A38058E06A72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F8FBC4FD-E204-4582-ADE8-9104E0A5E8AA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B325264-06E5-409D-98F5-96884449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5337-9249-574F-8972-CF284B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58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4E23-9A3B-F548-404E-9F49D32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9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BDB6-A19B-31FA-78C5-D33AED8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1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F43E7-6929-3BE7-B82E-5E8B3CC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0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E64-7A94-F5AF-46EE-3D45DD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D4F62-23F7-6F1B-5E6D-3E82617C6FF2}"/>
              </a:ext>
            </a:extLst>
          </p:cNvPr>
          <p:cNvSpPr txBox="1"/>
          <p:nvPr userDrawn="1"/>
        </p:nvSpPr>
        <p:spPr>
          <a:xfrm>
            <a:off x="1920404" y="6619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3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35C1-AA16-4A9D-8981-43D77E40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55FF0-9B48-4BB7-2895-0302F36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7950-F97B-E72B-D5E8-844F0E8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2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074A-082F-FC1C-187E-215B36E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06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5DEE-F6C5-CCD4-09BE-2A248FE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3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C56A-E9A1-B5E1-9AC9-2CC27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98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7442-7C62-C180-C61B-31295601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CE0F-7D9E-344C-1F1E-348D6CF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E8-35F4-5E25-7600-F93510B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2E59-2EF3-79DF-9E84-E95BA3E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14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782D26-5C92-4AF8-A600-F4299F1E67B8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3D66B4-E19B-41AB-B971-BC9338A0ED60}"/>
              </a:ext>
            </a:extLst>
          </p:cNvPr>
          <p:cNvGrpSpPr/>
          <p:nvPr userDrawn="1"/>
        </p:nvGrpSpPr>
        <p:grpSpPr>
          <a:xfrm>
            <a:off x="241040" y="0"/>
            <a:ext cx="9562715" cy="932494"/>
            <a:chOff x="-44889" y="-2896"/>
            <a:chExt cx="10442270" cy="10182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654F06-5409-420B-8CE5-771467ED6C44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997B21D-285A-41CE-9BC6-74E86BE33AC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3EE0EA6-82F8-42AD-8C93-4FD5523870D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4D087-9401-42F9-BFC1-CE6A7E7EEE04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1AB382-3DEC-4209-9EC6-80DE3A5FA79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F730100-4A3E-49D6-9C5A-742264B22B6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B7EA493-6ED0-4780-992E-A164EE8DD042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FF0BDEB-80C5-4F4E-9E56-365BC2E704A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003A6AE-043F-438C-9B47-170E6E8D6C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87C469-DAF0-4947-977E-B7CE8AB6131B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B84187E-10D6-4048-8415-92564620B60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C6346F4-8341-4B99-94E1-FC40606BBB9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B1C3E2-5CBF-4527-9E60-8EAA7223D36A}"/>
              </a:ext>
            </a:extLst>
          </p:cNvPr>
          <p:cNvGrpSpPr/>
          <p:nvPr userDrawn="1"/>
        </p:nvGrpSpPr>
        <p:grpSpPr>
          <a:xfrm flipV="1">
            <a:off x="2551877" y="5922854"/>
            <a:ext cx="9562715" cy="932494"/>
            <a:chOff x="-44889" y="-2896"/>
            <a:chExt cx="10442270" cy="1018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A26F379-62DA-4AA5-9DC5-62942ED97660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5991A917-AA92-45DE-8631-1D8254163C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32E4E4C-3C1E-4417-BCFA-882802DFA1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6068FF6-E985-41CA-983B-2FCD8EDFF0DF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4486C6A5-D8ED-4491-B639-C9253BCC2D9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579D1B32-9F63-4AA6-9F13-7270D7A7020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D8ECFB-98BC-4EAA-BB55-BE81F9BD96B1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F21162-7C4B-4EFE-8651-5A021399AEC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556668E-590F-4941-9E2D-2B78378C1E8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D479E90-D0FE-494E-B93C-A31068B1DF68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D201BC9D-EE95-4EA4-91A4-00162B97164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DAEF42B-2119-4289-913F-EBEDCC237D3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4C7A0ED3-FDBA-40AF-8C4B-5EE48FC95115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9564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587828" y="1754836"/>
            <a:ext cx="10933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Block Chain based Online Ticket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6981" y="3389811"/>
            <a:ext cx="467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Saad Raja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Muhammad </a:t>
            </a:r>
            <a:r>
              <a:rPr lang="en-US" sz="2400" b="1" dirty="0" err="1">
                <a:solidFill>
                  <a:schemeClr val="bg1"/>
                </a:solidFill>
              </a:rPr>
              <a:t>Faizan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Arslan</a:t>
            </a:r>
            <a:r>
              <a:rPr lang="en-US" sz="2400" b="1" dirty="0">
                <a:solidFill>
                  <a:schemeClr val="bg1"/>
                </a:solidFill>
              </a:rPr>
              <a:t> Ashraf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6380" y="4778565"/>
            <a:ext cx="467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Supervised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Dr. Faisal Bin Ubaid</a:t>
            </a:r>
          </a:p>
        </p:txBody>
      </p:sp>
    </p:spTree>
    <p:extLst>
      <p:ext uri="{BB962C8B-B14F-4D97-AF65-F5344CB8AC3E}">
        <p14:creationId xmlns:p14="http://schemas.microsoft.com/office/powerpoint/2010/main" val="9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9B4E9-88CC-406D-869D-317D17CEEA0C}"/>
              </a:ext>
            </a:extLst>
          </p:cNvPr>
          <p:cNvGrpSpPr/>
          <p:nvPr/>
        </p:nvGrpSpPr>
        <p:grpSpPr>
          <a:xfrm>
            <a:off x="2793248" y="1657236"/>
            <a:ext cx="6605503" cy="3928630"/>
            <a:chOff x="1670841" y="2838694"/>
            <a:chExt cx="2961957" cy="44443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CB9511-FABB-482F-AA1B-4F2CE1A3BF73}"/>
                </a:ext>
              </a:extLst>
            </p:cNvPr>
            <p:cNvSpPr/>
            <p:nvPr/>
          </p:nvSpPr>
          <p:spPr>
            <a:xfrm>
              <a:off x="1670841" y="2838694"/>
              <a:ext cx="2961957" cy="4185763"/>
            </a:xfrm>
            <a:prstGeom prst="rect">
              <a:avLst/>
            </a:prstGeom>
            <a:noFill/>
            <a:ln w="19050"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95DDB8-0A2A-4A75-9259-8519DA215C91}"/>
                </a:ext>
              </a:extLst>
            </p:cNvPr>
            <p:cNvSpPr txBox="1"/>
            <p:nvPr/>
          </p:nvSpPr>
          <p:spPr>
            <a:xfrm>
              <a:off x="1866476" y="6760798"/>
              <a:ext cx="2564381" cy="522272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User </a:t>
              </a:r>
              <a:r>
                <a:rPr lang="en-US" altLang="zh-CN" sz="2400" b="1" dirty="0">
                  <a:solidFill>
                    <a:srgbClr val="93CD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Registration</a:t>
              </a:r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and Authentication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id="{026267E1-2BBF-B699-A2A9-EB5CB47B5D56}"/>
              </a:ext>
            </a:extLst>
          </p:cNvPr>
          <p:cNvSpPr>
            <a:spLocks noEditPoints="1"/>
          </p:cNvSpPr>
          <p:nvPr/>
        </p:nvSpPr>
        <p:spPr bwMode="auto">
          <a:xfrm>
            <a:off x="5678441" y="1272133"/>
            <a:ext cx="821052" cy="778769"/>
          </a:xfrm>
          <a:custGeom>
            <a:avLst/>
            <a:gdLst>
              <a:gd name="T0" fmla="*/ 370596539 w 144"/>
              <a:gd name="T1" fmla="*/ 0 h 144"/>
              <a:gd name="T2" fmla="*/ 0 w 144"/>
              <a:gd name="T3" fmla="*/ 375321687 h 144"/>
              <a:gd name="T4" fmla="*/ 370596539 w 144"/>
              <a:gd name="T5" fmla="*/ 750643373 h 144"/>
              <a:gd name="T6" fmla="*/ 741193078 w 144"/>
              <a:gd name="T7" fmla="*/ 375321687 h 144"/>
              <a:gd name="T8" fmla="*/ 370596539 w 144"/>
              <a:gd name="T9" fmla="*/ 0 h 144"/>
              <a:gd name="T10" fmla="*/ 406626064 w 144"/>
              <a:gd name="T11" fmla="*/ 672451736 h 144"/>
              <a:gd name="T12" fmla="*/ 406626064 w 144"/>
              <a:gd name="T13" fmla="*/ 562982530 h 144"/>
              <a:gd name="T14" fmla="*/ 334567014 w 144"/>
              <a:gd name="T15" fmla="*/ 562982530 h 144"/>
              <a:gd name="T16" fmla="*/ 334567014 w 144"/>
              <a:gd name="T17" fmla="*/ 672451736 h 144"/>
              <a:gd name="T18" fmla="*/ 77207423 w 144"/>
              <a:gd name="T19" fmla="*/ 411811422 h 144"/>
              <a:gd name="T20" fmla="*/ 185298270 w 144"/>
              <a:gd name="T21" fmla="*/ 411811422 h 144"/>
              <a:gd name="T22" fmla="*/ 185298270 w 144"/>
              <a:gd name="T23" fmla="*/ 338831951 h 144"/>
              <a:gd name="T24" fmla="*/ 77207423 w 144"/>
              <a:gd name="T25" fmla="*/ 338831951 h 144"/>
              <a:gd name="T26" fmla="*/ 334567014 w 144"/>
              <a:gd name="T27" fmla="*/ 78191638 h 144"/>
              <a:gd name="T28" fmla="*/ 334567014 w 144"/>
              <a:gd name="T29" fmla="*/ 187660843 h 144"/>
              <a:gd name="T30" fmla="*/ 406626064 w 144"/>
              <a:gd name="T31" fmla="*/ 187660843 h 144"/>
              <a:gd name="T32" fmla="*/ 406626064 w 144"/>
              <a:gd name="T33" fmla="*/ 78191638 h 144"/>
              <a:gd name="T34" fmla="*/ 663985655 w 144"/>
              <a:gd name="T35" fmla="*/ 338831951 h 144"/>
              <a:gd name="T36" fmla="*/ 555894809 w 144"/>
              <a:gd name="T37" fmla="*/ 338831951 h 144"/>
              <a:gd name="T38" fmla="*/ 555894809 w 144"/>
              <a:gd name="T39" fmla="*/ 411811422 h 144"/>
              <a:gd name="T40" fmla="*/ 663985655 w 144"/>
              <a:gd name="T41" fmla="*/ 411811422 h 144"/>
              <a:gd name="T42" fmla="*/ 406626064 w 144"/>
              <a:gd name="T43" fmla="*/ 67245173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rgbClr val="81C3F0"/>
          </a:solidFill>
          <a:ln w="9525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FAF5-BF18-46EA-911B-8D4D6E8D9943}"/>
              </a:ext>
            </a:extLst>
          </p:cNvPr>
          <p:cNvSpPr txBox="1"/>
          <p:nvPr/>
        </p:nvSpPr>
        <p:spPr>
          <a:xfrm>
            <a:off x="3229535" y="2127183"/>
            <a:ext cx="5798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Ability to register and create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Enhances security and allows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 reset and recovery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user regain access in case of forgotten passwords or 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20222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466994" y="841916"/>
            <a:ext cx="5029200" cy="5308723"/>
            <a:chOff x="599440" y="1242026"/>
            <a:chExt cx="4348480" cy="4642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95389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This System should provide user to search for bus routes and schedules.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search for available bus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Schedules based on departure and destination locations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/>
                <a:t> </a:t>
              </a:r>
            </a:p>
            <a:p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246504" y="4888998"/>
              <a:ext cx="3027680" cy="99595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Search for Bus Routes and Schedules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AC9EE638-82D9-E9DE-B162-9CCD47CA92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0930" y="1242026"/>
              <a:ext cx="798830" cy="931333"/>
            </a:xfrm>
            <a:custGeom>
              <a:avLst/>
              <a:gdLst>
                <a:gd name="T0" fmla="*/ 170 w 222"/>
                <a:gd name="T1" fmla="*/ 28 h 233"/>
                <a:gd name="T2" fmla="*/ 182 w 222"/>
                <a:gd name="T3" fmla="*/ 7 h 233"/>
                <a:gd name="T4" fmla="*/ 151 w 222"/>
                <a:gd name="T5" fmla="*/ 18 h 233"/>
                <a:gd name="T6" fmla="*/ 7 w 222"/>
                <a:gd name="T7" fmla="*/ 158 h 233"/>
                <a:gd name="T8" fmla="*/ 31 w 222"/>
                <a:gd name="T9" fmla="*/ 222 h 233"/>
                <a:gd name="T10" fmla="*/ 31 w 222"/>
                <a:gd name="T11" fmla="*/ 170 h 233"/>
                <a:gd name="T12" fmla="*/ 109 w 222"/>
                <a:gd name="T13" fmla="*/ 113 h 233"/>
                <a:gd name="T14" fmla="*/ 116 w 222"/>
                <a:gd name="T15" fmla="*/ 92 h 233"/>
                <a:gd name="T16" fmla="*/ 88 w 222"/>
                <a:gd name="T17" fmla="*/ 103 h 233"/>
                <a:gd name="T18" fmla="*/ 76 w 222"/>
                <a:gd name="T19" fmla="*/ 99 h 233"/>
                <a:gd name="T20" fmla="*/ 116 w 222"/>
                <a:gd name="T21" fmla="*/ 82 h 233"/>
                <a:gd name="T22" fmla="*/ 132 w 222"/>
                <a:gd name="T23" fmla="*/ 89 h 233"/>
                <a:gd name="T24" fmla="*/ 132 w 222"/>
                <a:gd name="T25" fmla="*/ 18 h 233"/>
                <a:gd name="T26" fmla="*/ 180 w 222"/>
                <a:gd name="T27" fmla="*/ 0 h 233"/>
                <a:gd name="T28" fmla="*/ 182 w 222"/>
                <a:gd name="T29" fmla="*/ 0 h 233"/>
                <a:gd name="T30" fmla="*/ 222 w 222"/>
                <a:gd name="T31" fmla="*/ 18 h 233"/>
                <a:gd name="T32" fmla="*/ 173 w 222"/>
                <a:gd name="T33" fmla="*/ 186 h 233"/>
                <a:gd name="T34" fmla="*/ 158 w 222"/>
                <a:gd name="T35" fmla="*/ 179 h 233"/>
                <a:gd name="T36" fmla="*/ 106 w 222"/>
                <a:gd name="T37" fmla="*/ 210 h 233"/>
                <a:gd name="T38" fmla="*/ 90 w 222"/>
                <a:gd name="T39" fmla="*/ 200 h 233"/>
                <a:gd name="T40" fmla="*/ 38 w 222"/>
                <a:gd name="T41" fmla="*/ 233 h 233"/>
                <a:gd name="T42" fmla="*/ 3 w 222"/>
                <a:gd name="T43" fmla="*/ 217 h 233"/>
                <a:gd name="T44" fmla="*/ 0 w 222"/>
                <a:gd name="T45" fmla="*/ 212 h 233"/>
                <a:gd name="T46" fmla="*/ 0 w 222"/>
                <a:gd name="T47" fmla="*/ 146 h 233"/>
                <a:gd name="T48" fmla="*/ 47 w 222"/>
                <a:gd name="T49" fmla="*/ 127 h 233"/>
                <a:gd name="T50" fmla="*/ 50 w 222"/>
                <a:gd name="T51" fmla="*/ 127 h 233"/>
                <a:gd name="T52" fmla="*/ 90 w 222"/>
                <a:gd name="T53" fmla="*/ 146 h 233"/>
                <a:gd name="T54" fmla="*/ 99 w 222"/>
                <a:gd name="T55" fmla="*/ 198 h 233"/>
                <a:gd name="T56" fmla="*/ 76 w 222"/>
                <a:gd name="T57" fmla="*/ 113 h 233"/>
                <a:gd name="T58" fmla="*/ 69 w 222"/>
                <a:gd name="T59" fmla="*/ 137 h 233"/>
                <a:gd name="T60" fmla="*/ 69 w 222"/>
                <a:gd name="T61" fmla="*/ 101 h 233"/>
                <a:gd name="T62" fmla="*/ 140 w 222"/>
                <a:gd name="T63" fmla="*/ 94 h 233"/>
                <a:gd name="T64" fmla="*/ 158 w 222"/>
                <a:gd name="T65" fmla="*/ 101 h 233"/>
                <a:gd name="T66" fmla="*/ 166 w 222"/>
                <a:gd name="T67" fmla="*/ 174 h 233"/>
                <a:gd name="T68" fmla="*/ 140 w 222"/>
                <a:gd name="T69" fmla="*/ 30 h 233"/>
                <a:gd name="T70" fmla="*/ 140 w 222"/>
                <a:gd name="T71" fmla="*/ 94 h 233"/>
                <a:gd name="T72" fmla="*/ 38 w 222"/>
                <a:gd name="T73" fmla="*/ 158 h 233"/>
                <a:gd name="T74" fmla="*/ 47 w 222"/>
                <a:gd name="T75" fmla="*/ 137 h 233"/>
                <a:gd name="T76" fmla="*/ 19 w 222"/>
                <a:gd name="T77" fmla="*/ 148 h 233"/>
                <a:gd name="T78" fmla="*/ 173 w 222"/>
                <a:gd name="T79" fmla="*/ 35 h 233"/>
                <a:gd name="T80" fmla="*/ 173 w 222"/>
                <a:gd name="T81" fmla="*/ 37 h 2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2"/>
                <a:gd name="T124" fmla="*/ 0 h 233"/>
                <a:gd name="T125" fmla="*/ 222 w 222"/>
                <a:gd name="T126" fmla="*/ 233 h 2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2" h="233">
                  <a:moveTo>
                    <a:pt x="151" y="18"/>
                  </a:moveTo>
                  <a:lnTo>
                    <a:pt x="170" y="28"/>
                  </a:lnTo>
                  <a:lnTo>
                    <a:pt x="203" y="18"/>
                  </a:lnTo>
                  <a:lnTo>
                    <a:pt x="182" y="7"/>
                  </a:lnTo>
                  <a:lnTo>
                    <a:pt x="151" y="18"/>
                  </a:lnTo>
                  <a:lnTo>
                    <a:pt x="151" y="18"/>
                  </a:lnTo>
                  <a:close/>
                  <a:moveTo>
                    <a:pt x="31" y="170"/>
                  </a:moveTo>
                  <a:lnTo>
                    <a:pt x="7" y="158"/>
                  </a:lnTo>
                  <a:lnTo>
                    <a:pt x="7" y="210"/>
                  </a:lnTo>
                  <a:lnTo>
                    <a:pt x="31" y="222"/>
                  </a:lnTo>
                  <a:lnTo>
                    <a:pt x="31" y="170"/>
                  </a:lnTo>
                  <a:lnTo>
                    <a:pt x="31" y="170"/>
                  </a:lnTo>
                  <a:close/>
                  <a:moveTo>
                    <a:pt x="88" y="103"/>
                  </a:moveTo>
                  <a:lnTo>
                    <a:pt x="109" y="113"/>
                  </a:lnTo>
                  <a:lnTo>
                    <a:pt x="137" y="101"/>
                  </a:lnTo>
                  <a:lnTo>
                    <a:pt x="116" y="92"/>
                  </a:lnTo>
                  <a:lnTo>
                    <a:pt x="88" y="103"/>
                  </a:lnTo>
                  <a:lnTo>
                    <a:pt x="88" y="103"/>
                  </a:lnTo>
                  <a:close/>
                  <a:moveTo>
                    <a:pt x="69" y="101"/>
                  </a:moveTo>
                  <a:lnTo>
                    <a:pt x="76" y="99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8" y="82"/>
                  </a:lnTo>
                  <a:lnTo>
                    <a:pt x="132" y="89"/>
                  </a:lnTo>
                  <a:lnTo>
                    <a:pt x="132" y="23"/>
                  </a:lnTo>
                  <a:lnTo>
                    <a:pt x="132" y="18"/>
                  </a:lnTo>
                  <a:lnTo>
                    <a:pt x="140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8"/>
                  </a:lnTo>
                  <a:lnTo>
                    <a:pt x="222" y="167"/>
                  </a:lnTo>
                  <a:lnTo>
                    <a:pt x="173" y="186"/>
                  </a:lnTo>
                  <a:lnTo>
                    <a:pt x="168" y="184"/>
                  </a:lnTo>
                  <a:lnTo>
                    <a:pt x="158" y="179"/>
                  </a:lnTo>
                  <a:lnTo>
                    <a:pt x="158" y="191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0" y="200"/>
                  </a:lnTo>
                  <a:lnTo>
                    <a:pt x="90" y="214"/>
                  </a:lnTo>
                  <a:lnTo>
                    <a:pt x="38" y="233"/>
                  </a:lnTo>
                  <a:lnTo>
                    <a:pt x="33" y="231"/>
                  </a:lnTo>
                  <a:lnTo>
                    <a:pt x="3" y="217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7" y="144"/>
                  </a:lnTo>
                  <a:lnTo>
                    <a:pt x="47" y="127"/>
                  </a:lnTo>
                  <a:lnTo>
                    <a:pt x="47" y="127"/>
                  </a:lnTo>
                  <a:lnTo>
                    <a:pt x="50" y="127"/>
                  </a:lnTo>
                  <a:lnTo>
                    <a:pt x="80" y="144"/>
                  </a:lnTo>
                  <a:lnTo>
                    <a:pt x="90" y="146"/>
                  </a:lnTo>
                  <a:lnTo>
                    <a:pt x="90" y="193"/>
                  </a:lnTo>
                  <a:lnTo>
                    <a:pt x="99" y="198"/>
                  </a:lnTo>
                  <a:lnTo>
                    <a:pt x="99" y="125"/>
                  </a:lnTo>
                  <a:lnTo>
                    <a:pt x="76" y="113"/>
                  </a:lnTo>
                  <a:lnTo>
                    <a:pt x="76" y="141"/>
                  </a:lnTo>
                  <a:lnTo>
                    <a:pt x="69" y="137"/>
                  </a:lnTo>
                  <a:lnTo>
                    <a:pt x="69" y="108"/>
                  </a:lnTo>
                  <a:lnTo>
                    <a:pt x="69" y="101"/>
                  </a:lnTo>
                  <a:lnTo>
                    <a:pt x="69" y="101"/>
                  </a:lnTo>
                  <a:close/>
                  <a:moveTo>
                    <a:pt x="140" y="94"/>
                  </a:moveTo>
                  <a:lnTo>
                    <a:pt x="149" y="99"/>
                  </a:lnTo>
                  <a:lnTo>
                    <a:pt x="158" y="101"/>
                  </a:lnTo>
                  <a:lnTo>
                    <a:pt x="158" y="170"/>
                  </a:lnTo>
                  <a:lnTo>
                    <a:pt x="166" y="174"/>
                  </a:lnTo>
                  <a:lnTo>
                    <a:pt x="166" y="42"/>
                  </a:lnTo>
                  <a:lnTo>
                    <a:pt x="140" y="30"/>
                  </a:lnTo>
                  <a:lnTo>
                    <a:pt x="140" y="94"/>
                  </a:lnTo>
                  <a:lnTo>
                    <a:pt x="140" y="94"/>
                  </a:lnTo>
                  <a:close/>
                  <a:moveTo>
                    <a:pt x="19" y="148"/>
                  </a:moveTo>
                  <a:lnTo>
                    <a:pt x="38" y="158"/>
                  </a:lnTo>
                  <a:lnTo>
                    <a:pt x="71" y="146"/>
                  </a:lnTo>
                  <a:lnTo>
                    <a:pt x="47" y="137"/>
                  </a:lnTo>
                  <a:lnTo>
                    <a:pt x="19" y="148"/>
                  </a:lnTo>
                  <a:lnTo>
                    <a:pt x="19" y="148"/>
                  </a:lnTo>
                  <a:close/>
                  <a:moveTo>
                    <a:pt x="173" y="37"/>
                  </a:moveTo>
                  <a:lnTo>
                    <a:pt x="173" y="35"/>
                  </a:lnTo>
                  <a:lnTo>
                    <a:pt x="173" y="37"/>
                  </a:lnTo>
                  <a:lnTo>
                    <a:pt x="173" y="37"/>
                  </a:lnTo>
                  <a:lnTo>
                    <a:pt x="173" y="37"/>
                  </a:lnTo>
                  <a:close/>
                </a:path>
              </a:pathLst>
            </a:custGeom>
            <a:solidFill>
              <a:srgbClr val="002537"/>
            </a:solidFill>
            <a:ln w="19050">
              <a:solidFill>
                <a:srgbClr val="81C3F0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zh-CN" sz="1184" dirty="0">
                <a:solidFill>
                  <a:srgbClr val="81C3F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117464" y="1509965"/>
            <a:ext cx="5058903" cy="4438754"/>
            <a:chOff x="573757" y="1910078"/>
            <a:chExt cx="4374163" cy="3260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73757" y="1910078"/>
              <a:ext cx="4374163" cy="2781043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select preferred seats from a seating layout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Once seats are chosen, the booking process begins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can confirm their seat choices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983950" y="4334334"/>
              <a:ext cx="3445743" cy="836574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Seat Selection and Booking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3" name="Freeform 44">
            <a:extLst>
              <a:ext uri="{FF2B5EF4-FFF2-40B4-BE49-F238E27FC236}">
                <a16:creationId xmlns:a16="http://schemas.microsoft.com/office/drawing/2014/main" id="{58E56E35-A78E-7B1C-7F9D-204A7F834FB9}"/>
              </a:ext>
            </a:extLst>
          </p:cNvPr>
          <p:cNvSpPr>
            <a:spLocks noEditPoints="1"/>
          </p:cNvSpPr>
          <p:nvPr/>
        </p:nvSpPr>
        <p:spPr bwMode="auto">
          <a:xfrm>
            <a:off x="8395804" y="1044304"/>
            <a:ext cx="1005840" cy="931332"/>
          </a:xfrm>
          <a:custGeom>
            <a:avLst/>
            <a:gdLst>
              <a:gd name="T0" fmla="*/ 249919588 w 168"/>
              <a:gd name="T1" fmla="*/ 373577644 h 160"/>
              <a:gd name="T2" fmla="*/ 249919588 w 168"/>
              <a:gd name="T3" fmla="*/ 373577644 h 160"/>
              <a:gd name="T4" fmla="*/ 331527044 w 168"/>
              <a:gd name="T5" fmla="*/ 455457520 h 160"/>
              <a:gd name="T6" fmla="*/ 362128428 w 168"/>
              <a:gd name="T7" fmla="*/ 429869918 h 160"/>
              <a:gd name="T8" fmla="*/ 331527044 w 168"/>
              <a:gd name="T9" fmla="*/ 394045916 h 160"/>
              <a:gd name="T10" fmla="*/ 316224093 w 168"/>
              <a:gd name="T11" fmla="*/ 383811780 h 160"/>
              <a:gd name="T12" fmla="*/ 392732071 w 168"/>
              <a:gd name="T13" fmla="*/ 307048972 h 160"/>
              <a:gd name="T14" fmla="*/ 397831549 w 168"/>
              <a:gd name="T15" fmla="*/ 307048972 h 160"/>
              <a:gd name="T16" fmla="*/ 408032764 w 168"/>
              <a:gd name="T17" fmla="*/ 307048972 h 160"/>
              <a:gd name="T18" fmla="*/ 423333456 w 168"/>
              <a:gd name="T19" fmla="*/ 307048972 h 160"/>
              <a:gd name="T20" fmla="*/ 367230165 w 168"/>
              <a:gd name="T21" fmla="*/ 250756698 h 160"/>
              <a:gd name="T22" fmla="*/ 367230165 w 168"/>
              <a:gd name="T23" fmla="*/ 250756698 h 160"/>
              <a:gd name="T24" fmla="*/ 321325830 w 168"/>
              <a:gd name="T25" fmla="*/ 71645740 h 160"/>
              <a:gd name="T26" fmla="*/ 142812484 w 168"/>
              <a:gd name="T27" fmla="*/ 25587603 h 160"/>
              <a:gd name="T28" fmla="*/ 244820110 w 168"/>
              <a:gd name="T29" fmla="*/ 127938014 h 160"/>
              <a:gd name="T30" fmla="*/ 219318203 w 168"/>
              <a:gd name="T31" fmla="*/ 230286163 h 160"/>
              <a:gd name="T32" fmla="*/ 122410055 w 168"/>
              <a:gd name="T33" fmla="*/ 255873766 h 160"/>
              <a:gd name="T34" fmla="*/ 20402429 w 168"/>
              <a:gd name="T35" fmla="*/ 153525617 h 160"/>
              <a:gd name="T36" fmla="*/ 66304505 w 168"/>
              <a:gd name="T37" fmla="*/ 327519506 h 160"/>
              <a:gd name="T38" fmla="*/ 249919588 w 168"/>
              <a:gd name="T39" fmla="*/ 373577644 h 160"/>
              <a:gd name="T40" fmla="*/ 550842989 w 168"/>
              <a:gd name="T41" fmla="*/ 434986986 h 160"/>
              <a:gd name="T42" fmla="*/ 545743511 w 168"/>
              <a:gd name="T43" fmla="*/ 455457520 h 160"/>
              <a:gd name="T44" fmla="*/ 550842989 w 168"/>
              <a:gd name="T45" fmla="*/ 465691657 h 160"/>
              <a:gd name="T46" fmla="*/ 540644033 w 168"/>
              <a:gd name="T47" fmla="*/ 470808725 h 160"/>
              <a:gd name="T48" fmla="*/ 489637961 w 168"/>
              <a:gd name="T49" fmla="*/ 527100998 h 160"/>
              <a:gd name="T50" fmla="*/ 474337269 w 168"/>
              <a:gd name="T51" fmla="*/ 537337397 h 160"/>
              <a:gd name="T52" fmla="*/ 428435192 w 168"/>
              <a:gd name="T53" fmla="*/ 491279259 h 160"/>
              <a:gd name="T54" fmla="*/ 397831549 w 168"/>
              <a:gd name="T55" fmla="*/ 521983930 h 160"/>
              <a:gd name="T56" fmla="*/ 668153566 w 168"/>
              <a:gd name="T57" fmla="*/ 793211163 h 160"/>
              <a:gd name="T58" fmla="*/ 729358593 w 168"/>
              <a:gd name="T59" fmla="*/ 818798766 h 160"/>
              <a:gd name="T60" fmla="*/ 785461884 w 168"/>
              <a:gd name="T61" fmla="*/ 793211163 h 160"/>
              <a:gd name="T62" fmla="*/ 785461884 w 168"/>
              <a:gd name="T63" fmla="*/ 670392479 h 160"/>
              <a:gd name="T64" fmla="*/ 550842989 w 168"/>
              <a:gd name="T65" fmla="*/ 434986986 h 160"/>
              <a:gd name="T66" fmla="*/ 754860500 w 168"/>
              <a:gd name="T67" fmla="*/ 762506492 h 160"/>
              <a:gd name="T68" fmla="*/ 714057901 w 168"/>
              <a:gd name="T69" fmla="*/ 777859958 h 160"/>
              <a:gd name="T70" fmla="*/ 678354780 w 168"/>
              <a:gd name="T71" fmla="*/ 742035957 h 160"/>
              <a:gd name="T72" fmla="*/ 688553736 w 168"/>
              <a:gd name="T73" fmla="*/ 695980082 h 160"/>
              <a:gd name="T74" fmla="*/ 734458071 w 168"/>
              <a:gd name="T75" fmla="*/ 685743683 h 160"/>
              <a:gd name="T76" fmla="*/ 765061714 w 168"/>
              <a:gd name="T77" fmla="*/ 721565423 h 160"/>
              <a:gd name="T78" fmla="*/ 754860500 w 168"/>
              <a:gd name="T79" fmla="*/ 762506492 h 160"/>
              <a:gd name="T80" fmla="*/ 428435192 w 168"/>
              <a:gd name="T81" fmla="*/ 465691657 h 160"/>
              <a:gd name="T82" fmla="*/ 474337269 w 168"/>
              <a:gd name="T83" fmla="*/ 511749794 h 160"/>
              <a:gd name="T84" fmla="*/ 525341082 w 168"/>
              <a:gd name="T85" fmla="*/ 460574588 h 160"/>
              <a:gd name="T86" fmla="*/ 550842989 w 168"/>
              <a:gd name="T87" fmla="*/ 383811780 h 160"/>
              <a:gd name="T88" fmla="*/ 622249230 w 168"/>
              <a:gd name="T89" fmla="*/ 358224177 h 160"/>
              <a:gd name="T90" fmla="*/ 856868126 w 168"/>
              <a:gd name="T91" fmla="*/ 127938014 h 160"/>
              <a:gd name="T92" fmla="*/ 724256857 w 168"/>
              <a:gd name="T93" fmla="*/ 0 h 160"/>
              <a:gd name="T94" fmla="*/ 494739698 w 168"/>
              <a:gd name="T95" fmla="*/ 230286163 h 160"/>
              <a:gd name="T96" fmla="*/ 469237791 w 168"/>
              <a:gd name="T97" fmla="*/ 301931903 h 160"/>
              <a:gd name="T98" fmla="*/ 397831549 w 168"/>
              <a:gd name="T99" fmla="*/ 327519506 h 160"/>
              <a:gd name="T100" fmla="*/ 346827736 w 168"/>
              <a:gd name="T101" fmla="*/ 383811780 h 160"/>
              <a:gd name="T102" fmla="*/ 392732071 w 168"/>
              <a:gd name="T103" fmla="*/ 429869918 h 160"/>
              <a:gd name="T104" fmla="*/ 163212654 w 168"/>
              <a:gd name="T105" fmla="*/ 655039013 h 160"/>
              <a:gd name="T106" fmla="*/ 158113176 w 168"/>
              <a:gd name="T107" fmla="*/ 649921944 h 160"/>
              <a:gd name="T108" fmla="*/ 112208841 w 168"/>
              <a:gd name="T109" fmla="*/ 685743683 h 160"/>
              <a:gd name="T110" fmla="*/ 40802599 w 168"/>
              <a:gd name="T111" fmla="*/ 798328231 h 160"/>
              <a:gd name="T112" fmla="*/ 56105550 w 168"/>
              <a:gd name="T113" fmla="*/ 818798766 h 160"/>
              <a:gd name="T114" fmla="*/ 173413868 w 168"/>
              <a:gd name="T115" fmla="*/ 747153025 h 160"/>
              <a:gd name="T116" fmla="*/ 209116989 w 168"/>
              <a:gd name="T117" fmla="*/ 701097150 h 160"/>
              <a:gd name="T118" fmla="*/ 198915775 w 168"/>
              <a:gd name="T119" fmla="*/ 690860752 h 160"/>
              <a:gd name="T120" fmla="*/ 428435192 w 168"/>
              <a:gd name="T121" fmla="*/ 465691657 h 1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8" h="160">
                <a:moveTo>
                  <a:pt x="49" y="73"/>
                </a:moveTo>
                <a:cubicBezTo>
                  <a:pt x="49" y="73"/>
                  <a:pt x="49" y="73"/>
                  <a:pt x="49" y="73"/>
                </a:cubicBezTo>
                <a:cubicBezTo>
                  <a:pt x="65" y="89"/>
                  <a:pt x="65" y="89"/>
                  <a:pt x="65" y="89"/>
                </a:cubicBezTo>
                <a:cubicBezTo>
                  <a:pt x="71" y="84"/>
                  <a:pt x="71" y="84"/>
                  <a:pt x="71" y="84"/>
                </a:cubicBezTo>
                <a:cubicBezTo>
                  <a:pt x="65" y="77"/>
                  <a:pt x="65" y="77"/>
                  <a:pt x="65" y="77"/>
                </a:cubicBezTo>
                <a:cubicBezTo>
                  <a:pt x="62" y="75"/>
                  <a:pt x="62" y="75"/>
                  <a:pt x="62" y="75"/>
                </a:cubicBezTo>
                <a:cubicBezTo>
                  <a:pt x="77" y="60"/>
                  <a:pt x="77" y="60"/>
                  <a:pt x="77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9" y="60"/>
                  <a:pt x="79" y="60"/>
                  <a:pt x="80" y="60"/>
                </a:cubicBezTo>
                <a:cubicBezTo>
                  <a:pt x="81" y="60"/>
                  <a:pt x="82" y="60"/>
                  <a:pt x="83" y="60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5" y="37"/>
                  <a:pt x="72" y="24"/>
                  <a:pt x="63" y="14"/>
                </a:cubicBezTo>
                <a:cubicBezTo>
                  <a:pt x="53" y="5"/>
                  <a:pt x="40" y="2"/>
                  <a:pt x="28" y="5"/>
                </a:cubicBezTo>
                <a:cubicBezTo>
                  <a:pt x="48" y="25"/>
                  <a:pt x="48" y="25"/>
                  <a:pt x="48" y="25"/>
                </a:cubicBezTo>
                <a:cubicBezTo>
                  <a:pt x="43" y="45"/>
                  <a:pt x="43" y="45"/>
                  <a:pt x="4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4" y="30"/>
                  <a:pt x="4" y="30"/>
                  <a:pt x="4" y="30"/>
                </a:cubicBezTo>
                <a:cubicBezTo>
                  <a:pt x="0" y="42"/>
                  <a:pt x="4" y="55"/>
                  <a:pt x="13" y="64"/>
                </a:cubicBezTo>
                <a:cubicBezTo>
                  <a:pt x="22" y="74"/>
                  <a:pt x="36" y="77"/>
                  <a:pt x="49" y="73"/>
                </a:cubicBezTo>
                <a:close/>
                <a:moveTo>
                  <a:pt x="108" y="85"/>
                </a:moveTo>
                <a:cubicBezTo>
                  <a:pt x="107" y="86"/>
                  <a:pt x="107" y="88"/>
                  <a:pt x="107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84" y="96"/>
                  <a:pt x="84" y="96"/>
                  <a:pt x="84" y="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4" y="158"/>
                  <a:pt x="138" y="160"/>
                  <a:pt x="143" y="160"/>
                </a:cubicBezTo>
                <a:cubicBezTo>
                  <a:pt x="147" y="160"/>
                  <a:pt x="151" y="158"/>
                  <a:pt x="154" y="155"/>
                </a:cubicBezTo>
                <a:cubicBezTo>
                  <a:pt x="161" y="148"/>
                  <a:pt x="161" y="138"/>
                  <a:pt x="154" y="131"/>
                </a:cubicBezTo>
                <a:lnTo>
                  <a:pt x="108" y="85"/>
                </a:lnTo>
                <a:close/>
                <a:moveTo>
                  <a:pt x="148" y="149"/>
                </a:moveTo>
                <a:cubicBezTo>
                  <a:pt x="140" y="152"/>
                  <a:pt x="140" y="152"/>
                  <a:pt x="140" y="152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0" y="141"/>
                  <a:pt x="150" y="141"/>
                  <a:pt x="150" y="141"/>
                </a:cubicBezTo>
                <a:lnTo>
                  <a:pt x="148" y="149"/>
                </a:lnTo>
                <a:close/>
                <a:moveTo>
                  <a:pt x="84" y="91"/>
                </a:moveTo>
                <a:cubicBezTo>
                  <a:pt x="93" y="100"/>
                  <a:pt x="93" y="100"/>
                  <a:pt x="93" y="10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4"/>
                  <a:pt x="104" y="79"/>
                  <a:pt x="108" y="75"/>
                </a:cubicBezTo>
                <a:cubicBezTo>
                  <a:pt x="112" y="72"/>
                  <a:pt x="117" y="70"/>
                  <a:pt x="122" y="70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42" y="0"/>
                  <a:pt x="142" y="0"/>
                  <a:pt x="142" y="0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50"/>
                  <a:pt x="96" y="55"/>
                  <a:pt x="92" y="59"/>
                </a:cubicBezTo>
                <a:cubicBezTo>
                  <a:pt x="88" y="63"/>
                  <a:pt x="83" y="65"/>
                  <a:pt x="78" y="64"/>
                </a:cubicBezTo>
                <a:cubicBezTo>
                  <a:pt x="68" y="75"/>
                  <a:pt x="68" y="75"/>
                  <a:pt x="68" y="75"/>
                </a:cubicBezTo>
                <a:cubicBezTo>
                  <a:pt x="77" y="84"/>
                  <a:pt x="77" y="84"/>
                  <a:pt x="77" y="84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8" y="156"/>
                  <a:pt x="8" y="156"/>
                  <a:pt x="8" y="156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39" y="135"/>
                  <a:pt x="39" y="135"/>
                  <a:pt x="39" y="135"/>
                </a:cubicBezTo>
                <a:lnTo>
                  <a:pt x="84" y="91"/>
                </a:lnTo>
                <a:close/>
              </a:path>
            </a:pathLst>
          </a:custGeom>
          <a:solidFill>
            <a:srgbClr val="001F2E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276033" y="1482313"/>
            <a:ext cx="5448973" cy="4541100"/>
            <a:chOff x="599440" y="1910080"/>
            <a:chExt cx="4348480" cy="26569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376991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real-time availability updates to its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Real-time updates on seat availability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Ensuring users receive the latest information.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731683" y="4170839"/>
              <a:ext cx="3977278" cy="39616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Real-Time Availability Updates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4" name="Freeform 67">
            <a:extLst>
              <a:ext uri="{FF2B5EF4-FFF2-40B4-BE49-F238E27FC236}">
                <a16:creationId xmlns:a16="http://schemas.microsoft.com/office/drawing/2014/main" id="{46B1FF8E-BE36-6691-155C-D69180174D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97600" y="737810"/>
            <a:ext cx="1005840" cy="1097280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pPr>
              <a:defRPr/>
            </a:pPr>
            <a:endParaRPr lang="zh-CN" altLang="zh-CN" sz="1184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B1521-B7BA-6284-C0F5-7124FFA95C74}"/>
              </a:ext>
            </a:extLst>
          </p:cNvPr>
          <p:cNvGrpSpPr/>
          <p:nvPr/>
        </p:nvGrpSpPr>
        <p:grpSpPr>
          <a:xfrm>
            <a:off x="886767" y="1482312"/>
            <a:ext cx="5029200" cy="4563189"/>
            <a:chOff x="599440" y="1910080"/>
            <a:chExt cx="4348480" cy="4179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359BF-E25A-003F-49DE-5A911520108A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20937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have the flexibility to pay for their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tickets using different methods like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credit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debit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digital 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payment process is both secure and easy to use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8D6AE4-3A70-9F64-7CF2-A1911E6649AF}"/>
                </a:ext>
              </a:extLst>
            </p:cNvPr>
            <p:cNvSpPr txBox="1"/>
            <p:nvPr/>
          </p:nvSpPr>
          <p:spPr>
            <a:xfrm>
              <a:off x="762811" y="5469298"/>
              <a:ext cx="3856531" cy="620156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Transaction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9" name="Freeform 29">
            <a:extLst>
              <a:ext uri="{FF2B5EF4-FFF2-40B4-BE49-F238E27FC236}">
                <a16:creationId xmlns:a16="http://schemas.microsoft.com/office/drawing/2014/main" id="{E1C46B30-CDE8-FE3B-DF53-DE134E0A2D6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898447" y="648312"/>
            <a:ext cx="1005840" cy="1097280"/>
          </a:xfrm>
          <a:custGeom>
            <a:avLst/>
            <a:gdLst>
              <a:gd name="T0" fmla="*/ 832272831 w 80"/>
              <a:gd name="T1" fmla="*/ 961048099 h 89"/>
              <a:gd name="T2" fmla="*/ 677707679 w 80"/>
              <a:gd name="T3" fmla="*/ 914167119 h 89"/>
              <a:gd name="T4" fmla="*/ 642036673 w 80"/>
              <a:gd name="T5" fmla="*/ 738366013 h 89"/>
              <a:gd name="T6" fmla="*/ 642036673 w 80"/>
              <a:gd name="T7" fmla="*/ 597723074 h 89"/>
              <a:gd name="T8" fmla="*/ 713375232 w 80"/>
              <a:gd name="T9" fmla="*/ 773524180 h 89"/>
              <a:gd name="T10" fmla="*/ 784713791 w 80"/>
              <a:gd name="T11" fmla="*/ 773524180 h 89"/>
              <a:gd name="T12" fmla="*/ 760934272 w 80"/>
              <a:gd name="T13" fmla="*/ 621165276 h 89"/>
              <a:gd name="T14" fmla="*/ 642036673 w 80"/>
              <a:gd name="T15" fmla="*/ 386763802 h 89"/>
              <a:gd name="T16" fmla="*/ 642036673 w 80"/>
              <a:gd name="T17" fmla="*/ 140639515 h 89"/>
              <a:gd name="T18" fmla="*/ 677707679 w 80"/>
              <a:gd name="T19" fmla="*/ 82039146 h 89"/>
              <a:gd name="T20" fmla="*/ 832272831 w 80"/>
              <a:gd name="T21" fmla="*/ 128920126 h 89"/>
              <a:gd name="T22" fmla="*/ 939278943 w 80"/>
              <a:gd name="T23" fmla="*/ 398483191 h 89"/>
              <a:gd name="T24" fmla="*/ 784713791 w 80"/>
              <a:gd name="T25" fmla="*/ 257840252 h 89"/>
              <a:gd name="T26" fmla="*/ 725263266 w 80"/>
              <a:gd name="T27" fmla="*/ 269563065 h 89"/>
              <a:gd name="T28" fmla="*/ 784713791 w 80"/>
              <a:gd name="T29" fmla="*/ 433641357 h 89"/>
              <a:gd name="T30" fmla="*/ 951166976 w 80"/>
              <a:gd name="T31" fmla="*/ 668046256 h 89"/>
              <a:gd name="T32" fmla="*/ 832272831 w 80"/>
              <a:gd name="T33" fmla="*/ 914167119 h 89"/>
              <a:gd name="T34" fmla="*/ 570701567 w 80"/>
              <a:gd name="T35" fmla="*/ 0 h 89"/>
              <a:gd name="T36" fmla="*/ 570701567 w 80"/>
              <a:gd name="T37" fmla="*/ 304721231 h 89"/>
              <a:gd name="T38" fmla="*/ 570701567 w 80"/>
              <a:gd name="T39" fmla="*/ 656323443 h 89"/>
              <a:gd name="T40" fmla="*/ 570701567 w 80"/>
              <a:gd name="T41" fmla="*/ 914167119 h 89"/>
              <a:gd name="T42" fmla="*/ 535030561 w 80"/>
              <a:gd name="T43" fmla="*/ 1043087245 h 89"/>
              <a:gd name="T44" fmla="*/ 0 w 80"/>
              <a:gd name="T45" fmla="*/ 527403317 h 89"/>
              <a:gd name="T46" fmla="*/ 535030561 w 80"/>
              <a:gd name="T47" fmla="*/ 0 h 89"/>
              <a:gd name="T48" fmla="*/ 344797856 w 80"/>
              <a:gd name="T49" fmla="*/ 714923811 h 89"/>
              <a:gd name="T50" fmla="*/ 451803968 w 80"/>
              <a:gd name="T51" fmla="*/ 879005528 h 89"/>
              <a:gd name="T52" fmla="*/ 249679778 w 80"/>
              <a:gd name="T53" fmla="*/ 691485034 h 89"/>
              <a:gd name="T54" fmla="*/ 154565152 w 80"/>
              <a:gd name="T55" fmla="*/ 632884665 h 89"/>
              <a:gd name="T56" fmla="*/ 321018337 w 80"/>
              <a:gd name="T57" fmla="*/ 867286139 h 89"/>
              <a:gd name="T58" fmla="*/ 154565152 w 80"/>
              <a:gd name="T59" fmla="*/ 410202580 h 89"/>
              <a:gd name="T60" fmla="*/ 249679778 w 80"/>
              <a:gd name="T61" fmla="*/ 363321600 h 89"/>
              <a:gd name="T62" fmla="*/ 249679778 w 80"/>
              <a:gd name="T63" fmla="*/ 246120863 h 89"/>
              <a:gd name="T64" fmla="*/ 344797856 w 80"/>
              <a:gd name="T65" fmla="*/ 328163434 h 89"/>
              <a:gd name="T66" fmla="*/ 451803968 w 80"/>
              <a:gd name="T67" fmla="*/ 164081717 h 89"/>
              <a:gd name="T68" fmla="*/ 344797856 w 80"/>
              <a:gd name="T69" fmla="*/ 328163434 h 89"/>
              <a:gd name="T70" fmla="*/ 321018337 w 80"/>
              <a:gd name="T71" fmla="*/ 421921969 h 89"/>
              <a:gd name="T72" fmla="*/ 321018337 w 80"/>
              <a:gd name="T73" fmla="*/ 621165276 h 89"/>
              <a:gd name="T74" fmla="*/ 451803968 w 80"/>
              <a:gd name="T75" fmla="*/ 398483191 h 89"/>
              <a:gd name="T76" fmla="*/ 166453185 w 80"/>
              <a:gd name="T77" fmla="*/ 527403317 h 89"/>
              <a:gd name="T78" fmla="*/ 237791744 w 80"/>
              <a:gd name="T79" fmla="*/ 527403317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79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914027" y="1509971"/>
            <a:ext cx="5267832" cy="4444914"/>
            <a:chOff x="599440" y="1910080"/>
            <a:chExt cx="4348480" cy="222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172778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the booking confirmation notification through email or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receive booking confirmation with a unique reference number and e-ticket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187357" y="3796547"/>
              <a:ext cx="3028753" cy="33901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Confirmation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490816" y="1509970"/>
            <a:ext cx="5019408" cy="4123488"/>
            <a:chOff x="942249" y="1910080"/>
            <a:chExt cx="4005671" cy="3811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3754995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users with the ability to access and manage their bookings.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Including rescheduling or canceling tickets, if permitted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1359736" y="5379942"/>
              <a:ext cx="3475151" cy="34136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Management</a:t>
              </a:r>
            </a:p>
          </p:txBody>
        </p:sp>
      </p:grpSp>
      <p:sp>
        <p:nvSpPr>
          <p:cNvPr id="5" name="Freeform 146">
            <a:extLst>
              <a:ext uri="{FF2B5EF4-FFF2-40B4-BE49-F238E27FC236}">
                <a16:creationId xmlns:a16="http://schemas.microsoft.com/office/drawing/2014/main" id="{D95C287C-77AD-5738-E024-2D722901C4A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920810" y="803850"/>
            <a:ext cx="1005840" cy="1097280"/>
          </a:xfrm>
          <a:custGeom>
            <a:avLst/>
            <a:gdLst>
              <a:gd name="T0" fmla="*/ 0 w 144"/>
              <a:gd name="T1" fmla="*/ 61764576 h 144"/>
              <a:gd name="T2" fmla="*/ 0 w 144"/>
              <a:gd name="T3" fmla="*/ 679412606 h 144"/>
              <a:gd name="T4" fmla="*/ 62554945 w 144"/>
              <a:gd name="T5" fmla="*/ 741177181 h 144"/>
              <a:gd name="T6" fmla="*/ 688102118 w 144"/>
              <a:gd name="T7" fmla="*/ 741177181 h 144"/>
              <a:gd name="T8" fmla="*/ 750657063 w 144"/>
              <a:gd name="T9" fmla="*/ 679412606 h 144"/>
              <a:gd name="T10" fmla="*/ 750657063 w 144"/>
              <a:gd name="T11" fmla="*/ 61764576 h 144"/>
              <a:gd name="T12" fmla="*/ 688102118 w 144"/>
              <a:gd name="T13" fmla="*/ 0 h 144"/>
              <a:gd name="T14" fmla="*/ 62554945 w 144"/>
              <a:gd name="T15" fmla="*/ 0 h 144"/>
              <a:gd name="T16" fmla="*/ 0 w 144"/>
              <a:gd name="T17" fmla="*/ 61764576 h 144"/>
              <a:gd name="T18" fmla="*/ 500437282 w 144"/>
              <a:gd name="T19" fmla="*/ 308822879 h 144"/>
              <a:gd name="T20" fmla="*/ 562992227 w 144"/>
              <a:gd name="T21" fmla="*/ 308822879 h 144"/>
              <a:gd name="T22" fmla="*/ 562992227 w 144"/>
              <a:gd name="T23" fmla="*/ 123529152 h 144"/>
              <a:gd name="T24" fmla="*/ 625547172 w 144"/>
              <a:gd name="T25" fmla="*/ 123529152 h 144"/>
              <a:gd name="T26" fmla="*/ 625547172 w 144"/>
              <a:gd name="T27" fmla="*/ 308822879 h 144"/>
              <a:gd name="T28" fmla="*/ 688102118 w 144"/>
              <a:gd name="T29" fmla="*/ 308822879 h 144"/>
              <a:gd name="T30" fmla="*/ 688102118 w 144"/>
              <a:gd name="T31" fmla="*/ 401470879 h 144"/>
              <a:gd name="T32" fmla="*/ 625547172 w 144"/>
              <a:gd name="T33" fmla="*/ 401470879 h 144"/>
              <a:gd name="T34" fmla="*/ 625547172 w 144"/>
              <a:gd name="T35" fmla="*/ 617648030 h 144"/>
              <a:gd name="T36" fmla="*/ 562992227 w 144"/>
              <a:gd name="T37" fmla="*/ 617648030 h 144"/>
              <a:gd name="T38" fmla="*/ 562992227 w 144"/>
              <a:gd name="T39" fmla="*/ 401470879 h 144"/>
              <a:gd name="T40" fmla="*/ 500437282 w 144"/>
              <a:gd name="T41" fmla="*/ 401470879 h 144"/>
              <a:gd name="T42" fmla="*/ 500437282 w 144"/>
              <a:gd name="T43" fmla="*/ 308822879 h 144"/>
              <a:gd name="T44" fmla="*/ 281497255 w 144"/>
              <a:gd name="T45" fmla="*/ 401470879 h 144"/>
              <a:gd name="T46" fmla="*/ 344052200 w 144"/>
              <a:gd name="T47" fmla="*/ 401470879 h 144"/>
              <a:gd name="T48" fmla="*/ 344052200 w 144"/>
              <a:gd name="T49" fmla="*/ 123529152 h 144"/>
              <a:gd name="T50" fmla="*/ 406604863 w 144"/>
              <a:gd name="T51" fmla="*/ 123529152 h 144"/>
              <a:gd name="T52" fmla="*/ 406604863 w 144"/>
              <a:gd name="T53" fmla="*/ 401470879 h 144"/>
              <a:gd name="T54" fmla="*/ 469159809 w 144"/>
              <a:gd name="T55" fmla="*/ 401470879 h 144"/>
              <a:gd name="T56" fmla="*/ 469159809 w 144"/>
              <a:gd name="T57" fmla="*/ 494118878 h 144"/>
              <a:gd name="T58" fmla="*/ 406604863 w 144"/>
              <a:gd name="T59" fmla="*/ 494118878 h 144"/>
              <a:gd name="T60" fmla="*/ 406604863 w 144"/>
              <a:gd name="T61" fmla="*/ 617648030 h 144"/>
              <a:gd name="T62" fmla="*/ 344052200 w 144"/>
              <a:gd name="T63" fmla="*/ 617648030 h 144"/>
              <a:gd name="T64" fmla="*/ 344052200 w 144"/>
              <a:gd name="T65" fmla="*/ 494118878 h 144"/>
              <a:gd name="T66" fmla="*/ 281497255 w 144"/>
              <a:gd name="T67" fmla="*/ 494118878 h 144"/>
              <a:gd name="T68" fmla="*/ 281497255 w 144"/>
              <a:gd name="T69" fmla="*/ 401470879 h 144"/>
              <a:gd name="T70" fmla="*/ 62554945 w 144"/>
              <a:gd name="T71" fmla="*/ 247058303 h 144"/>
              <a:gd name="T72" fmla="*/ 125109891 w 144"/>
              <a:gd name="T73" fmla="*/ 247058303 h 144"/>
              <a:gd name="T74" fmla="*/ 125109891 w 144"/>
              <a:gd name="T75" fmla="*/ 123529152 h 144"/>
              <a:gd name="T76" fmla="*/ 187664836 w 144"/>
              <a:gd name="T77" fmla="*/ 123529152 h 144"/>
              <a:gd name="T78" fmla="*/ 187664836 w 144"/>
              <a:gd name="T79" fmla="*/ 247058303 h 144"/>
              <a:gd name="T80" fmla="*/ 250219782 w 144"/>
              <a:gd name="T81" fmla="*/ 247058303 h 144"/>
              <a:gd name="T82" fmla="*/ 250219782 w 144"/>
              <a:gd name="T83" fmla="*/ 339706303 h 144"/>
              <a:gd name="T84" fmla="*/ 187664836 w 144"/>
              <a:gd name="T85" fmla="*/ 339706303 h 144"/>
              <a:gd name="T86" fmla="*/ 187664836 w 144"/>
              <a:gd name="T87" fmla="*/ 617648030 h 144"/>
              <a:gd name="T88" fmla="*/ 125109891 w 144"/>
              <a:gd name="T89" fmla="*/ 617648030 h 144"/>
              <a:gd name="T90" fmla="*/ 125109891 w 144"/>
              <a:gd name="T91" fmla="*/ 339706303 h 144"/>
              <a:gd name="T92" fmla="*/ 62554945 w 144"/>
              <a:gd name="T93" fmla="*/ 339706303 h 144"/>
              <a:gd name="T94" fmla="*/ 62554945 w 144"/>
              <a:gd name="T95" fmla="*/ 247058303 h 1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6AFEBEDB-7D57-B62F-C261-C478DDD288D4}"/>
              </a:ext>
            </a:extLst>
          </p:cNvPr>
          <p:cNvSpPr>
            <a:spLocks noEditPoints="1"/>
          </p:cNvSpPr>
          <p:nvPr/>
        </p:nvSpPr>
        <p:spPr bwMode="auto">
          <a:xfrm>
            <a:off x="8497598" y="84956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65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CF0D9-D643-8969-4605-8CF593C881FC}"/>
              </a:ext>
            </a:extLst>
          </p:cNvPr>
          <p:cNvGrpSpPr/>
          <p:nvPr/>
        </p:nvGrpSpPr>
        <p:grpSpPr>
          <a:xfrm>
            <a:off x="3669714" y="1455377"/>
            <a:ext cx="5378752" cy="2882929"/>
            <a:chOff x="942249" y="1910080"/>
            <a:chExt cx="4005671" cy="2221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3F95E-CAA4-C57D-1D73-9D4260959D9B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2063766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24/7 user support and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Address inquiries, issues, and provide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2ABC9-1AEB-B9AD-EB71-40E54699716D}"/>
                </a:ext>
              </a:extLst>
            </p:cNvPr>
            <p:cNvSpPr txBox="1"/>
            <p:nvPr/>
          </p:nvSpPr>
          <p:spPr>
            <a:xfrm>
              <a:off x="1399068" y="3847400"/>
              <a:ext cx="3504005" cy="284657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User Support and Assistance</a:t>
              </a:r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E39D68C4-015A-9213-A0E4-87E5C0F82795}"/>
              </a:ext>
            </a:extLst>
          </p:cNvPr>
          <p:cNvSpPr>
            <a:spLocks noEditPoints="1"/>
          </p:cNvSpPr>
          <p:nvPr/>
        </p:nvSpPr>
        <p:spPr bwMode="auto">
          <a:xfrm>
            <a:off x="5680592" y="86988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341695" y="4997033"/>
            <a:ext cx="1674587" cy="1860967"/>
          </a:xfrm>
          <a:prstGeom prst="rect">
            <a:avLst/>
          </a:prstGeom>
        </p:spPr>
      </p:pic>
      <p:sp>
        <p:nvSpPr>
          <p:cNvPr id="12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Non Functional Requirements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8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ECCF8-3438-3758-633A-D95AFF7D1FDC}"/>
              </a:ext>
            </a:extLst>
          </p:cNvPr>
          <p:cNvSpPr txBox="1"/>
          <p:nvPr/>
        </p:nvSpPr>
        <p:spPr>
          <a:xfrm>
            <a:off x="1269242" y="579358"/>
            <a:ext cx="8925635" cy="5447645"/>
          </a:xfrm>
          <a:prstGeom prst="rect">
            <a:avLst/>
          </a:prstGeom>
          <a:noFill/>
          <a:ln w="12700">
            <a:solidFill>
              <a:srgbClr val="81C3F0"/>
            </a:solidFill>
          </a:ln>
        </p:spPr>
        <p:txBody>
          <a:bodyPr wrap="square" lIns="274320" tIns="91440" rIns="274320" bIns="91440" rtlCol="0">
            <a:spAutoFit/>
          </a:bodyPr>
          <a:lstStyle/>
          <a:p>
            <a:endParaRPr lang="en-US" dirty="0">
              <a:solidFill>
                <a:srgbClr val="81C3F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Performance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provide fast response times for search queries and booking processes, ensuring that users can complete transactions quickly.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times should be consistent under varying loads, and the system should handle peak usage efficiently</a:t>
            </a:r>
          </a:p>
          <a:p>
            <a:r>
              <a:rPr lang="en-US" b="1" dirty="0">
                <a:solidFill>
                  <a:srgbClr val="93CDDD"/>
                </a:solidFill>
              </a:rPr>
              <a:t>Security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employ strong encryption to protect sensitive user data, payment information,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and authorization mechanisms should be in place to prevent unauthorized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Scalability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must be scalable to handle an increasing number of users and booking transactions, particularly during peak travel times or special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should be achieved without degrading the system's performance.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300C0-FB6F-C480-F2D2-C3AB4A8008A8}"/>
              </a:ext>
            </a:extLst>
          </p:cNvPr>
          <p:cNvGrpSpPr/>
          <p:nvPr/>
        </p:nvGrpSpPr>
        <p:grpSpPr>
          <a:xfrm>
            <a:off x="5184641" y="0"/>
            <a:ext cx="1106978" cy="1023582"/>
            <a:chOff x="7006167" y="1407585"/>
            <a:chExt cx="497418" cy="400049"/>
          </a:xfrm>
          <a:solidFill>
            <a:srgbClr val="001F2E"/>
          </a:solidFill>
        </p:grpSpPr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12F2533-E233-9EA9-065D-BD3D2893D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167" y="1540934"/>
              <a:ext cx="448733" cy="266700"/>
            </a:xfrm>
            <a:custGeom>
              <a:avLst/>
              <a:gdLst>
                <a:gd name="T0" fmla="*/ 148690013 w 212"/>
                <a:gd name="T1" fmla="*/ 120967500 h 126"/>
                <a:gd name="T2" fmla="*/ 148690013 w 212"/>
                <a:gd name="T3" fmla="*/ 317539688 h 126"/>
                <a:gd name="T4" fmla="*/ 234375325 w 212"/>
                <a:gd name="T5" fmla="*/ 317539688 h 126"/>
                <a:gd name="T6" fmla="*/ 234375325 w 212"/>
                <a:gd name="T7" fmla="*/ 120967500 h 126"/>
                <a:gd name="T8" fmla="*/ 191531875 w 212"/>
                <a:gd name="T9" fmla="*/ 83165950 h 126"/>
                <a:gd name="T10" fmla="*/ 148690013 w 212"/>
                <a:gd name="T11" fmla="*/ 120967500 h 126"/>
                <a:gd name="T12" fmla="*/ 0 w 212"/>
                <a:gd name="T13" fmla="*/ 317539688 h 126"/>
                <a:gd name="T14" fmla="*/ 88206263 w 212"/>
                <a:gd name="T15" fmla="*/ 317539688 h 126"/>
                <a:gd name="T16" fmla="*/ 88206263 w 212"/>
                <a:gd name="T17" fmla="*/ 168851263 h 126"/>
                <a:gd name="T18" fmla="*/ 0 w 212"/>
                <a:gd name="T19" fmla="*/ 244455950 h 126"/>
                <a:gd name="T20" fmla="*/ 0 w 212"/>
                <a:gd name="T21" fmla="*/ 317539688 h 126"/>
                <a:gd name="T22" fmla="*/ 446068450 w 212"/>
                <a:gd name="T23" fmla="*/ 75604688 h 126"/>
                <a:gd name="T24" fmla="*/ 446068450 w 212"/>
                <a:gd name="T25" fmla="*/ 317539688 h 126"/>
                <a:gd name="T26" fmla="*/ 534273125 w 212"/>
                <a:gd name="T27" fmla="*/ 317539688 h 126"/>
                <a:gd name="T28" fmla="*/ 534273125 w 212"/>
                <a:gd name="T29" fmla="*/ 0 h 126"/>
                <a:gd name="T30" fmla="*/ 446068450 w 212"/>
                <a:gd name="T31" fmla="*/ 75604688 h 126"/>
                <a:gd name="T32" fmla="*/ 294859075 w 212"/>
                <a:gd name="T33" fmla="*/ 171370625 h 126"/>
                <a:gd name="T34" fmla="*/ 294859075 w 212"/>
                <a:gd name="T35" fmla="*/ 317539688 h 126"/>
                <a:gd name="T36" fmla="*/ 385584700 w 212"/>
                <a:gd name="T37" fmla="*/ 317539688 h 126"/>
                <a:gd name="T38" fmla="*/ 385584700 w 212"/>
                <a:gd name="T39" fmla="*/ 126007813 h 126"/>
                <a:gd name="T40" fmla="*/ 312499375 w 212"/>
                <a:gd name="T41" fmla="*/ 186491563 h 126"/>
                <a:gd name="T42" fmla="*/ 294859075 w 212"/>
                <a:gd name="T43" fmla="*/ 171370625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2" h="126">
                  <a:moveTo>
                    <a:pt x="59" y="48"/>
                  </a:moveTo>
                  <a:lnTo>
                    <a:pt x="59" y="126"/>
                  </a:lnTo>
                  <a:lnTo>
                    <a:pt x="93" y="126"/>
                  </a:lnTo>
                  <a:lnTo>
                    <a:pt x="93" y="48"/>
                  </a:lnTo>
                  <a:lnTo>
                    <a:pt x="76" y="33"/>
                  </a:lnTo>
                  <a:lnTo>
                    <a:pt x="59" y="48"/>
                  </a:lnTo>
                  <a:close/>
                  <a:moveTo>
                    <a:pt x="0" y="126"/>
                  </a:moveTo>
                  <a:lnTo>
                    <a:pt x="35" y="126"/>
                  </a:lnTo>
                  <a:lnTo>
                    <a:pt x="35" y="67"/>
                  </a:lnTo>
                  <a:lnTo>
                    <a:pt x="0" y="97"/>
                  </a:lnTo>
                  <a:lnTo>
                    <a:pt x="0" y="126"/>
                  </a:lnTo>
                  <a:close/>
                  <a:moveTo>
                    <a:pt x="177" y="30"/>
                  </a:moveTo>
                  <a:lnTo>
                    <a:pt x="177" y="126"/>
                  </a:lnTo>
                  <a:lnTo>
                    <a:pt x="212" y="126"/>
                  </a:lnTo>
                  <a:lnTo>
                    <a:pt x="212" y="0"/>
                  </a:lnTo>
                  <a:lnTo>
                    <a:pt x="177" y="30"/>
                  </a:lnTo>
                  <a:close/>
                  <a:moveTo>
                    <a:pt x="117" y="68"/>
                  </a:moveTo>
                  <a:lnTo>
                    <a:pt x="117" y="126"/>
                  </a:lnTo>
                  <a:lnTo>
                    <a:pt x="153" y="126"/>
                  </a:lnTo>
                  <a:lnTo>
                    <a:pt x="153" y="50"/>
                  </a:lnTo>
                  <a:lnTo>
                    <a:pt x="124" y="74"/>
                  </a:lnTo>
                  <a:lnTo>
                    <a:pt x="117" y="68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4DDA9EF1-672B-5B24-A66F-0A32BAE1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168" y="1407585"/>
              <a:ext cx="497417" cy="289983"/>
            </a:xfrm>
            <a:custGeom>
              <a:avLst/>
              <a:gdLst>
                <a:gd name="T0" fmla="*/ 592236719 w 235"/>
                <a:gd name="T1" fmla="*/ 0 h 137"/>
                <a:gd name="T2" fmla="*/ 423386817 w 235"/>
                <a:gd name="T3" fmla="*/ 0 h 137"/>
                <a:gd name="T4" fmla="*/ 493951287 w 235"/>
                <a:gd name="T5" fmla="*/ 65523912 h 137"/>
                <a:gd name="T6" fmla="*/ 312499794 w 235"/>
                <a:gd name="T7" fmla="*/ 224294184 h 137"/>
                <a:gd name="T8" fmla="*/ 191532132 w 235"/>
                <a:gd name="T9" fmla="*/ 120967222 h 137"/>
                <a:gd name="T10" fmla="*/ 0 w 235"/>
                <a:gd name="T11" fmla="*/ 277216550 h 137"/>
                <a:gd name="T12" fmla="*/ 0 w 235"/>
                <a:gd name="T13" fmla="*/ 345261406 h 137"/>
                <a:gd name="T14" fmla="*/ 191532132 w 235"/>
                <a:gd name="T15" fmla="*/ 189012078 h 137"/>
                <a:gd name="T16" fmla="*/ 312499794 w 235"/>
                <a:gd name="T17" fmla="*/ 292337453 h 137"/>
                <a:gd name="T18" fmla="*/ 531752888 w 235"/>
                <a:gd name="T19" fmla="*/ 105846319 h 137"/>
                <a:gd name="T20" fmla="*/ 592236719 w 235"/>
                <a:gd name="T21" fmla="*/ 163810573 h 137"/>
                <a:gd name="T22" fmla="*/ 592236719 w 235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5" h="137">
                  <a:moveTo>
                    <a:pt x="235" y="0"/>
                  </a:moveTo>
                  <a:lnTo>
                    <a:pt x="168" y="0"/>
                  </a:lnTo>
                  <a:lnTo>
                    <a:pt x="196" y="26"/>
                  </a:lnTo>
                  <a:lnTo>
                    <a:pt x="124" y="89"/>
                  </a:lnTo>
                  <a:lnTo>
                    <a:pt x="76" y="48"/>
                  </a:lnTo>
                  <a:lnTo>
                    <a:pt x="0" y="110"/>
                  </a:lnTo>
                  <a:lnTo>
                    <a:pt x="0" y="137"/>
                  </a:lnTo>
                  <a:lnTo>
                    <a:pt x="76" y="75"/>
                  </a:lnTo>
                  <a:lnTo>
                    <a:pt x="124" y="116"/>
                  </a:lnTo>
                  <a:lnTo>
                    <a:pt x="211" y="42"/>
                  </a:lnTo>
                  <a:lnTo>
                    <a:pt x="235" y="65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328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830507" y="660078"/>
            <a:ext cx="4488257" cy="584775"/>
            <a:chOff x="830507" y="660078"/>
            <a:chExt cx="4488257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830507" y="660078"/>
              <a:ext cx="604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670841" y="721633"/>
              <a:ext cx="3647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0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Use Case Requirement</a:t>
            </a:r>
          </a:p>
          <a:p>
            <a:pPr algn="ctr"/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2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4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2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3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3166281" y="0"/>
            <a:ext cx="507696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3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104" y="805219"/>
            <a:ext cx="10072048" cy="60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2739835"/>
            <a:ext cx="10515600" cy="1325563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bg1"/>
                </a:solidFill>
              </a:rPr>
              <a:t>Software design specification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(SDS)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09525" y="5295424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838090" y="1"/>
            <a:ext cx="36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C9F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3414" y="2698806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68430" y="1599790"/>
            <a:ext cx="45213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Introduction (purpose</a:t>
            </a:r>
            <a:r>
              <a:rPr lang="en-US" altLang="zh-CN" sz="2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endParaRPr lang="zh-CN" altLang="en-US" sz="2400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175" y="2179623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987" y="4286325"/>
            <a:ext cx="72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0580" y="3247652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9758" y="3760594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5444" y="1667646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546512" y="2207029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Project scope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2221" y="2724011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Operating Environment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9741" y="3269495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8943" y="3788851"/>
            <a:ext cx="57509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Non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725832" y="4318502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Use cases 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0" y="805734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Requirements Specification (SRS)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43872" y="780710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Design Specification </a:t>
            </a:r>
          </a:p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(SDS)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26726" y="2798679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6487" y="2250955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3892" y="3454161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3070" y="4184297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8756" y="1540357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6919" y="1214505"/>
            <a:ext cx="46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Class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Sequence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Entity Relationship Diagram (ERD)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Interface Design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3" grpId="0"/>
      <p:bldP spid="29" grpId="0"/>
      <p:bldP spid="32" grpId="0"/>
      <p:bldP spid="35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pic>
        <p:nvPicPr>
          <p:cNvPr id="2" name="图片 7">
            <a:extLst>
              <a:ext uri="{FF2B5EF4-FFF2-40B4-BE49-F238E27FC236}">
                <a16:creationId xmlns:a16="http://schemas.microsoft.com/office/drawing/2014/main" id="{8E05BB91-9E4A-5CAD-F8C1-4EFB37D20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4145">
            <a:off x="-1" y="76864"/>
            <a:ext cx="1674587" cy="1860967"/>
          </a:xfrm>
          <a:prstGeom prst="rect">
            <a:avLst/>
          </a:prstGeom>
        </p:spPr>
      </p:pic>
      <p:sp>
        <p:nvSpPr>
          <p:cNvPr id="3" name="文本框 22">
            <a:extLst>
              <a:ext uri="{FF2B5EF4-FFF2-40B4-BE49-F238E27FC236}">
                <a16:creationId xmlns:a16="http://schemas.microsoft.com/office/drawing/2014/main" id="{C815844C-356D-76AF-126D-CF2AEB891169}"/>
              </a:ext>
            </a:extLst>
          </p:cNvPr>
          <p:cNvSpPr txBox="1"/>
          <p:nvPr/>
        </p:nvSpPr>
        <p:spPr>
          <a:xfrm>
            <a:off x="2031775" y="294495"/>
            <a:ext cx="82722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image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86" y="1556697"/>
            <a:ext cx="10072048" cy="5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F5897-DBD5-8945-4F9E-E6313DB165CB}"/>
              </a:ext>
            </a:extLst>
          </p:cNvPr>
          <p:cNvSpPr txBox="1"/>
          <p:nvPr/>
        </p:nvSpPr>
        <p:spPr>
          <a:xfrm>
            <a:off x="232012" y="2984393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1C3F0"/>
                </a:solidFill>
              </a:rPr>
              <a:t>Class Diagram </a:t>
            </a:r>
          </a:p>
        </p:txBody>
      </p:sp>
      <p:pic>
        <p:nvPicPr>
          <p:cNvPr id="6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174" y="0"/>
            <a:ext cx="806582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E3B-A2BB-6B05-F4CA-7BE3B07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rgbClr val="81C3F0"/>
                </a:solidFill>
              </a:rPr>
              <a:t>Sequence Diagram </a:t>
            </a: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50" y="0"/>
            <a:ext cx="7246250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-1743503" y="2966449"/>
            <a:ext cx="7001303" cy="7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fontAlgn="base"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Sequence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92B0-64FD-769B-3117-C39CDD6BB6DA}"/>
              </a:ext>
            </a:extLst>
          </p:cNvPr>
          <p:cNvSpPr txBox="1"/>
          <p:nvPr/>
        </p:nvSpPr>
        <p:spPr>
          <a:xfrm>
            <a:off x="1219200" y="1950720"/>
            <a:ext cx="103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81C3F0"/>
                </a:solidFill>
              </a:rPr>
              <a:t>	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1897038" y="2797791"/>
            <a:ext cx="6974006" cy="6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 Sequence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967" y="0"/>
            <a:ext cx="71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098042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Sequence Diagram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374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15" y="0"/>
            <a:ext cx="80157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33979" y="2684776"/>
            <a:ext cx="3539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Entity Relationship 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         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320109" y="887105"/>
            <a:ext cx="4055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interface design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934" y="0"/>
            <a:ext cx="6610065" cy="6858000"/>
          </a:xfrm>
          <a:prstGeom prst="rect">
            <a:avLst/>
          </a:prstGeom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859809" y="2770496"/>
            <a:ext cx="4172361" cy="8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395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2538484"/>
            <a:ext cx="254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About page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640" y="0"/>
            <a:ext cx="87803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-955343" y="2947917"/>
            <a:ext cx="4339988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16" y="0"/>
            <a:ext cx="79217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-1364776" y="3002507"/>
            <a:ext cx="5812233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or Login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434" y="0"/>
            <a:ext cx="72255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63" y="566382"/>
            <a:ext cx="7437513" cy="876822"/>
          </a:xfrm>
        </p:spPr>
        <p:txBody>
          <a:bodyPr/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Introduction (purpose</a:t>
            </a: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484423" y="1787857"/>
            <a:ext cx="6686398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Objective of the Software Requirement Specification Document: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documentation of requirements and specifications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Key Features of the Blockchain-Based Online Bus Ticketing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buses based on location, date, time, and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seats and select preferred 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preferences for future bookings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Enhancements to Customer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booking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Vacation packages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secure transactions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E421F-AB19-4460-A27F-29A16B3196EB}"/>
              </a:ext>
            </a:extLst>
          </p:cNvPr>
          <p:cNvSpPr/>
          <p:nvPr/>
        </p:nvSpPr>
        <p:spPr>
          <a:xfrm>
            <a:off x="7267419" y="1787856"/>
            <a:ext cx="4767714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Real-time Bus Tracking: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 to track the bus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Features for User Confidence: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confirmation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24/7 customer 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Project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 a robust, user-friendly, and secure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blockchain technology, software development, and travel industry intricacies.</a:t>
            </a:r>
          </a:p>
          <a:p>
            <a:endParaRPr lang="en-P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2601242" y="2537310"/>
            <a:ext cx="6750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AC9F2"/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732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251355" y="357110"/>
            <a:ext cx="531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AC9F2"/>
                </a:solidFill>
                <a:cs typeface="+mn-ea"/>
                <a:sym typeface="+mn-lt"/>
              </a:rPr>
              <a:t>Project scope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2329290" y="1787857"/>
            <a:ext cx="7533419" cy="3429036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secure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Transparent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Efficient way to book bus tickets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Implementing block-chain technology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ensures the integrity of transactions and enhances the overall user experience</a:t>
            </a:r>
            <a:endParaRPr lang="en-US" sz="2000" b="1" dirty="0">
              <a:solidFill>
                <a:srgbClr val="81C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1637731" y="2967335"/>
            <a:ext cx="999016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Operating Environment 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5" y="159326"/>
            <a:chExt cx="11782419" cy="91813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2" y="234949"/>
              <a:ext cx="5289282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5" y="596610"/>
              <a:ext cx="11772544" cy="287016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5" y="1033735"/>
              <a:ext cx="5696374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74" y="159326"/>
              <a:ext cx="622541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4" y="984663"/>
              <a:ext cx="1898477" cy="92801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77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099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19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6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3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7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4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1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5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2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49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3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6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0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7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1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4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8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1" y="703734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2525026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1185350" y="971387"/>
            <a:ext cx="4655891" cy="707886"/>
            <a:chOff x="1185350" y="971387"/>
            <a:chExt cx="4655891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1)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4" y="971387"/>
              <a:ext cx="424303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Hardware platform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 The system is designed to run on a variety of hardware platforms, Including :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Desktop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laptops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Smart 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Tablets. </a:t>
            </a:r>
          </a:p>
          <a:p>
            <a:r>
              <a:rPr lang="en-US" sz="2000" dirty="0"/>
              <a:t>Users can access the system 		   through web browsers.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5953760" y="1843944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The system should be compatible with multiple operating systems, such as 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macOS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iOS </a:t>
            </a:r>
          </a:p>
          <a:p>
            <a:r>
              <a:rPr lang="en-US" sz="2000" dirty="0"/>
              <a:t>to ensure broad accessibility for           users.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021" y="1060691"/>
            <a:ext cx="519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2)</a:t>
            </a:r>
            <a:endParaRPr lang="zh-CN" altLang="en-US" sz="32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E5183692-D1C2-403B-A634-32F290976E07}"/>
              </a:ext>
            </a:extLst>
          </p:cNvPr>
          <p:cNvSpPr txBox="1"/>
          <p:nvPr/>
        </p:nvSpPr>
        <p:spPr>
          <a:xfrm>
            <a:off x="6636502" y="1000957"/>
            <a:ext cx="42430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Operating system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9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9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3)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Block-chain infrastructure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Component Overview: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on a distributed network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run blockchain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Node Characteristics: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may be hosted on various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configurations vary based on chosen blockchain technology (e.g., Ethereum, Hyperledger,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6540901" y="2272690"/>
            <a:ext cx="3488623" cy="3353698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and 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records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C45BB2-03FF-4F59-9599-C3EADA67C3BF}"/>
              </a:ext>
            </a:extLst>
          </p:cNvPr>
          <p:cNvGrpSpPr/>
          <p:nvPr/>
        </p:nvGrpSpPr>
        <p:grpSpPr>
          <a:xfrm>
            <a:off x="6540697" y="1055863"/>
            <a:ext cx="6237442" cy="707886"/>
            <a:chOff x="6182021" y="1000957"/>
            <a:chExt cx="6237442" cy="707886"/>
          </a:xfrm>
        </p:grpSpPr>
        <p:sp>
          <p:nvSpPr>
            <p:cNvPr id="15" name="Rectangle 14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4)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636502" y="1000957"/>
              <a:ext cx="5782961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   DBMS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6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5)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Network Environment 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6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in 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internet connectivity for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Compatibility with Network Technologies: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various network technologies,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Wired connections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7A3B-E9CA-44D5-AC7E-89E565861089}"/>
              </a:ext>
            </a:extLst>
          </p:cNvPr>
          <p:cNvGrpSpPr/>
          <p:nvPr/>
        </p:nvGrpSpPr>
        <p:grpSpPr>
          <a:xfrm>
            <a:off x="6238242" y="973659"/>
            <a:ext cx="5516479" cy="707886"/>
            <a:chOff x="6182021" y="973659"/>
            <a:chExt cx="5516479" cy="707886"/>
          </a:xfrm>
        </p:grpSpPr>
        <p:sp>
          <p:nvSpPr>
            <p:cNvPr id="68" name="Rectangle 67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6)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472823" y="973659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Web browser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D35E08D0-210A-44FD-81FE-0CDAF5726C08}"/>
              </a:ext>
            </a:extLst>
          </p:cNvPr>
          <p:cNvSpPr/>
          <p:nvPr/>
        </p:nvSpPr>
        <p:spPr>
          <a:xfrm>
            <a:off x="6238242" y="1882985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access the system via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Browser Compatibility: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 wide range of browsers,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Mozilla Firefox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Safari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commonly used browsers</a:t>
            </a:r>
          </a:p>
        </p:txBody>
      </p:sp>
    </p:spTree>
    <p:extLst>
      <p:ext uri="{BB962C8B-B14F-4D97-AF65-F5344CB8AC3E}">
        <p14:creationId xmlns:p14="http://schemas.microsoft.com/office/powerpoint/2010/main" val="654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2009113" y="2859503"/>
            <a:ext cx="930445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1861834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yclbu2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882</Words>
  <Application>Microsoft Office PowerPoint</Application>
  <PresentationFormat>Widescreen</PresentationFormat>
  <Paragraphs>256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DengXian</vt:lpstr>
      <vt:lpstr>Microsoft YaHei</vt:lpstr>
      <vt:lpstr>Agency FB</vt:lpstr>
      <vt:lpstr>Arial</vt:lpstr>
      <vt:lpstr>Calibri</vt:lpstr>
      <vt:lpstr>Calibri Light</vt:lpstr>
      <vt:lpstr>www.freeppt7.com</vt:lpstr>
      <vt:lpstr>www.jpppt.com</vt:lpstr>
      <vt:lpstr>PowerPoint Presentation</vt:lpstr>
      <vt:lpstr>PowerPoint Presentation</vt:lpstr>
      <vt:lpstr>Introduction (purpose)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design specification (SDS) 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Sakhi Larik</dc:creator>
  <cp:keywords>www.1ppt.com</cp:keywords>
  <dc:description>www.1ppt.com</dc:description>
  <cp:lastModifiedBy>Fazi Bhatti</cp:lastModifiedBy>
  <cp:revision>396</cp:revision>
  <dcterms:created xsi:type="dcterms:W3CDTF">2017-08-18T03:02:00Z</dcterms:created>
  <dcterms:modified xsi:type="dcterms:W3CDTF">2023-11-23T11:22:21Z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