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0" r:id="rId6"/>
    <p:sldId id="265" r:id="rId7"/>
    <p:sldId id="259" r:id="rId8"/>
    <p:sldId id="261" r:id="rId9"/>
    <p:sldId id="262" r:id="rId10"/>
    <p:sldId id="263" r:id="rId11"/>
    <p:sldId id="264" r:id="rId12"/>
    <p:sldId id="266" r:id="rId13"/>
    <p:sldId id="268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283335"/>
            <a:ext cx="9144000" cy="3096260"/>
          </a:xfrm>
        </p:spPr>
        <p:txBody>
          <a:bodyPr>
            <a:normAutofit fontScale="90000"/>
          </a:bodyPr>
          <a:p>
            <a:r>
              <a:rPr lang="en-US" altLang="en-US"/>
              <a:t>Computer Organization and Assembly Language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058285" y="4896485"/>
            <a:ext cx="3715385" cy="568325"/>
          </a:xfrm>
        </p:spPr>
        <p:txBody>
          <a:bodyPr/>
          <a:p>
            <a:pPr algn="ctr"/>
            <a:r>
              <a:rPr lang="en-US" altLang="en-US"/>
              <a:t>Week-01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true"/>
          </p:cNvSpPr>
          <p:nvPr>
            <p:ph type="title"/>
          </p:nvPr>
        </p:nvSpPr>
        <p:spPr>
          <a:xfrm>
            <a:off x="333375" y="97790"/>
            <a:ext cx="3096895" cy="527050"/>
          </a:xfrm>
        </p:spPr>
        <p:txBody>
          <a:bodyPr/>
          <a:p>
            <a:r>
              <a:rPr lang="en-US" altLang="en-US" b="0"/>
              <a:t>Boolean Logic</a:t>
            </a:r>
            <a:endParaRPr lang="en-US" altLang="en-US" b="0"/>
          </a:p>
        </p:txBody>
      </p:sp>
      <p:sp>
        <p:nvSpPr>
          <p:cNvPr id="4" name="Text Box 3"/>
          <p:cNvSpPr txBox="true"/>
          <p:nvPr/>
        </p:nvSpPr>
        <p:spPr>
          <a:xfrm>
            <a:off x="333375" y="871220"/>
            <a:ext cx="11521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Arithmetic Logic Unit is a chip designed to</a:t>
            </a:r>
            <a:r>
              <a:rPr lang="en-US" altLang="en-US"/>
              <a:t> </a:t>
            </a:r>
            <a:r>
              <a:rPr lang="en-US"/>
              <a:t>compute a set of arithmetic and logic operations.</a:t>
            </a:r>
            <a:r>
              <a:rPr lang="en-US" altLang="en-US"/>
              <a:t> the ALU will compute the set of eighteen arithmetic-logical functions.  </a:t>
            </a:r>
            <a:endParaRPr lang="en-US" altLang="en-US"/>
          </a:p>
        </p:txBody>
      </p:sp>
      <p:pic>
        <p:nvPicPr>
          <p:cNvPr id="5" name="Picture 4" descr="Screenshot from 2022-08-21 18-02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813560"/>
            <a:ext cx="10058400" cy="402780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89885" y="5135880"/>
            <a:ext cx="3392805" cy="7054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29560" y="2446020"/>
            <a:ext cx="3392805" cy="7054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7"/>
          </p:cNvCxnSpPr>
          <p:nvPr/>
        </p:nvCxnSpPr>
        <p:spPr>
          <a:xfrm rot="16200000">
            <a:off x="6071235" y="1802765"/>
            <a:ext cx="400685" cy="1092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6817995" y="1627505"/>
            <a:ext cx="1920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Lets just ignore their functions for now!!!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4615" y="56515"/>
            <a:ext cx="1527175" cy="850900"/>
          </a:xfrm>
        </p:spPr>
        <p:txBody>
          <a:bodyPr/>
          <a:p>
            <a:r>
              <a:rPr lang="en-US" altLang="en-US"/>
              <a:t>Memory</a:t>
            </a:r>
            <a:endParaRPr lang="en-US" altLang="en-US"/>
          </a:p>
        </p:txBody>
      </p:sp>
      <p:pic>
        <p:nvPicPr>
          <p:cNvPr id="4" name="Picture 3" descr="Screenshot from 2022-08-21 18-33-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244475"/>
            <a:ext cx="6438265" cy="26409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 descr="Screenshot from 2022-08-21 18-36-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3320415"/>
            <a:ext cx="4887595" cy="2828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Screenshot from 2022-08-21 19-03-2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70" y="3333115"/>
            <a:ext cx="3713480" cy="28022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Screenshot from 2022-08-21 19-05-3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55" y="907415"/>
            <a:ext cx="3830320" cy="1743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87425" y="2375535"/>
            <a:ext cx="9971405" cy="1325880"/>
          </a:xfrm>
        </p:spPr>
        <p:txBody>
          <a:bodyPr>
            <a:noAutofit/>
          </a:bodyPr>
          <a:p>
            <a:pPr algn="ctr"/>
            <a:r>
              <a:rPr lang="en-US" altLang="en-US" sz="6000"/>
              <a:t>Introduction to Assembly Language</a:t>
            </a:r>
            <a:endParaRPr lang="en-US" altLang="en-US" sz="6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868805" cy="680085"/>
          </a:xfrm>
        </p:spPr>
        <p:txBody>
          <a:bodyPr/>
          <a:p>
            <a:r>
              <a:rPr lang="en-US" altLang="en-US"/>
              <a:t>Agenda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078230"/>
            <a:ext cx="10515600" cy="5099050"/>
          </a:xfrm>
        </p:spPr>
        <p:txBody>
          <a:bodyPr/>
          <a:p>
            <a:r>
              <a:rPr lang="en-US" altLang="en-US"/>
              <a:t>Formal Introduction to the Regeisters and its types</a:t>
            </a:r>
            <a:endParaRPr lang="en-US" altLang="en-US"/>
          </a:p>
          <a:p>
            <a:r>
              <a:rPr lang="en-US" altLang="en-US"/>
              <a:t>Abstraction to Instruction </a:t>
            </a:r>
            <a:endParaRPr lang="en-US" altLang="en-US"/>
          </a:p>
          <a:p>
            <a:r>
              <a:rPr lang="en-US" altLang="en-US"/>
              <a:t>Types of Architectures</a:t>
            </a:r>
            <a:endParaRPr lang="en-US" altLang="en-US"/>
          </a:p>
          <a:p>
            <a:r>
              <a:rPr lang="en-US" altLang="en-US"/>
              <a:t>Opening the pendoras box (Register architectures)</a:t>
            </a:r>
            <a:endParaRPr lang="en-US" altLang="en-US"/>
          </a:p>
          <a:p>
            <a:r>
              <a:rPr lang="en-US" altLang="en-US"/>
              <a:t>Let’s write our first program </a:t>
            </a:r>
            <a:endParaRPr lang="en-US" altLang="en-US"/>
          </a:p>
          <a:p>
            <a:r>
              <a:rPr lang="en-US" altLang="en-US"/>
              <a:t>Memory models  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994410"/>
          </a:xfrm>
        </p:spPr>
        <p:txBody>
          <a:bodyPr/>
          <a:p>
            <a:r>
              <a:rPr lang="en-US" altLang="en-US"/>
              <a:t>Logistics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252855"/>
            <a:ext cx="5243830" cy="2523490"/>
          </a:xfrm>
          <a:prstGeom prst="rect">
            <a:avLst/>
          </a:prstGeom>
        </p:spPr>
        <p:txBody>
          <a:bodyPr/>
          <a:p>
            <a:r>
              <a:rPr lang="en-US" altLang="en-US"/>
              <a:t>Instructor: Muhammad Usama</a:t>
            </a:r>
            <a:endParaRPr lang="en-US" altLang="en-US"/>
          </a:p>
          <a:p>
            <a:r>
              <a:rPr lang="en-US" altLang="en-US"/>
              <a:t>Email: m.usama@nu.edu.pk</a:t>
            </a:r>
            <a:endParaRPr lang="en-US" altLang="en-US"/>
          </a:p>
          <a:p>
            <a:r>
              <a:rPr lang="en-US" altLang="en-US"/>
              <a:t>Office: </a:t>
            </a:r>
            <a:endParaRPr lang="en-US" altLang="en-US"/>
          </a:p>
          <a:p>
            <a:r>
              <a:rPr lang="en-US" altLang="en-US"/>
              <a:t>Office Hours: Monday (09 am to 12 PM)</a:t>
            </a:r>
            <a:endParaRPr lang="en-US" altLang="en-US"/>
          </a:p>
          <a:p>
            <a:r>
              <a:rPr lang="en-US" altLang="en-US"/>
              <a:t>Lectures: 2 Lectures/week</a:t>
            </a:r>
            <a:endParaRPr lang="en-US" altLang="en-US"/>
          </a:p>
          <a:p>
            <a:r>
              <a:rPr lang="en-US" altLang="en-US"/>
              <a:t>Lab: 01 Credit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Content Placeholder 2"/>
          <p:cNvSpPr>
            <a:spLocks noGrp="true"/>
          </p:cNvSpPr>
          <p:nvPr/>
        </p:nvSpPr>
        <p:spPr>
          <a:xfrm>
            <a:off x="774700" y="4137025"/>
            <a:ext cx="10515600" cy="252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/>
              <a:t>Grading Policy:</a:t>
            </a:r>
            <a:endParaRPr lang="en-US" altLang="en-US"/>
          </a:p>
          <a:p>
            <a:r>
              <a:rPr lang="en-US" altLang="en-US"/>
              <a:t>Assignments: 10%</a:t>
            </a:r>
            <a:endParaRPr lang="en-US" altLang="en-US"/>
          </a:p>
          <a:p>
            <a:r>
              <a:rPr lang="en-US" altLang="en-US"/>
              <a:t>Quizes: 20%</a:t>
            </a:r>
            <a:endParaRPr lang="en-US" altLang="en-US"/>
          </a:p>
          <a:p>
            <a:r>
              <a:rPr lang="en-US" altLang="en-US"/>
              <a:t>Mid-term exams: 25% (10 + 15)</a:t>
            </a:r>
            <a:endParaRPr lang="en-US" altLang="en-US"/>
          </a:p>
          <a:p>
            <a:r>
              <a:rPr lang="en-US" altLang="en-US"/>
              <a:t>CP: 5%</a:t>
            </a:r>
            <a:endParaRPr lang="en-US" altLang="en-US"/>
          </a:p>
          <a:p>
            <a:r>
              <a:rPr lang="en-US" altLang="en-US"/>
              <a:t>Final exam: 40%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994410"/>
          </a:xfrm>
        </p:spPr>
        <p:txBody>
          <a:bodyPr/>
          <a:p>
            <a:r>
              <a:rPr lang="en-US" altLang="en-US"/>
              <a:t>Few more logistics 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252855"/>
            <a:ext cx="10641965" cy="1504315"/>
          </a:xfrm>
          <a:prstGeom prst="rect">
            <a:avLst/>
          </a:prstGeom>
        </p:spPr>
        <p:txBody>
          <a:bodyPr/>
          <a:p>
            <a:r>
              <a:rPr lang="en-US" altLang="en-US"/>
              <a:t>Please submit the assignments on time.</a:t>
            </a:r>
            <a:endParaRPr lang="en-US" altLang="en-US"/>
          </a:p>
          <a:p>
            <a:r>
              <a:rPr lang="en-US" altLang="en-US"/>
              <a:t>Quizes will be announced </a:t>
            </a:r>
            <a:endParaRPr lang="en-US" altLang="en-US"/>
          </a:p>
          <a:p>
            <a:r>
              <a:rPr lang="en-US" altLang="en-US"/>
              <a:t>All university policies are applicable and takes pracidence. </a:t>
            </a:r>
            <a:endParaRPr lang="en-US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775335" y="3368675"/>
            <a:ext cx="10641965" cy="2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/>
              <a:t>Reading material: (Soft copies of the material will be released before/after the class)</a:t>
            </a:r>
            <a:endParaRPr lang="en-US" altLang="en-US"/>
          </a:p>
          <a:p>
            <a:r>
              <a:rPr lang="en-US" altLang="en-US"/>
              <a:t>The elements of computing systems by Noam Nisam and Shimon Schocken 2nd Edition. </a:t>
            </a:r>
            <a:endParaRPr lang="en-US" altLang="en-US"/>
          </a:p>
          <a:p>
            <a:r>
              <a:rPr lang="en-US" altLang="en-US"/>
              <a:t>x86 Assembly language by Kip Irvin (Latest Edition)</a:t>
            </a:r>
            <a:endParaRPr lang="en-US" altLang="en-US"/>
          </a:p>
          <a:p>
            <a:r>
              <a:rPr lang="en-US" altLang="en-US"/>
              <a:t>Assemblay Language Notes by Belal Muhammad Hashmi and Junaid Haroon </a:t>
            </a:r>
            <a:endParaRPr lang="en-US" altLang="en-US"/>
          </a:p>
          <a:p>
            <a:r>
              <a:rPr lang="en-US" altLang="en-US"/>
              <a:t>System on Chip (SoC) Material from various sources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99135" y="80010"/>
            <a:ext cx="10515600" cy="867410"/>
          </a:xfrm>
        </p:spPr>
        <p:txBody>
          <a:bodyPr/>
          <a:p>
            <a:r>
              <a:rPr lang="en-US" altLang="en-US"/>
              <a:t>Problem solving on a computer </a:t>
            </a:r>
            <a:endParaRPr lang="en-US" altLang="en-US"/>
          </a:p>
        </p:txBody>
      </p:sp>
      <p:pic>
        <p:nvPicPr>
          <p:cNvPr id="4" name="Picture 3" descr="Screenshot from 2022-08-21 14-39-5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049020"/>
            <a:ext cx="10058400" cy="5541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87425" y="2375535"/>
            <a:ext cx="9971405" cy="1325880"/>
          </a:xfrm>
        </p:spPr>
        <p:txBody>
          <a:bodyPr>
            <a:noAutofit/>
          </a:bodyPr>
          <a:p>
            <a:pPr algn="ctr"/>
            <a:r>
              <a:rPr lang="en-US" altLang="en-US" sz="6000"/>
              <a:t>Review of the CLD course</a:t>
            </a:r>
            <a:endParaRPr lang="en-US" altLang="en-US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70865" y="598805"/>
            <a:ext cx="3096895" cy="527050"/>
          </a:xfrm>
        </p:spPr>
        <p:txBody>
          <a:bodyPr/>
          <a:p>
            <a:r>
              <a:rPr lang="en-US" altLang="en-US" b="0"/>
              <a:t>Boolean Logic</a:t>
            </a:r>
            <a:endParaRPr lang="en-US" altLang="en-US" b="0"/>
          </a:p>
        </p:txBody>
      </p:sp>
      <p:pic>
        <p:nvPicPr>
          <p:cNvPr id="4" name="Picture 3" descr="Screenshot from 2022-08-21 15-26-1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567180"/>
            <a:ext cx="6087745" cy="4596765"/>
          </a:xfrm>
          <a:prstGeom prst="rect">
            <a:avLst/>
          </a:prstGeom>
        </p:spPr>
      </p:pic>
      <p:pic>
        <p:nvPicPr>
          <p:cNvPr id="5" name="Picture 4" descr="Screenshot from 2022-08-21 15-29-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2184400"/>
            <a:ext cx="5830570" cy="984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Screenshot from 2022-08-21 15-30-3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5" y="3642360"/>
            <a:ext cx="5829935" cy="9944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Screenshot from 2022-08-21 15-32-0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5" y="5052060"/>
            <a:ext cx="5280025" cy="11118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2920" y="190500"/>
            <a:ext cx="3096895" cy="527050"/>
          </a:xfrm>
        </p:spPr>
        <p:txBody>
          <a:bodyPr/>
          <a:p>
            <a:r>
              <a:rPr lang="en-US" altLang="en-US" b="0"/>
              <a:t>Boolean Logic</a:t>
            </a:r>
            <a:endParaRPr lang="en-US" altLang="en-US" b="0"/>
          </a:p>
        </p:txBody>
      </p:sp>
      <p:pic>
        <p:nvPicPr>
          <p:cNvPr id="3" name="Picture 2" descr="Screenshot from 2022-08-21 15-37-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878840"/>
            <a:ext cx="6128385" cy="34207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Screenshot from 2022-08-21 15-39-3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" y="4631055"/>
            <a:ext cx="6128385" cy="1356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Screenshot from 2022-08-21 15-40-5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5" y="878840"/>
            <a:ext cx="4799330" cy="16744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 descr="Screenshot from 2022-08-21 15-41-4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65" y="2774315"/>
            <a:ext cx="4801870" cy="15252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 descr="Screenshot from 2022-08-21 15-50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31940" y="5302885"/>
            <a:ext cx="5335905" cy="1370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6410" y="147955"/>
            <a:ext cx="3096895" cy="527050"/>
          </a:xfrm>
        </p:spPr>
        <p:txBody>
          <a:bodyPr/>
          <a:p>
            <a:r>
              <a:rPr lang="en-US" altLang="en-US" b="0"/>
              <a:t>Boolean Logic</a:t>
            </a:r>
            <a:endParaRPr lang="en-US" altLang="en-US" b="0"/>
          </a:p>
        </p:txBody>
      </p:sp>
      <p:pic>
        <p:nvPicPr>
          <p:cNvPr id="4" name="Picture 3" descr="Screenshot from 2022-08-21 15-46-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734695"/>
            <a:ext cx="7296785" cy="19157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 descr="Screenshot from 2022-08-21 15-47-4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" y="2780030"/>
            <a:ext cx="7296150" cy="19164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Screenshot from 2022-08-21 15-50-3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" y="4894580"/>
            <a:ext cx="7296150" cy="577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 Box 12"/>
          <p:cNvSpPr txBox="true"/>
          <p:nvPr/>
        </p:nvSpPr>
        <p:spPr>
          <a:xfrm>
            <a:off x="7778115" y="171640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u="sng">
                <a:solidFill>
                  <a:srgbClr val="FF3300"/>
                </a:solidFill>
              </a:rPr>
              <a:t>Tasks: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Read the reading material on Boolean Logic. 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Think of how Multipleway Multiplexers and demux can be written in high-level escriptive language.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Screenshot from 2022-08-21 17-49-3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783590"/>
            <a:ext cx="6017895" cy="32340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itle 5"/>
          <p:cNvSpPr>
            <a:spLocks noGrp="true"/>
          </p:cNvSpPr>
          <p:nvPr>
            <p:ph type="title"/>
          </p:nvPr>
        </p:nvSpPr>
        <p:spPr>
          <a:xfrm>
            <a:off x="367665" y="20955"/>
            <a:ext cx="3096895" cy="527050"/>
          </a:xfrm>
        </p:spPr>
        <p:txBody>
          <a:bodyPr/>
          <a:p>
            <a:r>
              <a:rPr lang="en-US" altLang="en-US" b="0"/>
              <a:t>Boolean Logic</a:t>
            </a:r>
            <a:endParaRPr lang="en-US" altLang="en-US" b="0"/>
          </a:p>
        </p:txBody>
      </p:sp>
      <p:pic>
        <p:nvPicPr>
          <p:cNvPr id="8" name="Picture 7" descr="Screenshot from 2022-08-21 17-47-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98425"/>
            <a:ext cx="5396865" cy="32981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 descr="Screenshot from 2022-08-21 17-48-2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05" y="3448685"/>
            <a:ext cx="5049520" cy="3366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Screenshot from 2022-08-21 17-53-5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" y="4134485"/>
            <a:ext cx="5667375" cy="2295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Presentation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Office Theme</vt:lpstr>
      <vt:lpstr>Computer Organization and Assembly Language</vt:lpstr>
      <vt:lpstr>Logistics</vt:lpstr>
      <vt:lpstr>Few more logistics </vt:lpstr>
      <vt:lpstr>Problem solving on a computer </vt:lpstr>
      <vt:lpstr>Review of the CLD course</vt:lpstr>
      <vt:lpstr>Boolean Logic</vt:lpstr>
      <vt:lpstr>Boolean Logic</vt:lpstr>
      <vt:lpstr>Boolean Logic</vt:lpstr>
      <vt:lpstr>Boolean Logic</vt:lpstr>
      <vt:lpstr>Boolean Logic</vt:lpstr>
      <vt:lpstr>Memory</vt:lpstr>
      <vt:lpstr>Introduction to Assembly Language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</dc:creator>
  <cp:lastModifiedBy>osama</cp:lastModifiedBy>
  <cp:revision>15</cp:revision>
  <dcterms:created xsi:type="dcterms:W3CDTF">2022-08-22T13:31:05Z</dcterms:created>
  <dcterms:modified xsi:type="dcterms:W3CDTF">2022-08-22T13:31:05Z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