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77" r:id="rId6"/>
    <p:sldId id="258" r:id="rId7"/>
    <p:sldId id="298" r:id="rId8"/>
    <p:sldId id="297" r:id="rId9"/>
    <p:sldId id="299" r:id="rId10"/>
    <p:sldId id="300" r:id="rId11"/>
    <p:sldId id="302" r:id="rId12"/>
    <p:sldId id="303" r:id="rId13"/>
    <p:sldId id="305" r:id="rId14"/>
    <p:sldId id="306" r:id="rId15"/>
    <p:sldId id="307" r:id="rId16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true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true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true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true"/>
          </p:cNvSpPr>
          <p:nvPr>
            <p:ph type="body"/>
          </p:nvPr>
        </p:nvSpPr>
        <p:spPr>
          <a:xfrm>
            <a:off x="420300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true"/>
          </p:cNvSpPr>
          <p:nvPr>
            <p:ph type="body"/>
          </p:nvPr>
        </p:nvSpPr>
        <p:spPr>
          <a:xfrm>
            <a:off x="775872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true"/>
          </p:cNvSpPr>
          <p:nvPr>
            <p:ph type="body"/>
          </p:nvPr>
        </p:nvSpPr>
        <p:spPr>
          <a:xfrm>
            <a:off x="6476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true"/>
          </p:cNvSpPr>
          <p:nvPr>
            <p:ph type="body"/>
          </p:nvPr>
        </p:nvSpPr>
        <p:spPr>
          <a:xfrm>
            <a:off x="420300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true"/>
          </p:cNvSpPr>
          <p:nvPr>
            <p:ph type="body"/>
          </p:nvPr>
        </p:nvSpPr>
        <p:spPr>
          <a:xfrm>
            <a:off x="775872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true"/>
          </p:cNvSpPr>
          <p:nvPr>
            <p:ph type="subTitle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true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true"/>
          </p:cNvSpPr>
          <p:nvPr>
            <p:ph type="subTitle"/>
          </p:nvPr>
        </p:nvSpPr>
        <p:spPr>
          <a:xfrm>
            <a:off x="647640" y="25848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true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true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true"/>
          </p:cNvSpPr>
          <p:nvPr>
            <p:ph type="subTitle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true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true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true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true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true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true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4"/>
          <p:cNvSpPr>
            <a:spLocks noGrp="true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5"/>
          <p:cNvSpPr>
            <a:spLocks noGrp="true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true"/>
          </p:cNvSpPr>
          <p:nvPr>
            <p:ph type="body"/>
          </p:nvPr>
        </p:nvSpPr>
        <p:spPr>
          <a:xfrm>
            <a:off x="420300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4"/>
          <p:cNvSpPr>
            <a:spLocks noGrp="true"/>
          </p:cNvSpPr>
          <p:nvPr>
            <p:ph type="body"/>
          </p:nvPr>
        </p:nvSpPr>
        <p:spPr>
          <a:xfrm>
            <a:off x="775872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5"/>
          <p:cNvSpPr>
            <a:spLocks noGrp="true"/>
          </p:cNvSpPr>
          <p:nvPr>
            <p:ph type="body"/>
          </p:nvPr>
        </p:nvSpPr>
        <p:spPr>
          <a:xfrm>
            <a:off x="6476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6"/>
          <p:cNvSpPr>
            <a:spLocks noGrp="true"/>
          </p:cNvSpPr>
          <p:nvPr>
            <p:ph type="body"/>
          </p:nvPr>
        </p:nvSpPr>
        <p:spPr>
          <a:xfrm>
            <a:off x="420300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7"/>
          <p:cNvSpPr>
            <a:spLocks noGrp="true"/>
          </p:cNvSpPr>
          <p:nvPr>
            <p:ph type="body"/>
          </p:nvPr>
        </p:nvSpPr>
        <p:spPr>
          <a:xfrm>
            <a:off x="775872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true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subTitle"/>
          </p:nvPr>
        </p:nvSpPr>
        <p:spPr>
          <a:xfrm>
            <a:off x="647640" y="25848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true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true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true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true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true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true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anchor="b">
            <a:normAutofit fontScale="81000"/>
          </a:bodyPr>
          <a:p>
            <a:pPr algn="ctr">
              <a:lnSpc>
                <a:spcPct val="13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Arial Black" panose="020B0A04020102020204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true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 Black" panose="020B0A04020102020204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true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404040"/>
                </a:solidFill>
                <a:latin typeface="Arial" panose="020B0604020202020204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Arial" panose="020B0604020202020204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Arial" panose="020B0604020202020204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Arial" panose="020B0604020202020204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4" indent="-227965">
              <a:lnSpc>
                <a:spcPct val="9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Arial" panose="020B0604020202020204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true"/>
          <p:nvPr/>
        </p:nvSpPr>
        <p:spPr>
          <a:xfrm>
            <a:off x="1523880" y="628715"/>
            <a:ext cx="9143640" cy="309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0000"/>
          </a:bodyPr>
          <a:p>
            <a:pPr algn="ctr">
              <a:lnSpc>
                <a:spcPct val="13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Arial Black" panose="020B0A04020102020204"/>
              </a:rPr>
              <a:t>Computer Organization and Assembly Language</a:t>
            </a:r>
            <a:endParaRPr lang="en-US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TextShape 2"/>
          <p:cNvSpPr txBox="true"/>
          <p:nvPr/>
        </p:nvSpPr>
        <p:spPr>
          <a:xfrm>
            <a:off x="4134480" y="4547745"/>
            <a:ext cx="3715200" cy="56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Arial Black" panose="020B0A04020102020204"/>
              </a:rPr>
              <a:t>Week-0</a:t>
            </a:r>
            <a:r>
              <a:rPr lang="en-US" altLang="en-US" sz="1800" b="0" strike="noStrike" spc="-1">
                <a:solidFill>
                  <a:srgbClr val="404040"/>
                </a:solidFill>
                <a:latin typeface="Arial Black" panose="020B0A04020102020204"/>
              </a:rPr>
              <a:t>3</a:t>
            </a:r>
            <a:endParaRPr lang="en-US" altLang="en-US" sz="1800" b="0" strike="noStrike" spc="-1">
              <a:solidFill>
                <a:srgbClr val="404040"/>
              </a:solidFill>
              <a:latin typeface="Arial Black" panose="020B0A040201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true"/>
          <p:nvPr/>
        </p:nvSpPr>
        <p:spPr>
          <a:xfrm>
            <a:off x="701675" y="55880"/>
            <a:ext cx="1078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 b="1"/>
              <a:t>Size Mismatch Issue</a:t>
            </a:r>
            <a:endParaRPr lang="" altLang="en-US" sz="2400" b="1"/>
          </a:p>
        </p:txBody>
      </p:sp>
      <p:grpSp>
        <p:nvGrpSpPr>
          <p:cNvPr id="10" name="Group 9"/>
          <p:cNvGrpSpPr/>
          <p:nvPr/>
        </p:nvGrpSpPr>
        <p:grpSpPr>
          <a:xfrm>
            <a:off x="1066800" y="827405"/>
            <a:ext cx="10058400" cy="5154930"/>
            <a:chOff x="1680" y="1303"/>
            <a:chExt cx="15840" cy="8118"/>
          </a:xfrm>
        </p:grpSpPr>
        <p:pic>
          <p:nvPicPr>
            <p:cNvPr id="2" name="Picture 1" descr="Screenshot from 2022-09-04 22-58-08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07" y="1303"/>
              <a:ext cx="10185" cy="75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4" name="Picture 3" descr="Screenshot from 2022-09-04 22-59-04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0" y="2492"/>
              <a:ext cx="15840" cy="5816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5" name="Rounded Rectangle 4"/>
            <p:cNvSpPr/>
            <p:nvPr/>
          </p:nvSpPr>
          <p:spPr>
            <a:xfrm>
              <a:off x="5178" y="7894"/>
              <a:ext cx="941" cy="3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>
                  <a:solidFill>
                    <a:schemeClr val="tx1"/>
                  </a:solidFill>
                </a:rPr>
                <a:t>dw</a:t>
              </a:r>
              <a:endParaRPr lang="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 Box 6"/>
            <p:cNvSpPr txBox="true"/>
            <p:nvPr/>
          </p:nvSpPr>
          <p:spPr>
            <a:xfrm>
              <a:off x="2728" y="8793"/>
              <a:ext cx="14792" cy="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" altLang="en-US" sz="20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 careful about the data label and size of the data input</a:t>
              </a:r>
              <a:endParaRPr lang="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351405" y="476885"/>
            <a:ext cx="7705090" cy="1296035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701675" y="55880"/>
            <a:ext cx="1078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 b="1"/>
              <a:t>Register Indirect Addressing</a:t>
            </a:r>
            <a:endParaRPr lang="" altLang="en-US" sz="2400" b="1"/>
          </a:p>
        </p:txBody>
      </p:sp>
      <p:sp>
        <p:nvSpPr>
          <p:cNvPr id="17" name="Text Box 16"/>
          <p:cNvSpPr txBox="true"/>
          <p:nvPr/>
        </p:nvSpPr>
        <p:spPr>
          <a:xfrm>
            <a:off x="481965" y="6191250"/>
            <a:ext cx="115398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There are four registers in</a:t>
            </a:r>
            <a:r>
              <a:rPr lang="" altLang="en-US" sz="1600"/>
              <a:t> initial intel </a:t>
            </a:r>
            <a:r>
              <a:rPr lang="en-US" sz="1600"/>
              <a:t>architecture that can hold address of</a:t>
            </a:r>
            <a:r>
              <a:rPr lang="" altLang="en-US" sz="1600"/>
              <a:t> </a:t>
            </a:r>
            <a:r>
              <a:rPr lang="en-US" sz="1600"/>
              <a:t>data and they are BX, BP, SI, and DI. There are minute differences in their</a:t>
            </a:r>
            <a:r>
              <a:rPr lang="" altLang="en-US" sz="1600"/>
              <a:t> </a:t>
            </a:r>
            <a:r>
              <a:rPr lang="en-US" sz="1600"/>
              <a:t>working which will be discussed later. For the current example, we will use</a:t>
            </a:r>
            <a:r>
              <a:rPr lang="" altLang="en-US" sz="1600"/>
              <a:t> </a:t>
            </a:r>
            <a:r>
              <a:rPr lang="en-US" sz="1600"/>
              <a:t>the BX register</a:t>
            </a:r>
            <a:r>
              <a:rPr lang="" altLang="en-US" sz="1600"/>
              <a:t>. </a:t>
            </a:r>
            <a:endParaRPr lang="" altLang="en-US" sz="1600"/>
          </a:p>
        </p:txBody>
      </p:sp>
      <p:grpSp>
        <p:nvGrpSpPr>
          <p:cNvPr id="23" name="Group 22"/>
          <p:cNvGrpSpPr/>
          <p:nvPr/>
        </p:nvGrpSpPr>
        <p:grpSpPr>
          <a:xfrm>
            <a:off x="379095" y="2040255"/>
            <a:ext cx="11642725" cy="4674870"/>
            <a:chOff x="544" y="2047"/>
            <a:chExt cx="18335" cy="7362"/>
          </a:xfrm>
        </p:grpSpPr>
        <p:pic>
          <p:nvPicPr>
            <p:cNvPr id="3" name="Picture 2" descr="Screenshot from 2022-09-05 00-40-4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1" y="3063"/>
              <a:ext cx="12795" cy="1785"/>
            </a:xfrm>
            <a:prstGeom prst="rect">
              <a:avLst/>
            </a:prstGeom>
          </p:spPr>
        </p:pic>
        <p:pic>
          <p:nvPicPr>
            <p:cNvPr id="6" name="Picture 5" descr="Screenshot from 2022-09-05 00-41-03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6" y="4848"/>
              <a:ext cx="13125" cy="348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3766" y="3063"/>
              <a:ext cx="13124" cy="5265"/>
              <a:chOff x="3038" y="1321"/>
              <a:chExt cx="13124" cy="5265"/>
            </a:xfr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grpSpPr>
          <p:pic>
            <p:nvPicPr>
              <p:cNvPr id="8" name="Picture 7" descr="Screenshot from 2022-09-05 00-40-44"/>
              <p:cNvPicPr>
                <a:picLocks noChangeAspect="true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363" y="1321"/>
                <a:ext cx="12795" cy="1785"/>
              </a:xfrm>
              <a:prstGeom prst="rect">
                <a:avLst/>
              </a:prstGeom>
            </p:spPr>
          </p:pic>
          <p:pic>
            <p:nvPicPr>
              <p:cNvPr id="11" name="Picture 10" descr="Screenshot from 2022-09-05 00-41-03"/>
              <p:cNvPicPr>
                <a:picLocks noChangeAspect="true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38" y="3106"/>
                <a:ext cx="13125" cy="3480"/>
              </a:xfrm>
              <a:prstGeom prst="rect">
                <a:avLst/>
              </a:prstGeom>
            </p:spPr>
          </p:pic>
        </p:grpSp>
        <p:sp>
          <p:nvSpPr>
            <p:cNvPr id="13" name="Rounded Rectangle 12"/>
            <p:cNvSpPr/>
            <p:nvPr/>
          </p:nvSpPr>
          <p:spPr>
            <a:xfrm>
              <a:off x="3411" y="2833"/>
              <a:ext cx="14061" cy="6577"/>
            </a:xfrm>
            <a:prstGeom prst="roundRect">
              <a:avLst/>
            </a:prstGeom>
            <a:noFill/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99" y="3740"/>
              <a:ext cx="2722" cy="3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544" y="3740"/>
              <a:ext cx="5243" cy="23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" altLang="en-US"/>
                <a:t>Since num1 is not in square brackets it means it means only the address of the ``num1” will be moved to bx register not the contents of the num1. </a:t>
              </a:r>
              <a:endParaRPr lang="" altLang="en-US"/>
            </a:p>
          </p:txBody>
        </p:sp>
        <p:cxnSp>
          <p:nvCxnSpPr>
            <p:cNvPr id="16" name="Curved Connector 15"/>
            <p:cNvCxnSpPr>
              <a:stCxn id="14" idx="1"/>
              <a:endCxn id="15" idx="3"/>
            </p:cNvCxnSpPr>
            <p:nvPr/>
          </p:nvCxnSpPr>
          <p:spPr>
            <a:xfrm rot="10800000" flipV="true">
              <a:off x="5787" y="3910"/>
              <a:ext cx="912" cy="9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6765" y="4493"/>
              <a:ext cx="2268" cy="3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true"/>
            <p:nvPr/>
          </p:nvSpPr>
          <p:spPr>
            <a:xfrm>
              <a:off x="10299" y="2047"/>
              <a:ext cx="5669" cy="1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" altLang="en-US"/>
                <a:t>Moving to next address that is two byte away in the memory </a:t>
              </a:r>
              <a:endParaRPr lang="" altLang="en-US"/>
            </a:p>
          </p:txBody>
        </p:sp>
        <p:cxnSp>
          <p:nvCxnSpPr>
            <p:cNvPr id="20" name="Curved Connector 19"/>
            <p:cNvCxnSpPr>
              <a:stCxn id="18" idx="3"/>
              <a:endCxn id="19" idx="1"/>
            </p:cNvCxnSpPr>
            <p:nvPr/>
          </p:nvCxnSpPr>
          <p:spPr>
            <a:xfrm flipV="true">
              <a:off x="9033" y="2555"/>
              <a:ext cx="1266" cy="210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20"/>
            <p:cNvSpPr txBox="true"/>
            <p:nvPr/>
          </p:nvSpPr>
          <p:spPr>
            <a:xfrm>
              <a:off x="16661" y="2047"/>
              <a:ext cx="2218" cy="15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" altLang="en-US" sz="1400"/>
                <a:t>Now bx has the address of next word (10) in the num1:.  </a:t>
              </a:r>
              <a:endParaRPr lang="" altLang="en-US" sz="1400"/>
            </a:p>
          </p:txBody>
        </p:sp>
        <p:cxnSp>
          <p:nvCxnSpPr>
            <p:cNvPr id="22" name="Curved Connector 21"/>
            <p:cNvCxnSpPr>
              <a:stCxn id="19" idx="3"/>
              <a:endCxn id="21" idx="1"/>
            </p:cNvCxnSpPr>
            <p:nvPr/>
          </p:nvCxnSpPr>
          <p:spPr>
            <a:xfrm>
              <a:off x="15968" y="2555"/>
              <a:ext cx="693" cy="243"/>
            </a:xfrm>
            <a:prstGeom prst="curvedConnector3">
              <a:avLst>
                <a:gd name="adj1" fmla="val 50072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Box 23"/>
          <p:cNvSpPr txBox="true"/>
          <p:nvPr/>
        </p:nvSpPr>
        <p:spPr>
          <a:xfrm>
            <a:off x="1131570" y="516255"/>
            <a:ext cx="1024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/>
              <a:t>What if we want to add hundrad numbers instead of three numbers?  </a:t>
            </a:r>
            <a:endParaRPr lang="" altLang="en-US" b="1"/>
          </a:p>
        </p:txBody>
      </p:sp>
      <p:sp>
        <p:nvSpPr>
          <p:cNvPr id="25" name="Text Box 24"/>
          <p:cNvSpPr txBox="true"/>
          <p:nvPr/>
        </p:nvSpPr>
        <p:spPr>
          <a:xfrm>
            <a:off x="3101340" y="947420"/>
            <a:ext cx="3082290" cy="6451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Ability to change address repeatedly</a:t>
            </a:r>
            <a:endParaRPr lang="" alt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642100" y="947420"/>
            <a:ext cx="3082290" cy="6451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A way to repeat the “add” instruction 100 times. </a:t>
            </a:r>
            <a:endParaRPr lang="" altLang="en-US"/>
          </a:p>
        </p:txBody>
      </p:sp>
      <p:sp>
        <p:nvSpPr>
          <p:cNvPr id="28" name="Text Box 27"/>
          <p:cNvSpPr txBox="true"/>
          <p:nvPr/>
        </p:nvSpPr>
        <p:spPr>
          <a:xfrm>
            <a:off x="190500" y="1894205"/>
            <a:ext cx="3082290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en-US"/>
              <a:t>Ability to change address repeatedly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919605" y="2867025"/>
            <a:ext cx="8352790" cy="3971290"/>
            <a:chOff x="3023" y="4515"/>
            <a:chExt cx="13154" cy="6254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4" name="Picture 3" descr="Screenshot from 2022-09-05 01-21-07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23" y="4515"/>
              <a:ext cx="13155" cy="5820"/>
            </a:xfrm>
            <a:prstGeom prst="rect">
              <a:avLst/>
            </a:prstGeom>
            <a:effectLst/>
          </p:spPr>
        </p:pic>
        <p:pic>
          <p:nvPicPr>
            <p:cNvPr id="36" name="Picture 35" descr="Screenshot from 2022-09-05 01-35-14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3" y="10335"/>
              <a:ext cx="12555" cy="435"/>
            </a:xfrm>
            <a:prstGeom prst="rect">
              <a:avLst/>
            </a:prstGeom>
          </p:spPr>
        </p:pic>
      </p:grpSp>
      <p:sp>
        <p:nvSpPr>
          <p:cNvPr id="29" name="Rounded Rectangle 28"/>
          <p:cNvSpPr/>
          <p:nvPr/>
        </p:nvSpPr>
        <p:spPr>
          <a:xfrm>
            <a:off x="2351405" y="476885"/>
            <a:ext cx="7705090" cy="1296035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701675" y="55880"/>
            <a:ext cx="1078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Register Indirect Addressing</a:t>
            </a:r>
            <a:endParaRPr lang="en-US" altLang="en-US" sz="2400" b="1"/>
          </a:p>
        </p:txBody>
      </p:sp>
      <p:sp>
        <p:nvSpPr>
          <p:cNvPr id="24" name="Text Box 23"/>
          <p:cNvSpPr txBox="true"/>
          <p:nvPr/>
        </p:nvSpPr>
        <p:spPr>
          <a:xfrm>
            <a:off x="1131570" y="516255"/>
            <a:ext cx="1024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What if we want to add hundrad numbers instead of three numbers?  </a:t>
            </a:r>
            <a:endParaRPr lang="en-US" altLang="en-US" b="1"/>
          </a:p>
        </p:txBody>
      </p:sp>
      <p:sp>
        <p:nvSpPr>
          <p:cNvPr id="25" name="Text Box 24"/>
          <p:cNvSpPr txBox="true"/>
          <p:nvPr/>
        </p:nvSpPr>
        <p:spPr>
          <a:xfrm>
            <a:off x="3101340" y="947420"/>
            <a:ext cx="3082290" cy="6451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p>
            <a:pPr algn="ctr"/>
            <a:r>
              <a:rPr lang="en-US" altLang="en-US"/>
              <a:t>Ability to change address repeatedly</a:t>
            </a:r>
            <a:endParaRPr lang="en-US" alt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642100" y="947420"/>
            <a:ext cx="3082290" cy="6451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p>
            <a:pPr algn="ctr"/>
            <a:r>
              <a:rPr lang="en-US" altLang="en-US"/>
              <a:t>A way to repeat the “add” instruction 100 times. </a:t>
            </a:r>
            <a:endParaRPr lang="en-US" altLang="en-US"/>
          </a:p>
        </p:txBody>
      </p:sp>
      <p:sp>
        <p:nvSpPr>
          <p:cNvPr id="28" name="Text Box 27"/>
          <p:cNvSpPr txBox="true"/>
          <p:nvPr/>
        </p:nvSpPr>
        <p:spPr>
          <a:xfrm>
            <a:off x="190500" y="1859915"/>
            <a:ext cx="3940810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sym typeface="+mn-ea"/>
              </a:rPr>
              <a:t>A way to repeat the “add” instruction 100 times</a:t>
            </a:r>
            <a:r>
              <a:rPr lang="" altLang="en-US">
                <a:sym typeface="+mn-ea"/>
              </a:rPr>
              <a:t> and when to terminate the program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2135505" y="4005580"/>
            <a:ext cx="575945" cy="5035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63340" y="4797425"/>
            <a:ext cx="1008380" cy="2882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5968365" y="1859915"/>
            <a:ext cx="5766435" cy="922020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" altLang="en-US" b="1" u="sng"/>
              <a:t>JNZ (Jump if not zero) </a:t>
            </a:r>
            <a:endParaRPr lang="" altLang="en-US"/>
          </a:p>
          <a:p>
            <a:r>
              <a:rPr lang="" altLang="en-US"/>
              <a:t>Jump to the location defined by lable “l1” if the “ZERO FLAG” is not set. </a:t>
            </a:r>
            <a:endParaRPr lang="" altLang="en-US"/>
          </a:p>
        </p:txBody>
      </p:sp>
      <p:cxnSp>
        <p:nvCxnSpPr>
          <p:cNvPr id="27" name="Curved Connector 26"/>
          <p:cNvCxnSpPr>
            <a:stCxn id="7" idx="3"/>
            <a:endCxn id="10" idx="2"/>
          </p:cNvCxnSpPr>
          <p:nvPr/>
        </p:nvCxnSpPr>
        <p:spPr>
          <a:xfrm flipV="true">
            <a:off x="4871720" y="2781935"/>
            <a:ext cx="3980180" cy="21596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791585" y="4581525"/>
            <a:ext cx="1368425" cy="2159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true"/>
          <p:nvPr/>
        </p:nvSpPr>
        <p:spPr>
          <a:xfrm>
            <a:off x="97155" y="4220845"/>
            <a:ext cx="1670050" cy="9220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“cx” register is used here as a counter.</a:t>
            </a:r>
            <a:endParaRPr lang="" altLang="en-US"/>
          </a:p>
        </p:txBody>
      </p:sp>
      <p:cxnSp>
        <p:nvCxnSpPr>
          <p:cNvPr id="32" name="Straight Arrow Connector 31"/>
          <p:cNvCxnSpPr>
            <a:stCxn id="30" idx="1"/>
            <a:endCxn id="31" idx="3"/>
          </p:cNvCxnSpPr>
          <p:nvPr/>
        </p:nvCxnSpPr>
        <p:spPr>
          <a:xfrm flipH="true" flipV="true">
            <a:off x="1767205" y="4681855"/>
            <a:ext cx="2024380" cy="76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63340" y="3522980"/>
            <a:ext cx="1440180" cy="1943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true"/>
          <p:nvPr/>
        </p:nvSpPr>
        <p:spPr>
          <a:xfrm>
            <a:off x="97155" y="3133090"/>
            <a:ext cx="1670050" cy="9220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“cx” contains the loop counter.</a:t>
            </a:r>
            <a:endParaRPr lang="" altLang="en-US"/>
          </a:p>
        </p:txBody>
      </p:sp>
      <p:cxnSp>
        <p:nvCxnSpPr>
          <p:cNvPr id="35" name="Straight Arrow Connector 34"/>
          <p:cNvCxnSpPr>
            <a:stCxn id="33" idx="1"/>
            <a:endCxn id="34" idx="3"/>
          </p:cNvCxnSpPr>
          <p:nvPr/>
        </p:nvCxnSpPr>
        <p:spPr>
          <a:xfrm flipH="true" flipV="true">
            <a:off x="1767205" y="3594100"/>
            <a:ext cx="2096135" cy="260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true"/>
          <p:nvPr/>
        </p:nvSpPr>
        <p:spPr>
          <a:xfrm>
            <a:off x="701675" y="55880"/>
            <a:ext cx="1078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Register </a:t>
            </a:r>
            <a:r>
              <a:rPr lang="" altLang="en-US" sz="2400" b="1"/>
              <a:t>+ Offset </a:t>
            </a:r>
            <a:r>
              <a:rPr lang="en-US" altLang="en-US" sz="2400" b="1"/>
              <a:t>Addressing</a:t>
            </a:r>
            <a:endParaRPr lang="en-US" altLang="en-US" sz="2400" b="1"/>
          </a:p>
        </p:txBody>
      </p:sp>
      <p:pic>
        <p:nvPicPr>
          <p:cNvPr id="2" name="Picture 1" descr="Screenshot from 2022-09-05 01-39-0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1447800"/>
            <a:ext cx="8439150" cy="3962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Text Box 2"/>
          <p:cNvSpPr txBox="true"/>
          <p:nvPr/>
        </p:nvSpPr>
        <p:spPr>
          <a:xfrm>
            <a:off x="2199005" y="569595"/>
            <a:ext cx="756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/>
              <a:t>Combination of direct and indirect addressing</a:t>
            </a:r>
            <a:endParaRPr lang="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6256020" y="819150"/>
            <a:ext cx="5592445" cy="1776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400" b="1" u="sng" strike="noStrike" spc="-1">
                <a:solidFill>
                  <a:srgbClr val="404040"/>
                </a:solidFill>
                <a:uFillTx/>
                <a:latin typeface="Arial" panose="020B0604020202020204"/>
              </a:rPr>
              <a:t>Grading Policy:</a:t>
            </a:r>
            <a:endParaRPr lang="en-US" sz="2000" b="0" strike="noStrike" spc="-1">
              <a:latin typeface="Arial" panose="020B0604020202020204"/>
            </a:endParaRPr>
          </a:p>
          <a:p>
            <a:pPr marL="228600" indent="-227965" algn="l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SzTx/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 panose="020B0604020202020204"/>
              </a:rPr>
              <a:t>Assignments: 10%</a:t>
            </a:r>
            <a:endParaRPr lang="en-US" sz="1200" b="0" strike="noStrike" spc="-1">
              <a:solidFill>
                <a:srgbClr val="404040"/>
              </a:solidFill>
              <a:latin typeface="Arial" panose="020B0604020202020204"/>
            </a:endParaRPr>
          </a:p>
          <a:p>
            <a:pPr marL="228600" indent="-227965" algn="l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SzTx/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 panose="020B0604020202020204"/>
              </a:rPr>
              <a:t>Quiz: 20%</a:t>
            </a:r>
            <a:endParaRPr lang="en-US" sz="1200" b="0" strike="noStrike" spc="-1">
              <a:solidFill>
                <a:srgbClr val="404040"/>
              </a:solidFill>
              <a:latin typeface="Arial" panose="020B0604020202020204"/>
            </a:endParaRPr>
          </a:p>
          <a:p>
            <a:pPr marL="228600" indent="-227965" algn="l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SzTx/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 panose="020B0604020202020204"/>
              </a:rPr>
              <a:t>Mid-term exams: 25% (10 + 15)</a:t>
            </a:r>
            <a:endParaRPr lang="en-US" sz="1200" b="0" strike="noStrike" spc="-1">
              <a:solidFill>
                <a:srgbClr val="404040"/>
              </a:solidFill>
              <a:latin typeface="Arial" panose="020B0604020202020204"/>
            </a:endParaRPr>
          </a:p>
          <a:p>
            <a:pPr marL="228600" indent="-227965" algn="l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SzTx/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 panose="020B0604020202020204"/>
              </a:rPr>
              <a:t>CP: 5%</a:t>
            </a:r>
            <a:endParaRPr lang="en-US" sz="1200" b="0" strike="noStrike" spc="-1">
              <a:solidFill>
                <a:srgbClr val="404040"/>
              </a:solidFill>
              <a:latin typeface="Arial" panose="020B0604020202020204"/>
            </a:endParaRPr>
          </a:p>
          <a:p>
            <a:pPr marL="228600" indent="-227965" algn="l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SzTx/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 panose="020B0604020202020204"/>
              </a:rPr>
              <a:t>Final exam: 40% </a:t>
            </a:r>
            <a:endParaRPr lang="en-US" sz="1200" b="0" strike="noStrike" spc="-1">
              <a:solidFill>
                <a:srgbClr val="404040"/>
              </a:solidFill>
              <a:latin typeface="Arial" panose="020B0604020202020204"/>
            </a:endParaRPr>
          </a:p>
        </p:txBody>
      </p:sp>
      <p:sp>
        <p:nvSpPr>
          <p:cNvPr id="85" name="TextShape 2"/>
          <p:cNvSpPr txBox="true"/>
          <p:nvPr/>
        </p:nvSpPr>
        <p:spPr>
          <a:xfrm>
            <a:off x="316865" y="819150"/>
            <a:ext cx="5939155" cy="2602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noAutofit/>
          </a:bodyPr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400" b="1" strike="noStrike" spc="-1">
                <a:solidFill>
                  <a:srgbClr val="404040"/>
                </a:solidFill>
                <a:latin typeface="Arial" panose="020B0604020202020204"/>
              </a:rPr>
              <a:t>Instructor:</a:t>
            </a:r>
            <a:r>
              <a:rPr lang="en-US" sz="1400" b="0" strike="noStrike" spc="-1">
                <a:solidFill>
                  <a:srgbClr val="404040"/>
                </a:solidFill>
                <a:latin typeface="Arial" panose="020B0604020202020204"/>
              </a:rPr>
              <a:t> Muhammad Usama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400" b="1" strike="noStrike" spc="-1">
                <a:solidFill>
                  <a:srgbClr val="404040"/>
                </a:solidFill>
                <a:latin typeface="Arial" panose="020B0604020202020204"/>
              </a:rPr>
              <a:t>Email:</a:t>
            </a:r>
            <a:r>
              <a:rPr lang="en-US" sz="1400" b="0" strike="noStrike" spc="-1">
                <a:solidFill>
                  <a:srgbClr val="404040"/>
                </a:solidFill>
                <a:latin typeface="Arial" panose="020B0604020202020204"/>
              </a:rPr>
              <a:t> m.usama@nu.edu.pk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Arial" panose="020B0604020202020204"/>
              </a:rPr>
              <a:t>Office: 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400" b="1" strike="noStrike" spc="-1">
                <a:solidFill>
                  <a:srgbClr val="404040"/>
                </a:solidFill>
                <a:latin typeface="Arial" panose="020B0604020202020204"/>
              </a:rPr>
              <a:t>Office Hours:</a:t>
            </a:r>
            <a:r>
              <a:rPr lang="en-US" sz="1400" b="0" strike="noStrike" spc="-1">
                <a:solidFill>
                  <a:srgbClr val="404040"/>
                </a:solidFill>
                <a:latin typeface="Arial" panose="020B0604020202020204"/>
              </a:rPr>
              <a:t> Monday</a:t>
            </a:r>
            <a:r>
              <a:rPr lang="en-US" altLang="en-US" sz="1400" b="0" strike="noStrike" spc="-1">
                <a:solidFill>
                  <a:srgbClr val="404040"/>
                </a:solidFill>
                <a:latin typeface="Arial" panose="020B0604020202020204"/>
              </a:rPr>
              <a:t> and Tuesday</a:t>
            </a:r>
            <a:r>
              <a:rPr lang="en-US" sz="1400" b="0" strike="noStrike" spc="-1">
                <a:solidFill>
                  <a:srgbClr val="404040"/>
                </a:solidFill>
                <a:latin typeface="Arial" panose="020B0604020202020204"/>
              </a:rPr>
              <a:t> (09 am to 1</a:t>
            </a:r>
            <a:r>
              <a:rPr lang="en-US" altLang="en-US" sz="1400" b="0" strike="noStrike" spc="-1">
                <a:solidFill>
                  <a:srgbClr val="404040"/>
                </a:solidFill>
                <a:latin typeface="Arial" panose="020B0604020202020204"/>
              </a:rPr>
              <a:t>1</a:t>
            </a:r>
            <a:r>
              <a:rPr lang="en-US" sz="1400" b="0" strike="noStrike" spc="-1">
                <a:solidFill>
                  <a:srgbClr val="404040"/>
                </a:solidFill>
                <a:latin typeface="Arial" panose="020B0604020202020204"/>
              </a:rPr>
              <a:t> PM)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Arial" panose="020B0604020202020204"/>
              </a:rPr>
              <a:t>Lectures: 2 Lectures/week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Arial" panose="020B0604020202020204"/>
              </a:rPr>
              <a:t>Lab: 01 Credit </a:t>
            </a:r>
            <a:endParaRPr lang="en-US" sz="1400" b="0" strike="noStrike" spc="-1">
              <a:solidFill>
                <a:srgbClr val="404040"/>
              </a:solidFill>
              <a:latin typeface="Arial" panose="020B0604020202020204"/>
            </a:endParaRPr>
          </a:p>
        </p:txBody>
      </p:sp>
      <p:sp>
        <p:nvSpPr>
          <p:cNvPr id="84" name="TextShape 1"/>
          <p:cNvSpPr txBox="true"/>
          <p:nvPr/>
        </p:nvSpPr>
        <p:spPr>
          <a:xfrm>
            <a:off x="647640" y="55280"/>
            <a:ext cx="10515240" cy="99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 Black" panose="020B0A04020102020204"/>
              </a:rPr>
              <a:t>Logistics Update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6256655" y="2595245"/>
            <a:ext cx="5590540" cy="8274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</a:rPr>
              <a:t>Since COAL is a core course for the computer science program, as per NUCES policy the absolute grading willbe observed.</a:t>
            </a:r>
            <a:endParaRPr lang="en-US" sz="16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316230" y="3616960"/>
            <a:ext cx="3746500" cy="300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>
            <a:normAutofit fontScale="71000"/>
          </a:bodyPr>
          <a:p>
            <a:pPr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000" b="1" u="sng" strike="noStrike" spc="-1">
                <a:solidFill>
                  <a:srgbClr val="404040"/>
                </a:solidFill>
                <a:uFillTx/>
                <a:latin typeface="Arial" panose="020B0604020202020204"/>
              </a:rPr>
              <a:t>Reading material: (Soft copies of the material will be released before/after the class)</a:t>
            </a:r>
            <a:endParaRPr lang="en-US" sz="20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 panose="020B0604020202020204"/>
              </a:rPr>
              <a:t>The elements of computing systems by Noam Nisam and Shimon Schocken 2nd Edition. </a:t>
            </a:r>
            <a:endParaRPr lang="en-US" sz="20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 panose="020B0604020202020204"/>
              </a:rPr>
              <a:t>x86 Assembly language by Kip Irvin (Latest Edition)</a:t>
            </a:r>
            <a:endParaRPr lang="en-US" sz="20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 panose="020B0604020202020204"/>
              </a:rPr>
              <a:t>Assembly Language Notes by Belal Muhammad Hashmi and Junaid Haroon </a:t>
            </a:r>
            <a:endParaRPr lang="en-US" sz="20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 panose="020B0604020202020204"/>
              </a:rPr>
              <a:t>System on Chip (SoC) Material from various sources 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4436745" y="4043045"/>
            <a:ext cx="7411720" cy="203009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Updates:</a:t>
            </a:r>
            <a:endParaRPr lang="en-US" altLang="en-US" b="1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b="1">
                <a:solidFill>
                  <a:srgbClr val="FF0000"/>
                </a:solidFill>
              </a:rPr>
              <a:t>Reading material updated on the Google classroom. </a:t>
            </a:r>
            <a:endParaRPr lang="en-US" altLang="en-US" b="1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b="1">
                <a:solidFill>
                  <a:srgbClr val="FF0000"/>
                </a:solidFill>
              </a:rPr>
              <a:t>Quiz 2 will be on 2nd lecture of this week. </a:t>
            </a:r>
            <a:endParaRPr lang="en-US" altLang="en-US" b="1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b="1">
                <a:solidFill>
                  <a:srgbClr val="FF0000"/>
                </a:solidFill>
              </a:rPr>
              <a:t>Material will be from 1st lecture till the end of the first lecture. </a:t>
            </a:r>
            <a:endParaRPr lang="en-US" altLang="en-US" b="1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b="1">
                <a:solidFill>
                  <a:srgbClr val="FF0000"/>
                </a:solidFill>
              </a:rPr>
              <a:t>Please get nasm, dosbox, AFD sorted by the end of this week as the first set of assignment questions will be released early next week.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true"/>
          <p:nvPr/>
        </p:nvSpPr>
        <p:spPr>
          <a:xfrm>
            <a:off x="647640" y="55280"/>
            <a:ext cx="10515240" cy="99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lang="en-US" altLang="en-US" sz="2400" b="1" strike="noStrike" spc="-1">
                <a:solidFill>
                  <a:srgbClr val="000000"/>
                </a:solidFill>
                <a:latin typeface="Arial" panose="020B0604020202020204"/>
              </a:rPr>
              <a:t>Agenda </a:t>
            </a:r>
            <a:endParaRPr lang="en-US" altLang="en-US" sz="2400" b="1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339090" y="933450"/>
            <a:ext cx="107975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en-US" sz="2000"/>
              <a:t>Data Declaration </a:t>
            </a:r>
            <a:endParaRPr lang="en-US" altLang="en-US" sz="2000"/>
          </a:p>
          <a:p>
            <a:pPr marL="342900" indent="-342900">
              <a:buAutoNum type="arabicPeriod"/>
            </a:pPr>
            <a:r>
              <a:rPr lang="en-US" altLang="en-US" sz="2000"/>
              <a:t>Direct Addressing </a:t>
            </a:r>
            <a:endParaRPr lang="en-US" altLang="en-US" sz="2000"/>
          </a:p>
          <a:p>
            <a:pPr marL="342900" indent="-342900">
              <a:buAutoNum type="arabicPeriod"/>
            </a:pPr>
            <a:r>
              <a:rPr lang="en-US" altLang="en-US" sz="2000"/>
              <a:t>Register Indirect Addressing </a:t>
            </a:r>
            <a:endParaRPr lang="en-US" altLang="en-US" sz="2000"/>
          </a:p>
          <a:p>
            <a:pPr marL="342900" indent="-342900">
              <a:buAutoNum type="arabicPeriod"/>
            </a:pPr>
            <a:r>
              <a:rPr lang="en-US" altLang="en-US" sz="2000"/>
              <a:t>Register + Offset Addressing </a:t>
            </a:r>
            <a:endParaRPr lang="en-US" altLang="en-US" sz="2000"/>
          </a:p>
          <a:p>
            <a:pPr marL="342900" indent="-342900">
              <a:buAutoNum type="arabicPeriod"/>
            </a:pPr>
            <a:r>
              <a:rPr lang="en-US" altLang="en-US" sz="2000"/>
              <a:t>Segment Association </a:t>
            </a:r>
            <a:endParaRPr lang="en-US" altLang="en-US" sz="2000"/>
          </a:p>
          <a:p>
            <a:pPr marL="342900" indent="-342900">
              <a:buAutoNum type="arabicPeriod"/>
            </a:pPr>
            <a:r>
              <a:rPr lang="en-US" altLang="en-US" sz="2000"/>
              <a:t>Quiz 2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true"/>
          <p:nvPr/>
        </p:nvSpPr>
        <p:spPr>
          <a:xfrm>
            <a:off x="1631950" y="3368675"/>
            <a:ext cx="2711450" cy="866775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lang="en-US" altLang="en-US" sz="2000" b="1">
                <a:sym typeface="+mn-ea"/>
              </a:rPr>
              <a:t>Data Declaration </a:t>
            </a:r>
            <a:endParaRPr lang="en-US" altLang="en-US" sz="2000" b="1" strike="noStrike" spc="-1">
              <a:solidFill>
                <a:srgbClr val="000000"/>
              </a:solidFill>
              <a:latin typeface="Arial" panose="020B0604020202020204"/>
              <a:sym typeface="+mn-ea"/>
            </a:endParaRPr>
          </a:p>
        </p:txBody>
      </p:sp>
      <p:pic>
        <p:nvPicPr>
          <p:cNvPr id="2" name="Picture 1" descr="Screenshot from 2022-09-03 17-57-2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960" y="1392555"/>
            <a:ext cx="2305050" cy="174307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Flowchart: Alternate Process 3"/>
          <p:cNvSpPr/>
          <p:nvPr/>
        </p:nvSpPr>
        <p:spPr>
          <a:xfrm>
            <a:off x="1631950" y="1268730"/>
            <a:ext cx="2232025" cy="791845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021455" y="1484630"/>
            <a:ext cx="935990" cy="4324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 Single Corner Rectangle 7"/>
          <p:cNvSpPr/>
          <p:nvPr/>
        </p:nvSpPr>
        <p:spPr>
          <a:xfrm>
            <a:off x="5088255" y="1340485"/>
            <a:ext cx="2663825" cy="720090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Immediate Operand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39445" y="470535"/>
            <a:ext cx="1078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Can we write a useful program using immediate operands? </a:t>
            </a:r>
            <a:endParaRPr lang="en-US" altLang="en-US" sz="2400" b="1"/>
          </a:p>
        </p:txBody>
      </p:sp>
      <p:sp>
        <p:nvSpPr>
          <p:cNvPr id="11" name="Text Box 10"/>
          <p:cNvSpPr txBox="true"/>
          <p:nvPr/>
        </p:nvSpPr>
        <p:spPr>
          <a:xfrm>
            <a:off x="7244080" y="2446655"/>
            <a:ext cx="4184650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b="1"/>
              <a:t>Opcode for Immediate Operands:</a:t>
            </a:r>
            <a:endParaRPr lang="en-US" altLang="en-US" b="1"/>
          </a:p>
          <a:p>
            <a:r>
              <a:rPr lang="en-US" altLang="en-US"/>
              <a:t>mov ax, 5 ===&gt; B80500</a:t>
            </a:r>
            <a:endParaRPr lang="en-US" altLang="en-US"/>
          </a:p>
          <a:p>
            <a:r>
              <a:rPr lang="en-US" altLang="en-US"/>
              <a:t>mov bx, 10 ===&gt; BB0A00</a:t>
            </a:r>
            <a:endParaRPr lang="en-US" altLang="en-US"/>
          </a:p>
        </p:txBody>
      </p:sp>
      <p:cxnSp>
        <p:nvCxnSpPr>
          <p:cNvPr id="12" name="Elbow Connector 11"/>
          <p:cNvCxnSpPr/>
          <p:nvPr/>
        </p:nvCxnSpPr>
        <p:spPr>
          <a:xfrm rot="5400000" flipV="true">
            <a:off x="6408420" y="2072005"/>
            <a:ext cx="847090" cy="82359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Shape 1"/>
          <p:cNvSpPr txBox="true"/>
          <p:nvPr/>
        </p:nvSpPr>
        <p:spPr>
          <a:xfrm>
            <a:off x="1631950" y="3486785"/>
            <a:ext cx="3575685" cy="187833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altLang="en-US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Define Byte (8 bits)</a:t>
            </a:r>
            <a:endParaRPr lang="en-US" altLang="en-US" strike="noStrike" spc="-1">
              <a:solidFill>
                <a:srgbClr val="000000"/>
              </a:solidFill>
              <a:latin typeface="Arial" panose="020B0604020202020204"/>
              <a:sym typeface="+mn-ea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altLang="en-US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Define word (16 bits)</a:t>
            </a:r>
            <a:endParaRPr lang="en-US" altLang="en-US" strike="noStrike" spc="-1">
              <a:solidFill>
                <a:srgbClr val="000000"/>
              </a:solidFill>
              <a:latin typeface="Arial" panose="020B0604020202020204"/>
              <a:sym typeface="+mn-ea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altLang="en-US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Define double word (32 bits)</a:t>
            </a:r>
            <a:endParaRPr lang="en-US" altLang="en-US" strike="noStrike" spc="-1">
              <a:solidFill>
                <a:srgbClr val="000000"/>
              </a:solidFill>
              <a:latin typeface="Arial" panose="020B0604020202020204"/>
              <a:sym typeface="+mn-ea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altLang="en-US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Define quadword (64 bits)</a:t>
            </a:r>
            <a:endParaRPr lang="en-US" altLang="en-US" strike="noStrike" spc="-1">
              <a:solidFill>
                <a:srgbClr val="00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334645" y="5588000"/>
            <a:ext cx="115176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To refer to this variable later in the program, we need the address occupied</a:t>
            </a:r>
            <a:r>
              <a:rPr lang="en-US" altLang="en-US"/>
              <a:t> </a:t>
            </a:r>
            <a:r>
              <a:rPr lang="en-US"/>
              <a:t>by this variable. The assembler is there to help us. We can associate a</a:t>
            </a:r>
            <a:r>
              <a:rPr lang="en-US" altLang="en-US"/>
              <a:t> </a:t>
            </a:r>
            <a:r>
              <a:rPr lang="en-US"/>
              <a:t>symbol with any address that we want to remember and use that symbol in</a:t>
            </a:r>
            <a:endParaRPr lang="en-US"/>
          </a:p>
          <a:p>
            <a:r>
              <a:rPr lang="en-US"/>
              <a:t>the rest of the code. The symbol is there for our own comprehension of code</a:t>
            </a:r>
            <a:r>
              <a:rPr lang="en-US" altLang="en-US"/>
              <a:t>. The symbol is known as </a:t>
            </a:r>
            <a:r>
              <a:rPr lang="en-US" altLang="en-US" sz="2400" b="1">
                <a:solidFill>
                  <a:srgbClr val="FF0000"/>
                </a:solidFill>
              </a:rPr>
              <a:t>label</a:t>
            </a:r>
            <a:r>
              <a:rPr lang="en-US" altLang="en-US"/>
              <a:t>.</a:t>
            </a:r>
            <a:endParaRPr lang="en-US" altLang="en-US"/>
          </a:p>
        </p:txBody>
      </p:sp>
      <p:pic>
        <p:nvPicPr>
          <p:cNvPr id="16" name="Picture 15" descr="Screenshot from 2022-09-03 23-34-0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3784600"/>
            <a:ext cx="2781300" cy="85725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7" name="Rounded Rectangle 16"/>
          <p:cNvSpPr/>
          <p:nvPr/>
        </p:nvSpPr>
        <p:spPr>
          <a:xfrm>
            <a:off x="6209030" y="3644900"/>
            <a:ext cx="864235" cy="10801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Elbow Connector 17"/>
          <p:cNvCxnSpPr/>
          <p:nvPr/>
        </p:nvCxnSpPr>
        <p:spPr>
          <a:xfrm rot="10800000" flipH="true" flipV="true">
            <a:off x="6208395" y="4184650"/>
            <a:ext cx="864235" cy="827405"/>
          </a:xfrm>
          <a:prstGeom prst="bentConnector3">
            <a:avLst>
              <a:gd name="adj1" fmla="val -2755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>
            <a:off x="7102475" y="4826635"/>
            <a:ext cx="1168400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Label</a:t>
            </a:r>
            <a:endParaRPr lang="en-US" altLang="en-US"/>
          </a:p>
        </p:txBody>
      </p:sp>
      <p:sp>
        <p:nvSpPr>
          <p:cNvPr id="21" name="Rounded Rectangle 20"/>
          <p:cNvSpPr/>
          <p:nvPr/>
        </p:nvSpPr>
        <p:spPr>
          <a:xfrm>
            <a:off x="7896225" y="3644900"/>
            <a:ext cx="1296035" cy="10801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 flipH="true">
            <a:off x="5338445" y="4184650"/>
            <a:ext cx="3853815" cy="240665"/>
          </a:xfrm>
          <a:prstGeom prst="bentConnector5">
            <a:avLst>
              <a:gd name="adj1" fmla="val -6179"/>
              <a:gd name="adj2" fmla="val 482321"/>
              <a:gd name="adj3" fmla="val 893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true"/>
          <p:nvPr/>
        </p:nvSpPr>
        <p:spPr>
          <a:xfrm>
            <a:off x="3215005" y="80010"/>
            <a:ext cx="5425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Chellenge Question</a:t>
            </a:r>
            <a:endParaRPr lang="en-US" altLang="en-US" sz="2400" b="1"/>
          </a:p>
        </p:txBody>
      </p:sp>
      <p:grpSp>
        <p:nvGrpSpPr>
          <p:cNvPr id="26" name="Group 25"/>
          <p:cNvGrpSpPr/>
          <p:nvPr/>
        </p:nvGrpSpPr>
        <p:grpSpPr>
          <a:xfrm>
            <a:off x="137160" y="658495"/>
            <a:ext cx="6496050" cy="2646680"/>
            <a:chOff x="3563" y="2383"/>
            <a:chExt cx="12346" cy="4168"/>
          </a:xfrm>
        </p:grpSpPr>
        <p:pic>
          <p:nvPicPr>
            <p:cNvPr id="14" name="Picture 13" descr="Screenshot from 2022-09-03 23-52-01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93" y="2519"/>
              <a:ext cx="11886" cy="3510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3563" y="2383"/>
              <a:ext cx="12347" cy="416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57875" y="3305175"/>
            <a:ext cx="6191885" cy="3496945"/>
            <a:chOff x="3250" y="1771"/>
            <a:chExt cx="12814" cy="6576"/>
          </a:xfrm>
        </p:grpSpPr>
        <p:pic>
          <p:nvPicPr>
            <p:cNvPr id="23" name="Picture 22" descr="Screenshot from 2022-09-03 23-45-24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" y="2026"/>
              <a:ext cx="12090" cy="1125"/>
            </a:xfrm>
            <a:prstGeom prst="rect">
              <a:avLst/>
            </a:prstGeom>
          </p:spPr>
        </p:pic>
        <p:pic>
          <p:nvPicPr>
            <p:cNvPr id="24" name="Picture 23" descr="Screenshot from 2022-09-03 23-45-50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8" y="3147"/>
              <a:ext cx="12615" cy="4440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3250" y="1771"/>
              <a:ext cx="12814" cy="65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7091680" y="2426970"/>
            <a:ext cx="4404360" cy="64516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en-US" b="1">
                <a:solidFill>
                  <a:srgbClr val="FF0000"/>
                </a:solidFill>
                <a:effectLst/>
              </a:rPr>
              <a:t>What should be the opcodes of the instructions in the red zone? </a:t>
            </a:r>
            <a:endParaRPr lang="en-US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48525" y="3789045"/>
            <a:ext cx="1656080" cy="12236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true"/>
          <p:nvPr/>
        </p:nvSpPr>
        <p:spPr>
          <a:xfrm>
            <a:off x="1132205" y="4367530"/>
            <a:ext cx="3222625" cy="64516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en-US" b="1">
                <a:solidFill>
                  <a:srgbClr val="FF0000"/>
                </a:solidFill>
                <a:effectLst/>
              </a:rPr>
              <a:t>Check the opcodes in your lab work</a:t>
            </a:r>
            <a:endParaRPr lang="en-US" altLang="en-US" b="1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true"/>
          <p:nvPr/>
        </p:nvSpPr>
        <p:spPr>
          <a:xfrm>
            <a:off x="639445" y="470535"/>
            <a:ext cx="1078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Using memory variables to write a better code </a:t>
            </a:r>
            <a:endParaRPr lang="en-US" altLang="en-US" sz="2400" b="1"/>
          </a:p>
        </p:txBody>
      </p:sp>
      <p:grpSp>
        <p:nvGrpSpPr>
          <p:cNvPr id="10" name="Group 9"/>
          <p:cNvGrpSpPr/>
          <p:nvPr/>
        </p:nvGrpSpPr>
        <p:grpSpPr>
          <a:xfrm>
            <a:off x="2063750" y="1124585"/>
            <a:ext cx="8136890" cy="4175760"/>
            <a:chOff x="3250" y="1771"/>
            <a:chExt cx="12814" cy="6576"/>
          </a:xfrm>
        </p:grpSpPr>
        <p:pic>
          <p:nvPicPr>
            <p:cNvPr id="3" name="Picture 2" descr="Screenshot from 2022-09-03 23-45-2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63" y="2026"/>
              <a:ext cx="12090" cy="1125"/>
            </a:xfrm>
            <a:prstGeom prst="rect">
              <a:avLst/>
            </a:prstGeom>
          </p:spPr>
        </p:pic>
        <p:pic>
          <p:nvPicPr>
            <p:cNvPr id="5" name="Picture 4" descr="Screenshot from 2022-09-03 23-45-50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8" y="3147"/>
              <a:ext cx="12615" cy="444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250" y="1771"/>
              <a:ext cx="12814" cy="65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true"/>
          <p:nvPr/>
        </p:nvSpPr>
        <p:spPr>
          <a:xfrm>
            <a:off x="57150" y="565785"/>
            <a:ext cx="4245610" cy="17532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first instruction of our program has changed from B80500 to A11700.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opcode B8 is used to move constants into AX, while the opcode A1 is</a:t>
            </a:r>
            <a:r>
              <a:rPr lang="en-US" altLang="en-US"/>
              <a:t> </a:t>
            </a:r>
            <a:r>
              <a:rPr lang="en-US"/>
              <a:t>used when moving data into AX from memory.</a:t>
            </a:r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701675" y="121920"/>
            <a:ext cx="1078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Lets take a closer look on the direct addressing </a:t>
            </a:r>
            <a:endParaRPr lang="en-US" altLang="en-US" sz="2400" b="1"/>
          </a:p>
        </p:txBody>
      </p:sp>
      <p:pic>
        <p:nvPicPr>
          <p:cNvPr id="2" name="Picture 1" descr="Screenshot from 2022-09-04 01-16-4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22525" y="2131695"/>
            <a:ext cx="7638415" cy="346265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Rounded Rectangle 5"/>
          <p:cNvSpPr/>
          <p:nvPr/>
        </p:nvSpPr>
        <p:spPr>
          <a:xfrm>
            <a:off x="4037330" y="2632075"/>
            <a:ext cx="5735955" cy="2209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>
            <a:off x="4302760" y="1438275"/>
            <a:ext cx="2585720" cy="1193800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072130" y="4653280"/>
            <a:ext cx="863600" cy="215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6" idx="2"/>
            <a:endCxn id="11" idx="3"/>
          </p:cNvCxnSpPr>
          <p:nvPr/>
        </p:nvCxnSpPr>
        <p:spPr>
          <a:xfrm rot="5400000">
            <a:off x="4466590" y="2321560"/>
            <a:ext cx="1908175" cy="296989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 Same Side Corner Rectangle 13"/>
          <p:cNvSpPr/>
          <p:nvPr/>
        </p:nvSpPr>
        <p:spPr>
          <a:xfrm>
            <a:off x="6562725" y="4518025"/>
            <a:ext cx="2807970" cy="1151890"/>
          </a:xfrm>
          <a:prstGeom prst="round2Same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4896485" y="5957570"/>
            <a:ext cx="5757545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Insted of using four labels can we use one, just like we do in high-level languages?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>
            <a:off x="7966710" y="5669915"/>
            <a:ext cx="1905" cy="279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true"/>
          <p:nvPr/>
        </p:nvSpPr>
        <p:spPr>
          <a:xfrm>
            <a:off x="701675" y="130175"/>
            <a:ext cx="1078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sym typeface="+mn-ea"/>
              </a:rPr>
              <a:t>Rather than using four labels can we use one</a:t>
            </a:r>
            <a:endParaRPr lang="" altLang="en-US" sz="2400" b="1"/>
          </a:p>
        </p:txBody>
      </p:sp>
      <p:grpSp>
        <p:nvGrpSpPr>
          <p:cNvPr id="2" name="Group 1"/>
          <p:cNvGrpSpPr/>
          <p:nvPr/>
        </p:nvGrpSpPr>
        <p:grpSpPr>
          <a:xfrm>
            <a:off x="127000" y="718820"/>
            <a:ext cx="9688830" cy="4270375"/>
            <a:chOff x="200" y="1132"/>
            <a:chExt cx="15258" cy="6725"/>
          </a:xfrm>
        </p:grpSpPr>
        <p:pic>
          <p:nvPicPr>
            <p:cNvPr id="17" name="Picture 16" descr="Screenshot from 2022-09-04 02-05-10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64" y="1132"/>
              <a:ext cx="12495" cy="5535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8" name="Picture 17" descr="Screenshot from 2022-09-04 02-07-5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4" y="7227"/>
              <a:ext cx="6345" cy="63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20" name="Round Single Corner Rectangle 19"/>
            <p:cNvSpPr/>
            <p:nvPr/>
          </p:nvSpPr>
          <p:spPr>
            <a:xfrm>
              <a:off x="3137" y="5173"/>
              <a:ext cx="4535" cy="1588"/>
            </a:xfrm>
            <a:prstGeom prst="round1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1" name="Elbow Connector 20"/>
            <p:cNvCxnSpPr>
              <a:stCxn id="20" idx="1"/>
              <a:endCxn id="18" idx="1"/>
            </p:cNvCxnSpPr>
            <p:nvPr/>
          </p:nvCxnSpPr>
          <p:spPr>
            <a:xfrm rot="10800000" flipV="true">
              <a:off x="2963" y="5966"/>
              <a:ext cx="173" cy="1575"/>
            </a:xfrm>
            <a:prstGeom prst="bentConnector3">
              <a:avLst>
                <a:gd name="adj1" fmla="val 31676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1"/>
            <p:cNvSpPr txBox="true"/>
            <p:nvPr/>
          </p:nvSpPr>
          <p:spPr>
            <a:xfrm>
              <a:off x="200" y="6246"/>
              <a:ext cx="234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Another way of writing it!!</a:t>
              </a:r>
              <a:endParaRPr lang="en-US" altLang="en-US"/>
            </a:p>
          </p:txBody>
        </p:sp>
      </p:grpSp>
      <p:sp>
        <p:nvSpPr>
          <p:cNvPr id="4" name="Teardrop 3"/>
          <p:cNvSpPr/>
          <p:nvPr/>
        </p:nvSpPr>
        <p:spPr>
          <a:xfrm>
            <a:off x="1991995" y="4725035"/>
            <a:ext cx="647700" cy="431800"/>
          </a:xfrm>
          <a:prstGeom prst="teardrop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Curved Connector 4"/>
          <p:cNvCxnSpPr>
            <a:stCxn id="4" idx="1"/>
          </p:cNvCxnSpPr>
          <p:nvPr/>
        </p:nvCxnSpPr>
        <p:spPr>
          <a:xfrm rot="5400000" flipV="true">
            <a:off x="2704465" y="4933950"/>
            <a:ext cx="351790" cy="670560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true"/>
          <p:nvPr/>
        </p:nvSpPr>
        <p:spPr>
          <a:xfrm>
            <a:off x="3283585" y="5156835"/>
            <a:ext cx="5083810" cy="645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" altLang="en-US"/>
              <a:t>Label is just an indication and num1 will be translated into a number.  </a:t>
            </a:r>
            <a:endParaRPr lang="" altLang="en-US"/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4367530" y="1052195"/>
            <a:ext cx="1511935" cy="576580"/>
          </a:xfrm>
          <a:prstGeom prst="snip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10" idx="0"/>
          </p:cNvCxnSpPr>
          <p:nvPr/>
        </p:nvCxnSpPr>
        <p:spPr>
          <a:xfrm>
            <a:off x="5879465" y="1340485"/>
            <a:ext cx="4104640" cy="64833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10074275" y="1808480"/>
            <a:ext cx="1710690" cy="1476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" altLang="en-US"/>
              <a:t>Since dw is 2 bytes so we can also use num1+x to access data. </a:t>
            </a:r>
            <a:endParaRPr lang="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true"/>
          <p:nvPr/>
        </p:nvSpPr>
        <p:spPr>
          <a:xfrm>
            <a:off x="701675" y="55880"/>
            <a:ext cx="1078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sym typeface="+mn-ea"/>
              </a:rPr>
              <a:t>Using memory to register for addressing </a:t>
            </a:r>
            <a:endParaRPr lang="en-US" altLang="en-US" sz="2400" b="1"/>
          </a:p>
        </p:txBody>
      </p:sp>
      <p:grpSp>
        <p:nvGrpSpPr>
          <p:cNvPr id="23" name="Group 22"/>
          <p:cNvGrpSpPr/>
          <p:nvPr/>
        </p:nvGrpSpPr>
        <p:grpSpPr>
          <a:xfrm>
            <a:off x="67945" y="574040"/>
            <a:ext cx="10932160" cy="5204460"/>
            <a:chOff x="107" y="904"/>
            <a:chExt cx="17216" cy="8196"/>
          </a:xfrm>
        </p:grpSpPr>
        <p:pic>
          <p:nvPicPr>
            <p:cNvPr id="3" name="Picture 2" descr="Screenshot from 2022-09-04 22-36-07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43" y="904"/>
              <a:ext cx="15180" cy="5235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6" name="Rounded Rectangle 5"/>
            <p:cNvSpPr/>
            <p:nvPr/>
          </p:nvSpPr>
          <p:spPr>
            <a:xfrm>
              <a:off x="5291" y="4266"/>
              <a:ext cx="3742" cy="113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true"/>
            <p:nvPr/>
          </p:nvSpPr>
          <p:spPr>
            <a:xfrm>
              <a:off x="10979" y="6491"/>
              <a:ext cx="5371" cy="14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" altLang="en-US"/>
                <a:t>Program ended here and we can have data after that. (Logical window)</a:t>
              </a:r>
              <a:endParaRPr lang="" altLang="en-US"/>
            </a:p>
          </p:txBody>
        </p:sp>
        <p:cxnSp>
          <p:nvCxnSpPr>
            <p:cNvPr id="13" name="Elbow Connector 12"/>
            <p:cNvCxnSpPr>
              <a:stCxn id="6" idx="3"/>
              <a:endCxn id="8" idx="1"/>
            </p:cNvCxnSpPr>
            <p:nvPr/>
          </p:nvCxnSpPr>
          <p:spPr>
            <a:xfrm>
              <a:off x="9033" y="4833"/>
              <a:ext cx="1946" cy="238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425" y="2111"/>
              <a:ext cx="2041" cy="4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107" y="1830"/>
              <a:ext cx="4463" cy="1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" altLang="en-US"/>
                <a:t>Memory location where we want our result.</a:t>
              </a:r>
              <a:endParaRPr lang="" alt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true">
              <a:off x="4570" y="2338"/>
              <a:ext cx="1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true"/>
            <p:nvPr/>
          </p:nvSpPr>
          <p:spPr>
            <a:xfrm>
              <a:off x="2958" y="8084"/>
              <a:ext cx="13900" cy="10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" altLang="en-US" b="1">
                  <a:solidFill>
                    <a:srgbClr val="FF0000"/>
                  </a:solidFill>
                </a:rPr>
                <a:t>Run this code on your simulator and see the com file on your debugger and see the change in the opcodes!!!</a:t>
              </a:r>
              <a:endParaRPr lang="" altLang="en-US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4026</Words>
  <Application>WPS Presentation</Application>
  <PresentationFormat/>
  <Paragraphs>139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SimSun</vt:lpstr>
      <vt:lpstr>Wingdings</vt:lpstr>
      <vt:lpstr>Arial Black</vt:lpstr>
      <vt:lpstr>Arial</vt:lpstr>
      <vt:lpstr>Times New Roman</vt:lpstr>
      <vt:lpstr>Standard Symbols PS</vt:lpstr>
      <vt:lpstr>Symbol</vt:lpstr>
      <vt:lpstr>微软雅黑</vt:lpstr>
      <vt:lpstr>Arial Unicode MS</vt:lpstr>
      <vt:lpstr>Gubbi</vt:lpstr>
      <vt:lpstr>Calibri</vt:lpstr>
      <vt:lpstr>Trebuchet MS</vt:lpstr>
      <vt:lpstr>Droid Sans Fallback</vt:lpstr>
      <vt:lpstr>Times New Roman</vt:lpstr>
      <vt:lpstr>DejaVu Sans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</dc:title>
  <dc:creator>osama</dc:creator>
  <cp:lastModifiedBy>osama</cp:lastModifiedBy>
  <cp:revision>128</cp:revision>
  <dcterms:created xsi:type="dcterms:W3CDTF">2022-09-04T20:40:57Z</dcterms:created>
  <dcterms:modified xsi:type="dcterms:W3CDTF">2022-09-04T20:40:57Z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1033-11.1.0.9719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