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8" r:id="rId14"/>
    <p:sldId id="273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A0"/>
    <a:srgbClr val="4B1CF6"/>
    <a:srgbClr val="4A7EBB"/>
    <a:srgbClr val="32E164"/>
    <a:srgbClr val="FF6464"/>
    <a:srgbClr val="C0BC6E"/>
    <a:srgbClr val="D2D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5544B-403E-411E-99ED-973EDFF21650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B433F-C734-4459-B4F4-84A26F0A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B433F-C734-4459-B4F4-84A26F0AE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1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B433F-C734-4459-B4F4-84A26F0AE5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8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CE3-673B-445E-BB38-B63C6D4176A4}" type="datetime1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749-FF04-47C1-9A97-4393B154303C}" type="datetime1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C677-9B9A-4AE3-998C-650B0E98277E}" type="datetime1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2410-BD06-4445-8E91-C8B1A22D83BE}" type="datetime1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0FF-05C6-4728-B1C7-EB8BB163DD2D}" type="datetime1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3DF0-5A55-4FA6-9EAE-0B9460A69682}" type="datetime1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D971-3908-44AA-8A14-D37476CD9025}" type="datetime1">
              <a:rPr lang="en-US" smtClean="0"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8AD1-84E0-4663-80C7-D59C629620CA}" type="datetime1">
              <a:rPr lang="en-US" smtClean="0"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1C7-FEAE-4C64-8F06-C88FD095CC61}" type="datetime1">
              <a:rPr lang="en-US" smtClean="0"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9B9C-C98E-4C2A-A458-983B0523EAA9}" type="datetime1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4CF-976D-4955-8859-5D9A63ACBED4}" type="datetime1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DFA8-3019-41F1-B5A8-9B12CFBC60B5}" type="datetime1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Basic Computer Organization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of location to be read/written is placed on the address bus</a:t>
            </a:r>
          </a:p>
          <a:p>
            <a:r>
              <a:rPr lang="en-US" dirty="0" smtClean="0"/>
              <a:t>Data to be read/written is places on the data bus by memory/processor</a:t>
            </a:r>
          </a:p>
          <a:p>
            <a:r>
              <a:rPr lang="en-US" dirty="0" smtClean="0"/>
              <a:t>Two control signals read and write decide the reading or writing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4419600"/>
            <a:ext cx="2667000" cy="1981200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Memory Unit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57400" y="4800600"/>
            <a:ext cx="952500" cy="304800"/>
          </a:xfrm>
          <a:prstGeom prst="rightArrow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5791200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-Right Arrow 8"/>
          <p:cNvSpPr/>
          <p:nvPr/>
        </p:nvSpPr>
        <p:spPr>
          <a:xfrm>
            <a:off x="5678223" y="5222016"/>
            <a:ext cx="1342445" cy="3810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6172200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6349" y="475488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Address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301" y="56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Read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3532" y="5985510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Write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1749" y="4800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Address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7489" y="2514600"/>
            <a:ext cx="1828800" cy="3657600"/>
          </a:xfrm>
          <a:prstGeom prst="rect">
            <a:avLst/>
          </a:prstGeom>
          <a:solidFill>
            <a:srgbClr val="DFE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7489" y="2882444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7877" y="182880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Address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decimal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69493" y="39426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97489" y="3263444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7489" y="3644444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97489" y="5791200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97489" y="5410200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97489" y="5029200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71437" y="426248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70183" y="458515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73013" y="182880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Address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hex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8383" y="5797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8383" y="541803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6489" y="50292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680" y="25146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4900" y="579970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00000000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6290" y="541020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00000001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6290" y="503248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00000002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2172" y="32698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FFFFFFFD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56501" y="28888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FFFFFFFE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2913" y="251607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FFFFFFFF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2895600" cy="4525963"/>
          </a:xfrm>
        </p:spPr>
        <p:txBody>
          <a:bodyPr/>
          <a:lstStyle/>
          <a:p>
            <a:r>
              <a:rPr lang="en-US" dirty="0" smtClean="0"/>
              <a:t>Address space is the set of addressable memory locations (bytes)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clock cycles are required</a:t>
            </a:r>
          </a:p>
          <a:p>
            <a:r>
              <a:rPr lang="en-US" dirty="0" smtClean="0"/>
              <a:t>Memory responds much more slowly than CPU</a:t>
            </a:r>
          </a:p>
          <a:p>
            <a:r>
              <a:rPr lang="en-US" dirty="0" smtClean="0"/>
              <a:t>Reading process is carried out in this way</a:t>
            </a:r>
          </a:p>
          <a:p>
            <a:pPr lvl="1"/>
            <a:r>
              <a:rPr lang="en-US" dirty="0" smtClean="0"/>
              <a:t>Address is placed on the address bus</a:t>
            </a:r>
          </a:p>
          <a:p>
            <a:pPr lvl="1"/>
            <a:r>
              <a:rPr lang="en-US" dirty="0" smtClean="0"/>
              <a:t>Read Line (RL) goes low indicating that processor wants to read</a:t>
            </a:r>
          </a:p>
          <a:p>
            <a:pPr lvl="1"/>
            <a:r>
              <a:rPr lang="en-US" dirty="0" smtClean="0"/>
              <a:t>CPU waits for memory to respond</a:t>
            </a:r>
          </a:p>
          <a:p>
            <a:pPr lvl="1"/>
            <a:r>
              <a:rPr lang="en-US" dirty="0" smtClean="0"/>
              <a:t>Read Line (RL) goes high indicating that data has </a:t>
            </a:r>
            <a:r>
              <a:rPr lang="en-US" smtClean="0"/>
              <a:t>been placed on the data bus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Read and Write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Read Cycle, the Processor</a:t>
            </a:r>
          </a:p>
          <a:p>
            <a:pPr lvl="1"/>
            <a:r>
              <a:rPr lang="en-US" dirty="0" smtClean="0"/>
              <a:t>places </a:t>
            </a:r>
            <a:r>
              <a:rPr lang="en-US" dirty="0" smtClean="0">
                <a:solidFill>
                  <a:srgbClr val="FF0000"/>
                </a:solidFill>
              </a:rPr>
              <a:t>address on address bus</a:t>
            </a:r>
          </a:p>
          <a:p>
            <a:pPr lvl="1"/>
            <a:r>
              <a:rPr lang="en-US" dirty="0" smtClean="0"/>
              <a:t>asserts the memory </a:t>
            </a:r>
            <a:r>
              <a:rPr lang="en-US" dirty="0" smtClean="0">
                <a:solidFill>
                  <a:srgbClr val="FF0000"/>
                </a:solidFill>
              </a:rPr>
              <a:t>read control signal</a:t>
            </a:r>
          </a:p>
          <a:p>
            <a:pPr lvl="1"/>
            <a:r>
              <a:rPr lang="en-US" dirty="0" smtClean="0"/>
              <a:t>waits for memory to place </a:t>
            </a:r>
            <a:r>
              <a:rPr lang="en-US" dirty="0" smtClean="0">
                <a:solidFill>
                  <a:srgbClr val="FF0000"/>
                </a:solidFill>
              </a:rPr>
              <a:t>data on the data bus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reads the data</a:t>
            </a:r>
            <a:r>
              <a:rPr lang="en-US" dirty="0" smtClean="0"/>
              <a:t> from data bus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rops</a:t>
            </a:r>
            <a:r>
              <a:rPr lang="en-US" dirty="0" smtClean="0"/>
              <a:t> the memory read signal</a:t>
            </a:r>
          </a:p>
          <a:p>
            <a:r>
              <a:rPr lang="en-US" dirty="0" smtClean="0"/>
              <a:t>In Write Cycle, the Processor</a:t>
            </a:r>
          </a:p>
          <a:p>
            <a:pPr lvl="1"/>
            <a:r>
              <a:rPr lang="en-US" dirty="0" smtClean="0"/>
              <a:t>places </a:t>
            </a:r>
            <a:r>
              <a:rPr lang="en-US" dirty="0" smtClean="0">
                <a:solidFill>
                  <a:srgbClr val="FF0000"/>
                </a:solidFill>
              </a:rPr>
              <a:t>address on the address bus</a:t>
            </a:r>
          </a:p>
          <a:p>
            <a:pPr lvl="1"/>
            <a:r>
              <a:rPr lang="en-US" dirty="0" smtClean="0"/>
              <a:t>asserts the memory </a:t>
            </a:r>
            <a:r>
              <a:rPr lang="en-US" dirty="0" smtClean="0">
                <a:solidFill>
                  <a:srgbClr val="FF0000"/>
                </a:solidFill>
              </a:rPr>
              <a:t>write control signal</a:t>
            </a:r>
          </a:p>
          <a:p>
            <a:pPr lvl="1"/>
            <a:r>
              <a:rPr lang="en-US" dirty="0" smtClean="0"/>
              <a:t>places the </a:t>
            </a:r>
            <a:r>
              <a:rPr lang="en-US" dirty="0" smtClean="0">
                <a:solidFill>
                  <a:srgbClr val="FF0000"/>
                </a:solidFill>
              </a:rPr>
              <a:t>data on the data bus</a:t>
            </a:r>
          </a:p>
          <a:p>
            <a:pPr lvl="1"/>
            <a:r>
              <a:rPr lang="en-US" dirty="0" smtClean="0"/>
              <a:t>waits for memory to </a:t>
            </a:r>
            <a:r>
              <a:rPr lang="en-US" dirty="0" smtClean="0">
                <a:solidFill>
                  <a:srgbClr val="FF0000"/>
                </a:solidFill>
              </a:rPr>
              <a:t>store the 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drops</a:t>
            </a:r>
            <a:r>
              <a:rPr lang="en-US" dirty="0" smtClean="0"/>
              <a:t> the memory write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133600"/>
            <a:ext cx="54959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0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Fastest storage elements</a:t>
            </a:r>
          </a:p>
          <a:p>
            <a:r>
              <a:rPr lang="en-US" dirty="0" smtClean="0"/>
              <a:t>Cache Memory</a:t>
            </a:r>
          </a:p>
          <a:p>
            <a:pPr lvl="1"/>
            <a:r>
              <a:rPr lang="en-US" dirty="0" smtClean="0"/>
              <a:t>Stores recently used instructions</a:t>
            </a:r>
          </a:p>
          <a:p>
            <a:r>
              <a:rPr lang="en-US" dirty="0" smtClean="0"/>
              <a:t>Main Memory</a:t>
            </a:r>
          </a:p>
          <a:p>
            <a:r>
              <a:rPr lang="en-US" dirty="0" smtClean="0"/>
              <a:t>Magnetic Disk</a:t>
            </a:r>
          </a:p>
          <a:p>
            <a:pPr lvl="1"/>
            <a:r>
              <a:rPr lang="en-US" dirty="0" smtClean="0"/>
              <a:t>Stores data permanently</a:t>
            </a:r>
          </a:p>
          <a:p>
            <a:r>
              <a:rPr lang="en-US" dirty="0" smtClean="0"/>
              <a:t>Magnetic Tape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2449388"/>
            <a:ext cx="4199276" cy="3494212"/>
            <a:chOff x="3276600" y="2520654"/>
            <a:chExt cx="4199276" cy="3494212"/>
          </a:xfrm>
        </p:grpSpPr>
        <p:sp>
          <p:nvSpPr>
            <p:cNvPr id="8" name="Isosceles Triangle 7"/>
            <p:cNvSpPr/>
            <p:nvPr/>
          </p:nvSpPr>
          <p:spPr>
            <a:xfrm rot="20016768">
              <a:off x="4468175" y="2581540"/>
              <a:ext cx="2222524" cy="3433326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608730">
              <a:off x="4012215" y="2573773"/>
              <a:ext cx="2227022" cy="3426391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75000"/>
              </a:schemeClr>
            </a:solidFill>
            <a:ln w="6350"/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795747" y="4700279"/>
              <a:ext cx="1554577" cy="785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347337" y="4720014"/>
              <a:ext cx="1553423" cy="766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49363" y="3914032"/>
              <a:ext cx="1000961" cy="503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349445" y="3922640"/>
              <a:ext cx="999672" cy="4962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349904" y="3641697"/>
              <a:ext cx="808381" cy="3969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355867" y="3359426"/>
              <a:ext cx="611587" cy="298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027018">
              <a:off x="5417631" y="5244488"/>
              <a:ext cx="1514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Magnetic Tape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20027018">
              <a:off x="5378970" y="4132840"/>
              <a:ext cx="13099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Magnetic Disk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CD-ROM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CD-RW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DVD-RW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40288">
              <a:off x="3721137" y="5252233"/>
              <a:ext cx="1618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Off-line 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640288">
              <a:off x="4162624" y="4321103"/>
              <a:ext cx="1040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Outboard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40288">
              <a:off x="4491837" y="3443628"/>
              <a:ext cx="902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Inboard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0027018">
              <a:off x="5261666" y="3864640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Main Memory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20027018">
              <a:off x="5363775" y="356113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Cache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20116997">
              <a:off x="5292969" y="3080912"/>
              <a:ext cx="676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Regis-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ters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276600" y="2590800"/>
              <a:ext cx="1761910" cy="2498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5719115" y="2603214"/>
              <a:ext cx="1756761" cy="25395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3326538">
              <a:off x="5802804" y="3645596"/>
              <a:ext cx="1999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Lower cost per Byte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8295506">
              <a:off x="2614041" y="3702068"/>
              <a:ext cx="2701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Higher Speed, Smaller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7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IA-32 Registers</a:t>
            </a:r>
          </a:p>
          <a:p>
            <a:pPr lvl="1"/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Special-Purpose and Segment Registers</a:t>
            </a:r>
          </a:p>
          <a:p>
            <a:pPr lvl="1"/>
            <a:r>
              <a:rPr lang="en-US" dirty="0" smtClean="0"/>
              <a:t>EFLAGS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/>
              <a:t>Section </a:t>
            </a:r>
            <a:r>
              <a:rPr lang="en-US" smtClean="0"/>
              <a:t>2.1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</a:p>
          <a:p>
            <a:pPr lvl="1"/>
            <a:r>
              <a:rPr lang="en-US" dirty="0" smtClean="0"/>
              <a:t>Attributes of a computer that have a direct impact on the logical program execution</a:t>
            </a:r>
          </a:p>
          <a:p>
            <a:pPr lvl="1"/>
            <a:r>
              <a:rPr lang="en-US" dirty="0" smtClean="0"/>
              <a:t>e.g. I/O mechanisms, memory addressing techniques</a:t>
            </a:r>
          </a:p>
          <a:p>
            <a:r>
              <a:rPr lang="en-US" dirty="0" smtClean="0"/>
              <a:t>Computer Organization</a:t>
            </a:r>
          </a:p>
          <a:p>
            <a:pPr lvl="1"/>
            <a:r>
              <a:rPr lang="en-US" dirty="0" smtClean="0"/>
              <a:t>Operational units and their interconnection that realizes the architectural specifications</a:t>
            </a:r>
          </a:p>
          <a:p>
            <a:pPr lvl="1"/>
            <a:r>
              <a:rPr lang="en-US" dirty="0" smtClean="0"/>
              <a:t>e.g. control signals, interconnection between computer and its peripherals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Organization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has 3 main components</a:t>
            </a:r>
          </a:p>
          <a:p>
            <a:pPr lvl="1"/>
            <a:r>
              <a:rPr lang="en-US" dirty="0" smtClean="0"/>
              <a:t>Processor, also called Central Processing Unit (CPU)</a:t>
            </a:r>
          </a:p>
          <a:p>
            <a:pPr lvl="1"/>
            <a:r>
              <a:rPr lang="en-US" dirty="0" smtClean="0"/>
              <a:t>Memory and Storage Devices</a:t>
            </a:r>
          </a:p>
          <a:p>
            <a:pPr lvl="1"/>
            <a:r>
              <a:rPr lang="en-US" dirty="0" smtClean="0"/>
              <a:t>I/O Devices</a:t>
            </a:r>
          </a:p>
          <a:p>
            <a:r>
              <a:rPr lang="en-US" dirty="0" smtClean="0"/>
              <a:t>These components communicate with each other through</a:t>
            </a:r>
          </a:p>
          <a:p>
            <a:pPr lvl="1"/>
            <a:r>
              <a:rPr lang="en-US" dirty="0" smtClean="0"/>
              <a:t>Data Bus</a:t>
            </a:r>
          </a:p>
          <a:p>
            <a:pPr lvl="1"/>
            <a:r>
              <a:rPr lang="en-US" dirty="0" smtClean="0"/>
              <a:t>I/O Bus</a:t>
            </a:r>
          </a:p>
          <a:p>
            <a:pPr lvl="1"/>
            <a:r>
              <a:rPr lang="en-US" dirty="0" smtClean="0"/>
              <a:t>Address Bus</a:t>
            </a:r>
          </a:p>
          <a:p>
            <a:pPr lvl="1"/>
            <a:r>
              <a:rPr lang="en-US" dirty="0" smtClean="0"/>
              <a:t>Control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/>
          <p:cNvCxnSpPr>
            <a:endCxn id="6" idx="0"/>
          </p:cNvCxnSpPr>
          <p:nvPr/>
        </p:nvCxnSpPr>
        <p:spPr>
          <a:xfrm flipV="1">
            <a:off x="2073166" y="2526030"/>
            <a:ext cx="2117834" cy="16192"/>
          </a:xfrm>
          <a:prstGeom prst="bentConnector4">
            <a:avLst>
              <a:gd name="adj1" fmla="val 142"/>
              <a:gd name="adj2" fmla="val 4032893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Organization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526030"/>
            <a:ext cx="2057400" cy="2133600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2526030"/>
            <a:ext cx="1371600" cy="21336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Storage Unit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2526030"/>
            <a:ext cx="891540" cy="2133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I/O Device #1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8684" y="2526030"/>
            <a:ext cx="891540" cy="2133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I/O Device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#2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1219200" y="1524000"/>
            <a:ext cx="7010400" cy="1002030"/>
          </a:xfrm>
          <a:prstGeom prst="bentConnector3">
            <a:avLst>
              <a:gd name="adj1" fmla="val 162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066800" y="4659629"/>
            <a:ext cx="7162800" cy="914401"/>
          </a:xfrm>
          <a:prstGeom prst="bentConnector3">
            <a:avLst>
              <a:gd name="adj1" fmla="val -3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86200" y="465963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465963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15200" y="465963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</p:cNvCxnSpPr>
          <p:nvPr/>
        </p:nvCxnSpPr>
        <p:spPr>
          <a:xfrm flipV="1">
            <a:off x="6008370" y="1524000"/>
            <a:ext cx="0" cy="10020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</p:cNvCxnSpPr>
          <p:nvPr/>
        </p:nvCxnSpPr>
        <p:spPr>
          <a:xfrm flipV="1">
            <a:off x="7454454" y="1524000"/>
            <a:ext cx="0" cy="10020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1072" y="307109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Central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Processing Unit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(CPU)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80159"/>
              </p:ext>
            </p:extLst>
          </p:nvPr>
        </p:nvGraphicFramePr>
        <p:xfrm>
          <a:off x="803910" y="4136390"/>
          <a:ext cx="1828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0070"/>
                <a:gridCol w="44577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ALU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CU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Elbow Connector 43"/>
          <p:cNvCxnSpPr/>
          <p:nvPr/>
        </p:nvCxnSpPr>
        <p:spPr>
          <a:xfrm>
            <a:off x="2133600" y="4659630"/>
            <a:ext cx="6096000" cy="457199"/>
          </a:xfrm>
          <a:prstGeom prst="bentConnector3">
            <a:avLst>
              <a:gd name="adj1" fmla="val 86"/>
            </a:avLst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54651" y="4659630"/>
            <a:ext cx="0" cy="457199"/>
          </a:xfrm>
          <a:prstGeom prst="line">
            <a:avLst/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48400" y="4659630"/>
            <a:ext cx="0" cy="457199"/>
          </a:xfrm>
          <a:prstGeom prst="line">
            <a:avLst/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696200" y="4659630"/>
            <a:ext cx="0" cy="457199"/>
          </a:xfrm>
          <a:prstGeom prst="line">
            <a:avLst/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7000" y="12035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I/O Bus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2200" y="552831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A7EBB"/>
                </a:solidFill>
                <a:latin typeface="Arial" pitchFamily="34" charset="0"/>
                <a:cs typeface="Arial" pitchFamily="34" charset="0"/>
              </a:rPr>
              <a:t>Address Bus</a:t>
            </a:r>
            <a:endParaRPr lang="en-US" dirty="0">
              <a:solidFill>
                <a:srgbClr val="4A7EB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9876" y="48122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464"/>
                </a:solidFill>
                <a:latin typeface="Arial" pitchFamily="34" charset="0"/>
                <a:cs typeface="Arial" pitchFamily="34" charset="0"/>
              </a:rPr>
              <a:t>Control Bus</a:t>
            </a:r>
            <a:endParaRPr lang="en-US" dirty="0">
              <a:solidFill>
                <a:srgbClr val="FF6464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643093"/>
              </p:ext>
            </p:extLst>
          </p:nvPr>
        </p:nvGraphicFramePr>
        <p:xfrm>
          <a:off x="797342" y="2635468"/>
          <a:ext cx="1828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Registers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546816" y="18633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Bus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Processing Unit (CPU)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called Processor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Clock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Arithmetic Logic Unit (ALU)</a:t>
            </a:r>
          </a:p>
          <a:p>
            <a:pPr lvl="2"/>
            <a:r>
              <a:rPr lang="en-US" dirty="0"/>
              <a:t>Performs arithmetic and logic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Control Unit (CU)</a:t>
            </a:r>
          </a:p>
          <a:p>
            <a:pPr lvl="2"/>
            <a:r>
              <a:rPr lang="en-US" dirty="0"/>
              <a:t>Generates the control signals required to execute the instructions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Clock cycle is basic unit of time for machine instructions</a:t>
            </a:r>
          </a:p>
          <a:p>
            <a:r>
              <a:rPr lang="en-US" dirty="0" smtClean="0"/>
              <a:t>Synchronizes Processor and Bus operations</a:t>
            </a:r>
          </a:p>
          <a:p>
            <a:r>
              <a:rPr lang="en-US" dirty="0" smtClean="0"/>
              <a:t>Clock cycle = Clock period = 1/(Clock Rate)</a:t>
            </a:r>
          </a:p>
          <a:p>
            <a:r>
              <a:rPr lang="en-US" dirty="0" smtClean="0"/>
              <a:t>Clock Rate = Clock Frequency = Cycles per sec</a:t>
            </a:r>
          </a:p>
          <a:p>
            <a:pPr lvl="1"/>
            <a:r>
              <a:rPr lang="en-US" dirty="0" smtClean="0"/>
              <a:t>1 Hz clock produces 1 Clock Cycle in 1 second</a:t>
            </a:r>
          </a:p>
          <a:p>
            <a:pPr lvl="1"/>
            <a:r>
              <a:rPr lang="en-US" dirty="0" smtClean="0"/>
              <a:t>1 KHz clock produces 1000 Clock Cycles in 1 second</a:t>
            </a:r>
          </a:p>
          <a:p>
            <a:pPr lvl="1"/>
            <a:r>
              <a:rPr lang="en-US" dirty="0" smtClean="0"/>
              <a:t>1 MHz clock produces 1,000,000 cycles in 1 second</a:t>
            </a:r>
          </a:p>
          <a:p>
            <a:pPr lvl="1"/>
            <a:r>
              <a:rPr lang="en-US" dirty="0" smtClean="0"/>
              <a:t>1 GHz clock produces 1,000,000,000 cycles in 1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797547"/>
              </p:ext>
            </p:extLst>
          </p:nvPr>
        </p:nvGraphicFramePr>
        <p:xfrm>
          <a:off x="533400" y="3581400"/>
          <a:ext cx="807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2860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Clock Frequency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Period  (sec)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Time to execute one instruction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Hz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sec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KHz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0.001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(millisecond)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MHz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0.000,001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l-GR" dirty="0" smtClean="0"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 (microsecond)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GHz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0.000,000,001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ns (nanosecond)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84506" y="2590800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17906" y="222800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17906" y="2217528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51306" y="2218957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51306" y="2589956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84706" y="222800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84706" y="2217528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18106" y="2218957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818106" y="2589956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51506" y="222722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1506" y="2219324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84906" y="2220753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84906" y="2591752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18306" y="222722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18306" y="2219324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951706" y="2220753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951706" y="2591752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85106" y="222722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85106" y="2219324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18506" y="2220753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018506" y="2591752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47800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47800" y="237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flipV="1">
            <a:off x="2751306" y="2057400"/>
            <a:ext cx="449094" cy="108466"/>
          </a:xfrm>
          <a:prstGeom prst="bentConnector3">
            <a:avLst>
              <a:gd name="adj1" fmla="val 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3200400" y="2057400"/>
            <a:ext cx="617706" cy="108466"/>
          </a:xfrm>
          <a:prstGeom prst="bentConnector3">
            <a:avLst>
              <a:gd name="adj1" fmla="val 100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52888" y="16952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sequence of bytes</a:t>
            </a:r>
          </a:p>
          <a:p>
            <a:pPr lvl="1"/>
            <a:r>
              <a:rPr lang="en-US" dirty="0"/>
              <a:t>Sequence number is called memory address</a:t>
            </a:r>
          </a:p>
          <a:p>
            <a:r>
              <a:rPr lang="en-US" dirty="0"/>
              <a:t>Byte addressable memory</a:t>
            </a:r>
          </a:p>
          <a:p>
            <a:pPr lvl="1"/>
            <a:r>
              <a:rPr lang="en-US" dirty="0"/>
              <a:t>Each byte has a unique address</a:t>
            </a:r>
          </a:p>
          <a:p>
            <a:r>
              <a:rPr lang="en-US" dirty="0" smtClean="0"/>
              <a:t>Physical </a:t>
            </a:r>
            <a:r>
              <a:rPr lang="en-US" dirty="0"/>
              <a:t>address space</a:t>
            </a:r>
          </a:p>
          <a:p>
            <a:pPr lvl="1"/>
            <a:r>
              <a:rPr lang="en-US" dirty="0"/>
              <a:t>Determined by the address bus width</a:t>
            </a:r>
          </a:p>
          <a:p>
            <a:pPr lvl="1"/>
            <a:r>
              <a:rPr lang="en-US" dirty="0"/>
              <a:t>Pentium has 32-bit address bus</a:t>
            </a:r>
          </a:p>
          <a:p>
            <a:pPr lvl="2"/>
            <a:r>
              <a:rPr lang="en-US" dirty="0"/>
              <a:t>Physical address space of Pentium = 2</a:t>
            </a:r>
            <a:r>
              <a:rPr lang="en-US" baseline="30000" dirty="0"/>
              <a:t>32</a:t>
            </a:r>
            <a:r>
              <a:rPr lang="en-US" dirty="0"/>
              <a:t> bytes = 4 GB</a:t>
            </a:r>
          </a:p>
          <a:p>
            <a:pPr lvl="1"/>
            <a:r>
              <a:rPr lang="en-US" dirty="0"/>
              <a:t>Itanium with 64-bit address bus can support up to 2</a:t>
            </a:r>
            <a:r>
              <a:rPr lang="en-US" baseline="30000" dirty="0"/>
              <a:t>64</a:t>
            </a:r>
            <a:r>
              <a:rPr lang="en-US" dirty="0"/>
              <a:t> bytes of physical address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686</Words>
  <Application>Microsoft Office PowerPoint</Application>
  <PresentationFormat>On-screen Show (4:3)</PresentationFormat>
  <Paragraphs>182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Basic Computer Organization</vt:lpstr>
      <vt:lpstr>Book Chapter</vt:lpstr>
      <vt:lpstr>Organization and Architecture</vt:lpstr>
      <vt:lpstr>Basic Computer Organization (1/2)</vt:lpstr>
      <vt:lpstr>Basic Computer Organization (2/2)</vt:lpstr>
      <vt:lpstr>Central Processing Unit (CPU)</vt:lpstr>
      <vt:lpstr>Clock (1/2)</vt:lpstr>
      <vt:lpstr>Clock (2/2)</vt:lpstr>
      <vt:lpstr>Memory (1/2)</vt:lpstr>
      <vt:lpstr>Memory (2/2)</vt:lpstr>
      <vt:lpstr>Physical Address Space</vt:lpstr>
      <vt:lpstr>Reading from Memory</vt:lpstr>
      <vt:lpstr>Memory Read and Write Cycles</vt:lpstr>
      <vt:lpstr>Reading from Memory</vt:lpstr>
      <vt:lpstr>Memory Hierarchy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199</cp:revision>
  <dcterms:created xsi:type="dcterms:W3CDTF">2013-07-22T06:13:10Z</dcterms:created>
  <dcterms:modified xsi:type="dcterms:W3CDTF">2013-11-25T19:09:21Z</dcterms:modified>
</cp:coreProperties>
</file>