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164"/>
    <a:srgbClr val="FF6464"/>
    <a:srgbClr val="6600FF"/>
    <a:srgbClr val="CC7472"/>
    <a:srgbClr val="BE4D4A"/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01AC4-4E89-49E5-8A2F-C6251BB5E512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B73F8-EE1F-49AA-AE12-2C5C42DC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7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286A-AD80-4CFD-9E21-860C024127CD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1F9-512E-453B-8C9F-EF33C93CA162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1354-C95B-4DDA-A992-7101562BFD11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0D1B-E665-400E-A845-6D7246FF04EA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5856-F9F7-493B-8CE6-8DD685EA24AE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5B5-718D-4F15-8BAA-572F1E19C0C4}" type="datetime1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364F-9C96-474D-BD43-206098A0C6BC}" type="datetime1">
              <a:rPr lang="en-US" smtClean="0"/>
              <a:t>9/28/2013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C1B-E344-4173-B56B-0DB0A208CECF}" type="datetime1">
              <a:rPr lang="en-US" smtClean="0"/>
              <a:t>9/28/2013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0D78-5418-4BDF-92BB-5890C7395CD5}" type="datetime1">
              <a:rPr lang="en-US" smtClean="0"/>
              <a:t>9/28/2013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C460-3E74-4518-A298-67B72A52E5A9}" type="datetime1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EE2C-615E-414B-A60A-10DAF31E086C}" type="datetime1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D4A7-4FB5-455B-8D77-4769C96BB016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Intel Architecture 32-bit (IA-32) Registers and Instruction Execution Cycle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EFLAGS register consists of individual binary bits</a:t>
            </a:r>
          </a:p>
          <a:p>
            <a:r>
              <a:rPr lang="en-US" dirty="0" smtClean="0"/>
              <a:t>Can be categorized into</a:t>
            </a:r>
          </a:p>
          <a:p>
            <a:pPr lvl="1"/>
            <a:r>
              <a:rPr lang="en-US" dirty="0" smtClean="0"/>
              <a:t>Control Flags: control the operation of CPU</a:t>
            </a:r>
          </a:p>
          <a:p>
            <a:pPr lvl="1"/>
            <a:r>
              <a:rPr lang="en-US" dirty="0" smtClean="0"/>
              <a:t>Status Flags: reflect the outcome of arithmetic and logical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86563"/>
              </p:ext>
            </p:extLst>
          </p:nvPr>
        </p:nvGraphicFramePr>
        <p:xfrm>
          <a:off x="609600" y="4495800"/>
          <a:ext cx="79248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49530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VIF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NT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IOPL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ZF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 and Logical operations set/reset them</a:t>
            </a:r>
          </a:p>
          <a:p>
            <a:r>
              <a:rPr lang="en-US" dirty="0" smtClean="0"/>
              <a:t>Status Flags are</a:t>
            </a:r>
          </a:p>
          <a:p>
            <a:pPr lvl="1"/>
            <a:r>
              <a:rPr lang="en-US" dirty="0" smtClean="0"/>
              <a:t>Carry Flag (CF): set when unsigned arithmetic operation produces a carry</a:t>
            </a:r>
          </a:p>
          <a:p>
            <a:pPr lvl="1"/>
            <a:r>
              <a:rPr lang="en-US" dirty="0" smtClean="0"/>
              <a:t>Overflow Flag (OF): sets when signed arithmetic result is out of range</a:t>
            </a:r>
          </a:p>
          <a:p>
            <a:pPr lvl="1"/>
            <a:r>
              <a:rPr lang="en-US" dirty="0" smtClean="0"/>
              <a:t>Sign Flag (SF): sets when result of operation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Zero Flag (ZF): sets when result of operation is zero</a:t>
            </a:r>
          </a:p>
          <a:p>
            <a:pPr lvl="1"/>
            <a:r>
              <a:rPr lang="en-US" dirty="0" smtClean="0"/>
              <a:t>Auxiliary Flag (AF): sets when there is a carry from bit 3 to bit 4</a:t>
            </a:r>
          </a:p>
          <a:p>
            <a:pPr lvl="1"/>
            <a:r>
              <a:rPr lang="en-US" dirty="0" smtClean="0"/>
              <a:t>Parity Flag (PF): sets when parity is 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Unit (FPU)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522355" cy="4525963"/>
          </a:xfrm>
        </p:spPr>
        <p:txBody>
          <a:bodyPr/>
          <a:lstStyle/>
          <a:p>
            <a:r>
              <a:rPr lang="en-US" dirty="0" smtClean="0"/>
              <a:t>FPU performs high speed floating point operations</a:t>
            </a:r>
          </a:p>
          <a:p>
            <a:r>
              <a:rPr lang="en-US" dirty="0" smtClean="0"/>
              <a:t>Integrated into main processor chip from Intel486 onward</a:t>
            </a:r>
          </a:p>
          <a:p>
            <a:r>
              <a:rPr lang="en-US" dirty="0" smtClean="0"/>
              <a:t>Eight 80-bit floating point data registers</a:t>
            </a:r>
          </a:p>
          <a:p>
            <a:r>
              <a:rPr lang="en-US" dirty="0" smtClean="0"/>
              <a:t>All arranged as a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9800" y="5093495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ST(7)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2299596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ST(1)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0" y="1833562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ST(0)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3233742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ST(3)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2767338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ST(2)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19800" y="4162428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ST(5)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19800" y="3698077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ST(4)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19800" y="4626771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ST(6)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Cycle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program is loaded into memory before execution</a:t>
            </a:r>
          </a:p>
          <a:p>
            <a:r>
              <a:rPr lang="en-US" dirty="0" smtClean="0"/>
              <a:t>Instruction Pointer (IP) contains the address of next instruction to be executed</a:t>
            </a:r>
          </a:p>
          <a:p>
            <a:r>
              <a:rPr lang="en-US" dirty="0" smtClean="0"/>
              <a:t>Instruction Queue contains the group of instructions about to be executed</a:t>
            </a:r>
          </a:p>
          <a:p>
            <a:r>
              <a:rPr lang="en-US" dirty="0" smtClean="0"/>
              <a:t>Three basic steps in execution of a machine instruction</a:t>
            </a:r>
          </a:p>
          <a:p>
            <a:pPr lvl="1"/>
            <a:r>
              <a:rPr lang="en-US" dirty="0" smtClean="0"/>
              <a:t>Fetch</a:t>
            </a:r>
          </a:p>
          <a:p>
            <a:pPr lvl="1"/>
            <a:r>
              <a:rPr lang="en-US" dirty="0" smtClean="0"/>
              <a:t>Decode</a:t>
            </a:r>
          </a:p>
          <a:p>
            <a:pPr lvl="1"/>
            <a:r>
              <a:rPr lang="en-US" dirty="0" smtClean="0"/>
              <a:t>Execute</a:t>
            </a:r>
          </a:p>
          <a:p>
            <a:r>
              <a:rPr lang="en-US" dirty="0" smtClean="0"/>
              <a:t>Two more steps if the instruction uses an operand located in memory</a:t>
            </a:r>
          </a:p>
          <a:p>
            <a:pPr lvl="1"/>
            <a:r>
              <a:rPr lang="en-US" dirty="0" smtClean="0"/>
              <a:t>Fetch Operand</a:t>
            </a:r>
          </a:p>
          <a:p>
            <a:pPr lvl="1"/>
            <a:r>
              <a:rPr lang="en-US" dirty="0" smtClean="0"/>
              <a:t>Store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</a:t>
            </a:r>
            <a:r>
              <a:rPr lang="en-US" dirty="0" smtClean="0"/>
              <a:t>Cycle 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steps when instruction uses an operand located in memory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/>
              <a:t>Instruction </a:t>
            </a:r>
            <a:r>
              <a:rPr lang="en-US" dirty="0" smtClean="0"/>
              <a:t> Decode (ID)</a:t>
            </a:r>
          </a:p>
          <a:p>
            <a:pPr lvl="1"/>
            <a:r>
              <a:rPr lang="en-US" dirty="0"/>
              <a:t>Operand </a:t>
            </a:r>
            <a:r>
              <a:rPr lang="en-US" dirty="0" smtClean="0"/>
              <a:t>Fetch from Memory (OF)</a:t>
            </a:r>
          </a:p>
          <a:p>
            <a:pPr lvl="1"/>
            <a:r>
              <a:rPr lang="en-US" dirty="0"/>
              <a:t>Instruction </a:t>
            </a:r>
            <a:r>
              <a:rPr lang="en-US" dirty="0" smtClean="0"/>
              <a:t>Execute (IE)</a:t>
            </a:r>
          </a:p>
          <a:p>
            <a:pPr lvl="1"/>
            <a:r>
              <a:rPr lang="en-US" smtClean="0"/>
              <a:t>Write Back </a:t>
            </a:r>
            <a:r>
              <a:rPr lang="en-US" dirty="0" smtClean="0"/>
              <a:t>in Memory (WB)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Instruction Execution Cycle (IEC) is the combination of all above operations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Program Counter (PC) or IP holds address of next instruction to be executed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Processor fetches instruction from memory pointed to be PC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Increment PC to the next instruction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Fetching operation concludes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Control Unit (CU) determines the function of the instruction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Instruction’s input operands are passed to ALU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Signals sent to ALU to perform the desired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Fetch from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Sometimes instructions may involve some operands located in memory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this case, data should be retrieved from memory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CU uses a memory </a:t>
            </a:r>
            <a:r>
              <a:rPr lang="en-US" i="1" dirty="0" smtClean="0"/>
              <a:t>read</a:t>
            </a:r>
            <a:r>
              <a:rPr lang="en-US" dirty="0" smtClean="0"/>
              <a:t> operation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 copies these operands into Instruction Registers which are invisible to user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instruction is ready for execution at this stage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ALU executes the instruction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ALU updates the status flags providing information about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Back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output may be required to save in memory for future uses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 performs a </a:t>
            </a:r>
            <a:r>
              <a:rPr lang="en-US" i="1" dirty="0" smtClean="0"/>
              <a:t>write</a:t>
            </a:r>
            <a:r>
              <a:rPr lang="en-US" dirty="0" smtClean="0"/>
              <a:t> operation to save this output into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/>
              <a:t>Section </a:t>
            </a:r>
            <a:r>
              <a:rPr lang="en-US" smtClean="0"/>
              <a:t>2.1.2</a:t>
            </a:r>
            <a:endParaRPr lang="en-US" dirty="0" smtClean="0"/>
          </a:p>
          <a:p>
            <a:pPr lvl="1"/>
            <a:r>
              <a:rPr lang="en-US" dirty="0" smtClean="0"/>
              <a:t>Section 2.2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IEC Graphical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1" y="17526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Fetch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1" y="26670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Decode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1" y="35814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Operand Fetch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1" y="44958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Execute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1" y="54102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Back in Memory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95501" y="24384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2095501" y="33528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095501" y="42672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95501" y="51816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5" idx="1"/>
          </p:cNvCxnSpPr>
          <p:nvPr/>
        </p:nvCxnSpPr>
        <p:spPr>
          <a:xfrm rot="10800000">
            <a:off x="1371601" y="2095500"/>
            <a:ext cx="12700" cy="3657600"/>
          </a:xfrm>
          <a:prstGeom prst="bentConnector3">
            <a:avLst>
              <a:gd name="adj1" fmla="val 49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91083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Obtain instruction from Instruction Queue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81940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Determine required action to be executed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5600" y="3745468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Locate and obtain operand from memory location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5600" y="465986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Compute the required operation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5600" y="557426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Deposit results in the storage for future use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64995" y="378696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Infinite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Overview of Intel Microprocessors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x86 Memory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high speed memory units inside CPU</a:t>
            </a:r>
          </a:p>
          <a:p>
            <a:r>
              <a:rPr lang="en-US" dirty="0" smtClean="0"/>
              <a:t>Can be categorized into</a:t>
            </a:r>
          </a:p>
          <a:p>
            <a:pPr lvl="1"/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Segment Registers</a:t>
            </a:r>
          </a:p>
          <a:p>
            <a:pPr lvl="1"/>
            <a:r>
              <a:rPr lang="en-US" dirty="0" smtClean="0"/>
              <a:t>Instruction Pointer </a:t>
            </a:r>
          </a:p>
          <a:p>
            <a:pPr lvl="1"/>
            <a:r>
              <a:rPr lang="en-US" dirty="0" smtClean="0"/>
              <a:t>EFLAGS Register</a:t>
            </a:r>
          </a:p>
          <a:p>
            <a:pPr lvl="2"/>
            <a:r>
              <a:rPr lang="en-US" dirty="0" smtClean="0"/>
              <a:t>Control Flags</a:t>
            </a:r>
          </a:p>
          <a:p>
            <a:pPr lvl="2"/>
            <a:r>
              <a:rPr lang="en-US" dirty="0" smtClean="0"/>
              <a:t>Status Flags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primarily for arithmetic and data movement</a:t>
            </a:r>
          </a:p>
          <a:p>
            <a:r>
              <a:rPr lang="en-US" dirty="0" smtClean="0"/>
              <a:t>Eight 32-bit </a:t>
            </a:r>
            <a:r>
              <a:rPr lang="en-US" b="1" i="1" dirty="0" smtClean="0"/>
              <a:t>Extended</a:t>
            </a:r>
            <a:r>
              <a:rPr lang="en-US" dirty="0" smtClean="0"/>
              <a:t> general purpose registers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14599"/>
              </p:ext>
            </p:extLst>
          </p:nvPr>
        </p:nvGraphicFramePr>
        <p:xfrm>
          <a:off x="838200" y="2819400"/>
          <a:ext cx="74980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/>
                <a:gridCol w="1828800"/>
                <a:gridCol w="4720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ccumulator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</a:t>
                      </a:r>
                      <a:r>
                        <a:rPr lang="en-US" i="1" dirty="0" err="1" smtClean="0"/>
                        <a:t>mul</a:t>
                      </a:r>
                      <a:r>
                        <a:rPr lang="en-US" dirty="0" smtClean="0"/>
                        <a:t> and </a:t>
                      </a:r>
                      <a:r>
                        <a:rPr lang="en-US" i="1" dirty="0" smtClean="0"/>
                        <a:t>div</a:t>
                      </a:r>
                      <a:r>
                        <a:rPr lang="en-US" dirty="0" smtClean="0"/>
                        <a:t> instruction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ase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ounter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</a:t>
                      </a:r>
                      <a:r>
                        <a:rPr lang="en-US" i="1" dirty="0" smtClean="0"/>
                        <a:t>LOOP</a:t>
                      </a:r>
                      <a:r>
                        <a:rPr lang="en-US" dirty="0" smtClean="0"/>
                        <a:t> instruction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ata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ase </a:t>
                      </a:r>
                      <a:r>
                        <a:rPr lang="en-US" b="1" dirty="0" smtClean="0"/>
                        <a:t>P</a:t>
                      </a:r>
                      <a:r>
                        <a:rPr lang="en-US" dirty="0" smtClean="0"/>
                        <a:t>ointer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reference local variables on stack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dirty="0" smtClean="0"/>
                        <a:t>tack </a:t>
                      </a:r>
                      <a:r>
                        <a:rPr lang="en-US" b="1" dirty="0" smtClean="0"/>
                        <a:t>P</a:t>
                      </a:r>
                      <a:r>
                        <a:rPr lang="en-US" dirty="0" smtClean="0"/>
                        <a:t>ointer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 at top of the stack, used by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PUSH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i="1" baseline="0" dirty="0" smtClean="0"/>
                        <a:t>POP</a:t>
                      </a:r>
                      <a:endParaRPr lang="en-US" i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dirty="0" smtClean="0"/>
                        <a:t>ource </a:t>
                      </a:r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ndex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by high speed memory transfer instruction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estination </a:t>
                      </a:r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ndex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by high speed memory transfer instruction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Parts of Registers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Portions of General Purpose Registers can also be accessed </a:t>
            </a:r>
          </a:p>
          <a:p>
            <a:pPr lvl="1"/>
            <a:r>
              <a:rPr lang="en-US" dirty="0" smtClean="0"/>
              <a:t>Lower 16 bits of EAX are named AX</a:t>
            </a:r>
          </a:p>
          <a:p>
            <a:pPr lvl="1"/>
            <a:r>
              <a:rPr lang="en-US" dirty="0" smtClean="0"/>
              <a:t>AX can further be divided into</a:t>
            </a:r>
          </a:p>
          <a:p>
            <a:pPr lvl="2"/>
            <a:r>
              <a:rPr lang="en-US" dirty="0" smtClean="0"/>
              <a:t>A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ower 8 bits</a:t>
            </a:r>
          </a:p>
          <a:p>
            <a:pPr lvl="2"/>
            <a:r>
              <a:rPr lang="en-US" dirty="0" smtClean="0"/>
              <a:t>A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igher 8 bits</a:t>
            </a:r>
          </a:p>
          <a:p>
            <a:pPr lvl="1"/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798320" y="5210502"/>
            <a:ext cx="6583680" cy="594360"/>
          </a:xfrm>
          <a:prstGeom prst="cube">
            <a:avLst>
              <a:gd name="adj" fmla="val 15000"/>
            </a:avLst>
          </a:prstGeom>
          <a:solidFill>
            <a:srgbClr val="CC7472"/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085541" y="4406592"/>
            <a:ext cx="3291840" cy="594360"/>
          </a:xfrm>
          <a:prstGeom prst="cube">
            <a:avLst>
              <a:gd name="adj" fmla="val 1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087779" y="3594010"/>
            <a:ext cx="3291840" cy="594360"/>
          </a:xfrm>
          <a:prstGeom prst="cube">
            <a:avLst>
              <a:gd name="adj" fmla="val 15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0120" y="5309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EAX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096" y="45091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2272" y="3598019"/>
            <a:ext cx="1712" cy="502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66373" y="368768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04277" y="36876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35201" y="4098458"/>
            <a:ext cx="6407" cy="19930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600" y="52867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32 bits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1000" y="45089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16 bits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7268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 bits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69094" y="5734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29026" y="5743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47399" y="5743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9200" y="57439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7166" y="57439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6254" y="57439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090717" y="4092330"/>
            <a:ext cx="6407" cy="19930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88701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 bits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299393" y="4114800"/>
            <a:ext cx="6407" cy="19930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Parts of Registers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EAX, EBX, ECX, EDX can be accessed at </a:t>
            </a:r>
            <a:r>
              <a:rPr lang="en-US" dirty="0" smtClean="0"/>
              <a:t>word and byte </a:t>
            </a:r>
            <a:r>
              <a:rPr lang="en-US" dirty="0"/>
              <a:t>level</a:t>
            </a:r>
          </a:p>
          <a:p>
            <a:pPr lvl="1"/>
            <a:r>
              <a:rPr lang="en-US" dirty="0"/>
              <a:t>EBP, ESP, ESI, EDI can be accessed at word level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749510"/>
              </p:ext>
            </p:extLst>
          </p:nvPr>
        </p:nvGraphicFramePr>
        <p:xfrm>
          <a:off x="1358460" y="2920999"/>
          <a:ext cx="6032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35"/>
                <a:gridCol w="1508235"/>
                <a:gridCol w="1508235"/>
                <a:gridCol w="1508235"/>
              </a:tblGrid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32-bit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16-bit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8-bit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igher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8-bit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ower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EAX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EBX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ECX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EDX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86923"/>
              </p:ext>
            </p:extLst>
          </p:nvPr>
        </p:nvGraphicFramePr>
        <p:xfrm>
          <a:off x="2806260" y="4775200"/>
          <a:ext cx="31453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93"/>
                <a:gridCol w="1572693"/>
              </a:tblGrid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32-bit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16-bit Lower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ESP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EBP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ESI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EDI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16-bit segment </a:t>
            </a:r>
            <a:r>
              <a:rPr lang="en-US" dirty="0" smtClean="0"/>
              <a:t>registers</a:t>
            </a:r>
          </a:p>
          <a:p>
            <a:r>
              <a:rPr lang="en-US" dirty="0" smtClean="0"/>
              <a:t>Indicate base addresses of pre-assigned memory areas</a:t>
            </a:r>
          </a:p>
          <a:p>
            <a:r>
              <a:rPr lang="en-US" dirty="0" smtClean="0"/>
              <a:t>An assembly program usually contains 3 segments</a:t>
            </a:r>
          </a:p>
          <a:p>
            <a:pPr lvl="1"/>
            <a:r>
              <a:rPr lang="en-US" dirty="0" smtClean="0"/>
              <a:t>Stack Segment: holds local function variables and function parameters</a:t>
            </a:r>
          </a:p>
          <a:p>
            <a:pPr lvl="1"/>
            <a:r>
              <a:rPr lang="en-US" dirty="0" smtClean="0"/>
              <a:t>Data Segment: holds variables</a:t>
            </a:r>
          </a:p>
          <a:p>
            <a:pPr lvl="1"/>
            <a:r>
              <a:rPr lang="en-US" dirty="0" smtClean="0"/>
              <a:t>Code Segment: holds program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S =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tack Segment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S =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ata Segment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S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ode Segment</a:t>
            </a:r>
          </a:p>
          <a:p>
            <a:r>
              <a:rPr lang="en-US" dirty="0" smtClean="0"/>
              <a:t>3 extra segment registers</a:t>
            </a:r>
          </a:p>
          <a:p>
            <a:pPr lvl="1"/>
            <a:r>
              <a:rPr lang="en-US" dirty="0" smtClean="0"/>
              <a:t>ES, FS, GS (Extra Segment)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90600" y="4434840"/>
            <a:ext cx="3292006" cy="1661160"/>
            <a:chOff x="1139024" y="3886200"/>
            <a:chExt cx="3292006" cy="1661160"/>
          </a:xfrm>
        </p:grpSpPr>
        <p:grpSp>
          <p:nvGrpSpPr>
            <p:cNvPr id="7" name="Group 6"/>
            <p:cNvGrpSpPr/>
            <p:nvPr/>
          </p:nvGrpSpPr>
          <p:grpSpPr>
            <a:xfrm>
              <a:off x="1139024" y="3886200"/>
              <a:ext cx="3291840" cy="594360"/>
              <a:chOff x="1143000" y="5120640"/>
              <a:chExt cx="3291840" cy="594360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31303" y="5181838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9190" y="4419600"/>
              <a:ext cx="3291840" cy="594360"/>
              <a:chOff x="1143000" y="5120640"/>
              <a:chExt cx="3291840" cy="594360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31303" y="5181838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39024" y="4953000"/>
              <a:ext cx="3291840" cy="594360"/>
              <a:chOff x="1143000" y="5120640"/>
              <a:chExt cx="3291840" cy="594360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31303" y="5181838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941570" y="4434840"/>
            <a:ext cx="3292006" cy="1661160"/>
            <a:chOff x="5089994" y="3886200"/>
            <a:chExt cx="3292006" cy="1661160"/>
          </a:xfrm>
        </p:grpSpPr>
        <p:grpSp>
          <p:nvGrpSpPr>
            <p:cNvPr id="13" name="Group 12"/>
            <p:cNvGrpSpPr/>
            <p:nvPr/>
          </p:nvGrpSpPr>
          <p:grpSpPr>
            <a:xfrm>
              <a:off x="5089994" y="3886200"/>
              <a:ext cx="3291840" cy="594360"/>
              <a:chOff x="1143000" y="5120640"/>
              <a:chExt cx="3291840" cy="594360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31303" y="5181838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90160" y="4419600"/>
              <a:ext cx="3291840" cy="594360"/>
              <a:chOff x="1143000" y="5120640"/>
              <a:chExt cx="3291840" cy="594360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31303" y="5181838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089994" y="4953000"/>
              <a:ext cx="3291840" cy="594360"/>
              <a:chOff x="1143000" y="5120640"/>
              <a:chExt cx="3291840" cy="594360"/>
            </a:xfrm>
          </p:grpSpPr>
          <p:sp>
            <p:nvSpPr>
              <p:cNvPr id="20" name="Cube 19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31303" y="5181838"/>
                <a:ext cx="554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G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Represented by EIP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 called Program Counter (PC)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Contains the address of next instruction to be executed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Its value changes with the execution of program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Certain machine instructions influence the value of EIP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952</Words>
  <Application>Microsoft Office PowerPoint</Application>
  <PresentationFormat>On-screen Show (4:3)</PresentationFormat>
  <Paragraphs>259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Intel Architecture 32-bit (IA-32) Registers and Instruction Execution Cycle</vt:lpstr>
      <vt:lpstr>Book Chapter</vt:lpstr>
      <vt:lpstr>Registers</vt:lpstr>
      <vt:lpstr>General Purpose Registers</vt:lpstr>
      <vt:lpstr>Accessing Parts of Registers (1/2)</vt:lpstr>
      <vt:lpstr>Accessing Parts of Registers (2/2)</vt:lpstr>
      <vt:lpstr>Segment Registers (1/2)</vt:lpstr>
      <vt:lpstr>Segment Registers (2/2)</vt:lpstr>
      <vt:lpstr>Instruction Pointer</vt:lpstr>
      <vt:lpstr>EFLAGS</vt:lpstr>
      <vt:lpstr>Status Flags</vt:lpstr>
      <vt:lpstr>Floating Point Unit (FPU)</vt:lpstr>
      <vt:lpstr>Instruction Execution Cycle (1/2)</vt:lpstr>
      <vt:lpstr>Instruction Execution Cycle (2/2)</vt:lpstr>
      <vt:lpstr>Instruction Fetch</vt:lpstr>
      <vt:lpstr>Instruction Decode</vt:lpstr>
      <vt:lpstr>Operand Fetch from Memory</vt:lpstr>
      <vt:lpstr>Instruction Execute</vt:lpstr>
      <vt:lpstr>Write Back in Memory</vt:lpstr>
      <vt:lpstr>IEC Graphical View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165</cp:revision>
  <dcterms:created xsi:type="dcterms:W3CDTF">2013-07-22T06:13:10Z</dcterms:created>
  <dcterms:modified xsi:type="dcterms:W3CDTF">2013-09-28T06:02:55Z</dcterms:modified>
</cp:coreProperties>
</file>