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6" r:id="rId16"/>
    <p:sldId id="270" r:id="rId17"/>
    <p:sldId id="268" r:id="rId18"/>
    <p:sldId id="267" r:id="rId19"/>
    <p:sldId id="269" r:id="rId20"/>
    <p:sldId id="265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1AE42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1B2C1-3D7C-4B18-8B79-55F0F821C1DC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75D2-31FF-48B3-9AF2-ED0901AC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9A1-3D5D-4CE3-865D-0DC7E73B6F76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91D-9FB9-455C-B862-4986D567770B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97-3FAA-46B7-96F8-9A729172F1A6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EA1-0F3E-4976-A242-1C54AEC1C179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E3E-3427-42FA-B548-C3C140B347BB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26F-A002-46C3-BCED-5E185E992671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49E3-A35D-4AD8-826B-0080027F7172}" type="datetime1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C987-E607-4621-AF5D-1C5597D3E902}" type="datetime1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BE20-0728-4194-8256-7FC0E9D1D8E7}" type="datetime1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C8D3-E14D-4E5A-8B5B-D212DC5657B6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104B-F784-465F-8049-66BED2B2B7C6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45E4-94EB-400A-AD59-647C7E7D2EA9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x86 Processor Architecture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(6/7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Pentium M (Mobile) was introduced in 2003</a:t>
            </a:r>
          </a:p>
          <a:p>
            <a:pPr lvl="1"/>
            <a:r>
              <a:rPr lang="en-US" dirty="0" smtClean="0"/>
              <a:t>Designed for low-power laptop computers</a:t>
            </a:r>
          </a:p>
          <a:p>
            <a:pPr lvl="1"/>
            <a:r>
              <a:rPr lang="en-US" dirty="0" smtClean="0"/>
              <a:t>Modified version of Pentium III, optimized for power efficiency</a:t>
            </a:r>
          </a:p>
          <a:p>
            <a:pPr lvl="1"/>
            <a:r>
              <a:rPr lang="en-US" dirty="0" smtClean="0"/>
              <a:t>Large L2 cache</a:t>
            </a:r>
          </a:p>
          <a:p>
            <a:pPr lvl="1"/>
            <a:r>
              <a:rPr lang="en-US" dirty="0" smtClean="0"/>
              <a:t>Runs at lower clock than Pentium IV but with better performance</a:t>
            </a:r>
          </a:p>
          <a:p>
            <a:r>
              <a:rPr lang="en-US" dirty="0" smtClean="0"/>
              <a:t>Extended Memory 64-bit Technology (EM64T)</a:t>
            </a:r>
          </a:p>
          <a:p>
            <a:pPr lvl="1"/>
            <a:r>
              <a:rPr lang="en-US" dirty="0" smtClean="0"/>
              <a:t>64-bit superset of the IA-32 processor architecture</a:t>
            </a:r>
          </a:p>
          <a:p>
            <a:pPr lvl="1"/>
            <a:r>
              <a:rPr lang="en-US" dirty="0" smtClean="0"/>
              <a:t>64-bit general purpose registers and integer support</a:t>
            </a:r>
          </a:p>
          <a:p>
            <a:pPr lvl="1"/>
            <a:r>
              <a:rPr lang="en-US" dirty="0" smtClean="0"/>
              <a:t>Number of general purpose registers increased from 8 to 64</a:t>
            </a:r>
          </a:p>
          <a:p>
            <a:pPr lvl="1"/>
            <a:r>
              <a:rPr lang="en-US" dirty="0" smtClean="0"/>
              <a:t>64-bit pointers and flat virtual address space</a:t>
            </a:r>
          </a:p>
          <a:p>
            <a:pPr lvl="1"/>
            <a:r>
              <a:rPr lang="en-US" dirty="0" smtClean="0"/>
              <a:t>Large physical address space: up to 2</a:t>
            </a:r>
            <a:r>
              <a:rPr lang="en-US" baseline="30000" dirty="0" smtClean="0"/>
              <a:t>40</a:t>
            </a:r>
            <a:r>
              <a:rPr lang="en-US" dirty="0" smtClean="0"/>
              <a:t> = 1 Terabyte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(7/7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CISC – Complete Instruction Set Computer</a:t>
            </a:r>
          </a:p>
          <a:p>
            <a:pPr lvl="1"/>
            <a:r>
              <a:rPr lang="en-US" dirty="0" smtClean="0"/>
              <a:t>Large and complex instruction set</a:t>
            </a:r>
          </a:p>
          <a:p>
            <a:pPr lvl="1"/>
            <a:r>
              <a:rPr lang="en-US" dirty="0" smtClean="0"/>
              <a:t>Variable width instructions</a:t>
            </a:r>
          </a:p>
          <a:p>
            <a:pPr lvl="1"/>
            <a:r>
              <a:rPr lang="en-US" dirty="0" smtClean="0"/>
              <a:t>Requires microcode interpreter</a:t>
            </a:r>
          </a:p>
          <a:p>
            <a:pPr lvl="1"/>
            <a:r>
              <a:rPr lang="en-US" dirty="0" smtClean="0"/>
              <a:t>Example is Intel x86 family</a:t>
            </a:r>
          </a:p>
          <a:p>
            <a:r>
              <a:rPr lang="en-US" dirty="0" smtClean="0"/>
              <a:t>RISC – Reduced Instruction Set Computer</a:t>
            </a:r>
          </a:p>
          <a:p>
            <a:pPr lvl="1"/>
            <a:r>
              <a:rPr lang="en-US" dirty="0" smtClean="0"/>
              <a:t>Small and simple instruction set</a:t>
            </a:r>
          </a:p>
          <a:p>
            <a:pPr lvl="1"/>
            <a:r>
              <a:rPr lang="en-US" dirty="0" smtClean="0"/>
              <a:t>All instructions have the same width</a:t>
            </a:r>
          </a:p>
          <a:p>
            <a:pPr lvl="1"/>
            <a:r>
              <a:rPr lang="en-US" dirty="0" smtClean="0"/>
              <a:t>Simpler instruction formats and addressing modes</a:t>
            </a:r>
          </a:p>
          <a:p>
            <a:pPr lvl="1"/>
            <a:r>
              <a:rPr lang="en-US" dirty="0" smtClean="0"/>
              <a:t>Decoded and executed directly by hardware</a:t>
            </a:r>
          </a:p>
          <a:p>
            <a:pPr lvl="1"/>
            <a:r>
              <a:rPr lang="en-US" dirty="0" smtClean="0"/>
              <a:t>Examples are ARM, MIPS, PowerPC, SPARC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Overview </a:t>
            </a:r>
            <a:r>
              <a:rPr lang="en-US" dirty="0"/>
              <a:t>of Intel Microprocessors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x86 </a:t>
            </a:r>
            <a:r>
              <a:rPr lang="en-US" b="1" dirty="0">
                <a:solidFill>
                  <a:srgbClr val="FF0000"/>
                </a:solidFill>
              </a:rPr>
              <a:t>Memory </a:t>
            </a:r>
            <a:r>
              <a:rPr lang="en-US" b="1" dirty="0" smtClean="0">
                <a:solidFill>
                  <a:srgbClr val="FF0000"/>
                </a:solidFill>
              </a:rPr>
              <a:t>Management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</a:t>
            </a:r>
            <a:r>
              <a:rPr lang="en-US" dirty="0" smtClean="0"/>
              <a:t>86 architecture operates in 3 basic different modes</a:t>
            </a:r>
          </a:p>
          <a:p>
            <a:pPr lvl="1"/>
            <a:r>
              <a:rPr lang="en-US" dirty="0" smtClean="0"/>
              <a:t>Protected Mode</a:t>
            </a:r>
          </a:p>
          <a:p>
            <a:pPr lvl="2"/>
            <a:r>
              <a:rPr lang="en-US" dirty="0" smtClean="0"/>
              <a:t>All instructions and features of processor are available</a:t>
            </a:r>
          </a:p>
          <a:p>
            <a:pPr lvl="2"/>
            <a:r>
              <a:rPr lang="en-US" dirty="0" smtClean="0"/>
              <a:t>Programs cannot reference memory outside their segments</a:t>
            </a:r>
          </a:p>
          <a:p>
            <a:pPr lvl="2"/>
            <a:r>
              <a:rPr lang="en-US" dirty="0" smtClean="0"/>
              <a:t>Virtual-8086 is special mode of Protected Mode</a:t>
            </a:r>
          </a:p>
          <a:p>
            <a:pPr lvl="1"/>
            <a:r>
              <a:rPr lang="en-US" dirty="0" smtClean="0"/>
              <a:t>Real-Address Mode</a:t>
            </a:r>
          </a:p>
          <a:p>
            <a:pPr lvl="2"/>
            <a:r>
              <a:rPr lang="en-US" dirty="0" smtClean="0"/>
              <a:t>Programs can have direct access to memory and hardware devices</a:t>
            </a:r>
          </a:p>
          <a:p>
            <a:pPr lvl="2"/>
            <a:r>
              <a:rPr lang="en-US" dirty="0" smtClean="0"/>
              <a:t>… so operating system can crash in this mode</a:t>
            </a:r>
          </a:p>
          <a:p>
            <a:pPr lvl="1"/>
            <a:r>
              <a:rPr lang="en-US" dirty="0" smtClean="0"/>
              <a:t>System Management Mode</a:t>
            </a:r>
          </a:p>
          <a:p>
            <a:pPr lvl="2"/>
            <a:r>
              <a:rPr lang="en-US" dirty="0" smtClean="0"/>
              <a:t>Implemented in processors customized for a particular system setup</a:t>
            </a:r>
          </a:p>
          <a:p>
            <a:pPr lvl="2"/>
            <a:r>
              <a:rPr lang="en-US" dirty="0" smtClean="0"/>
              <a:t>Supports power management and system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managed according to the operation mode</a:t>
            </a:r>
          </a:p>
          <a:p>
            <a:pPr lvl="1"/>
            <a:r>
              <a:rPr lang="en-US" dirty="0"/>
              <a:t>Real-Address Mode</a:t>
            </a:r>
          </a:p>
          <a:p>
            <a:pPr lvl="1"/>
            <a:r>
              <a:rPr lang="en-US" dirty="0" smtClean="0"/>
              <a:t>Protected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Real-Address Mode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registers</a:t>
            </a:r>
          </a:p>
          <a:p>
            <a:r>
              <a:rPr lang="en-US" dirty="0" smtClean="0"/>
              <a:t>20-bit address bus</a:t>
            </a:r>
          </a:p>
          <a:p>
            <a:pPr lvl="1"/>
            <a:r>
              <a:rPr lang="en-US" dirty="0" smtClean="0"/>
              <a:t>Physical Address Space = 1MByte</a:t>
            </a:r>
          </a:p>
          <a:p>
            <a:pPr lvl="1"/>
            <a:r>
              <a:rPr lang="en-US" dirty="0" smtClean="0"/>
              <a:t>Linear or Absolute Address range is 00000h to </a:t>
            </a:r>
            <a:r>
              <a:rPr lang="en-US" dirty="0" err="1" smtClean="0"/>
              <a:t>FFFFFh</a:t>
            </a:r>
            <a:endParaRPr lang="en-US" dirty="0" smtClean="0"/>
          </a:p>
          <a:p>
            <a:r>
              <a:rPr lang="en-US" dirty="0" smtClean="0"/>
              <a:t>How 20-bit address can be accommodated in 16-bit Registers?</a:t>
            </a:r>
          </a:p>
          <a:p>
            <a:pPr lvl="1"/>
            <a:r>
              <a:rPr lang="en-US" dirty="0" smtClean="0"/>
              <a:t>Solution lies in Segmented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Real-Address Mode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cannot use linear address directly because of 16-bit registers</a:t>
            </a:r>
          </a:p>
          <a:p>
            <a:r>
              <a:rPr lang="en-US" dirty="0"/>
              <a:t>Addresses are represented using 2 16-bit registers</a:t>
            </a:r>
          </a:p>
          <a:p>
            <a:pPr lvl="1"/>
            <a:r>
              <a:rPr lang="en-US" dirty="0" smtClean="0"/>
              <a:t>One 16-bit value is called Segment Value which is placed in segment register</a:t>
            </a:r>
          </a:p>
          <a:p>
            <a:pPr lvl="1"/>
            <a:r>
              <a:rPr lang="en-US" dirty="0" smtClean="0"/>
              <a:t>Other 16-bit value is called Offset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memory is divided in 64KBytes segments</a:t>
            </a:r>
          </a:p>
          <a:p>
            <a:r>
              <a:rPr lang="en-US" dirty="0" smtClean="0"/>
              <a:t>Each segment begins at an address having a zero in its last hex digit</a:t>
            </a:r>
            <a:endParaRPr lang="en-US" dirty="0"/>
          </a:p>
          <a:p>
            <a:pPr lvl="1"/>
            <a:r>
              <a:rPr lang="en-US" dirty="0" smtClean="0"/>
              <a:t>… this zero is omitted when representing segment value in </a:t>
            </a:r>
            <a:r>
              <a:rPr lang="en-US" smtClean="0"/>
              <a:t>16-bit registers</a:t>
            </a:r>
            <a:endParaRPr lang="en-US" dirty="0" smtClean="0"/>
          </a:p>
          <a:p>
            <a:pPr lvl="2"/>
            <a:r>
              <a:rPr lang="en-US" dirty="0" smtClean="0"/>
              <a:t>A segment value of E000</a:t>
            </a:r>
            <a:r>
              <a:rPr lang="en-US" baseline="-25000" dirty="0" smtClean="0"/>
              <a:t>16</a:t>
            </a:r>
            <a:r>
              <a:rPr lang="en-US" dirty="0" smtClean="0"/>
              <a:t> refers to the segment address of E0000</a:t>
            </a:r>
            <a:r>
              <a:rPr lang="en-US" baseline="-25000" dirty="0" smtClean="0"/>
              <a:t>16</a:t>
            </a:r>
            <a:endParaRPr lang="en-US" baseline="-25000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If we have Physical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ddress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pace of 2</a:t>
            </a:r>
            <a:r>
              <a:rPr lang="en-US" baseline="30000" dirty="0" smtClean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bytes, and size of each segment is 64KBytes (2</a:t>
            </a:r>
            <a:r>
              <a:rPr lang="en-US" baseline="30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bytes), how many segments do we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4512" y="1857130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3140535"/>
            <a:ext cx="1371600" cy="18467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1"/>
            <a:endCxn id="12" idx="1"/>
          </p:cNvCxnSpPr>
          <p:nvPr/>
        </p:nvCxnSpPr>
        <p:spPr>
          <a:xfrm>
            <a:off x="3352800" y="4067934"/>
            <a:ext cx="1752600" cy="33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0731" y="580947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0731" y="555069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731" y="530066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0731" y="502799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0731" y="47656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0731" y="451319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5497" y="47439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000:0000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3224" y="29870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000:FFFF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6207" y="5257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Segment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1067" y="566886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60895" y="5034016"/>
            <a:ext cx="0" cy="3230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V="1">
            <a:off x="4969093" y="5026651"/>
            <a:ext cx="0" cy="64220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0" y="4423628"/>
            <a:ext cx="1371600" cy="0"/>
          </a:xfrm>
          <a:prstGeom prst="line">
            <a:avLst/>
          </a:prstGeom>
          <a:ln w="222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696" y="45508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017A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042035" y="4423628"/>
            <a:ext cx="0" cy="5636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1569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000:017A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0731" y="189708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14512" y="2116933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14512" y="2378867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4512" y="2638670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14512" y="290036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14512" y="3160165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14512" y="3422099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14512" y="368190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14512" y="3943352"/>
            <a:ext cx="1385888" cy="2502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14512" y="4203155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4512" y="4465089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14512" y="472489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14512" y="4986584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14512" y="5246387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14512" y="5508321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14512" y="5768124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0731" y="425278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0731" y="399171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0731" y="372827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50731" y="346632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90000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0731" y="320277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50731" y="29479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50731" y="26828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50731" y="241935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50731" y="215979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00400" y="3947002"/>
            <a:ext cx="152400" cy="241863"/>
          </a:xfrm>
          <a:prstGeom prst="rightBrace">
            <a:avLst>
              <a:gd name="adj1" fmla="val 271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05400" y="3171706"/>
            <a:ext cx="228600" cy="1799135"/>
          </a:xfrm>
          <a:prstGeom prst="leftBrace">
            <a:avLst>
              <a:gd name="adj1" fmla="val 455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25607" y="5117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Segment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45632" y="48122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543800" y="4495800"/>
            <a:ext cx="0" cy="3230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983208" y="4500616"/>
            <a:ext cx="0" cy="61265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3352800" y="1752600"/>
            <a:ext cx="5181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7000:017A is called Logical Address</a:t>
            </a:r>
          </a:p>
          <a:p>
            <a:r>
              <a:rPr lang="en-US" sz="2000" dirty="0" smtClean="0"/>
              <a:t>7017A is called Linear/Absolute Address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7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20-bit Linear Address Calculation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02212"/>
              </p:ext>
            </p:extLst>
          </p:nvPr>
        </p:nvGraphicFramePr>
        <p:xfrm>
          <a:off x="822662" y="305816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594681"/>
              </p:ext>
            </p:extLst>
          </p:nvPr>
        </p:nvGraphicFramePr>
        <p:xfrm>
          <a:off x="1660612" y="580263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9330" y="3046730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Segment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540320" y="6093850"/>
            <a:ext cx="3562835" cy="380762"/>
            <a:chOff x="1481792" y="5943838"/>
            <a:chExt cx="3562835" cy="380762"/>
          </a:xfrm>
        </p:grpSpPr>
        <p:sp>
          <p:nvSpPr>
            <p:cNvPr id="13" name="TextBox 12"/>
            <p:cNvSpPr txBox="1"/>
            <p:nvPr/>
          </p:nvSpPr>
          <p:spPr>
            <a:xfrm>
              <a:off x="4731721" y="5955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1792" y="5943838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15267" y="5791200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Offset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59997" y="1935645"/>
            <a:ext cx="259080" cy="3219450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3194387" y="4067783"/>
            <a:ext cx="259080" cy="3219450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9032" y="4419600"/>
            <a:ext cx="463728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0" idx="1"/>
            <a:endCxn id="24" idx="0"/>
          </p:cNvCxnSpPr>
          <p:nvPr/>
        </p:nvCxnSpPr>
        <p:spPr>
          <a:xfrm>
            <a:off x="2489537" y="3674910"/>
            <a:ext cx="1359" cy="7446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5239" y="446435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4" idx="2"/>
          </p:cNvCxnSpPr>
          <p:nvPr/>
        </p:nvCxnSpPr>
        <p:spPr>
          <a:xfrm flipV="1">
            <a:off x="1706304" y="4648200"/>
            <a:ext cx="552728" cy="81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90231" y="4419600"/>
            <a:ext cx="463728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1" idx="1"/>
            <a:endCxn id="30" idx="4"/>
          </p:cNvCxnSpPr>
          <p:nvPr/>
        </p:nvCxnSpPr>
        <p:spPr>
          <a:xfrm flipH="1" flipV="1">
            <a:off x="3322095" y="4876800"/>
            <a:ext cx="1832" cy="67116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30" idx="2"/>
          </p:cNvCxnSpPr>
          <p:nvPr/>
        </p:nvCxnSpPr>
        <p:spPr>
          <a:xfrm>
            <a:off x="2722760" y="4648200"/>
            <a:ext cx="367471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41" idx="1"/>
          </p:cNvCxnSpPr>
          <p:nvPr/>
        </p:nvCxnSpPr>
        <p:spPr>
          <a:xfrm flipV="1">
            <a:off x="3553959" y="4646176"/>
            <a:ext cx="941841" cy="202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5800" y="4461510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20-bit Linear Address 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4277" y="37760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98172" y="50939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34946" y="277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017" y="276479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convert a </a:t>
            </a:r>
            <a:r>
              <a:rPr lang="en-US" dirty="0" smtClean="0">
                <a:solidFill>
                  <a:srgbClr val="FF0000"/>
                </a:solidFill>
              </a:rPr>
              <a:t>16-bitSeg:16-bitOffset</a:t>
            </a:r>
            <a:r>
              <a:rPr lang="en-US" dirty="0" smtClean="0"/>
              <a:t> logical address into 20-bit linear/absolute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2.2.4</a:t>
            </a:r>
          </a:p>
          <a:p>
            <a:pPr lvl="1"/>
            <a:r>
              <a:rPr lang="en-US" dirty="0" smtClean="0"/>
              <a:t>Section 2.3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Restricts application programs from accessing system hardware</a:t>
            </a:r>
          </a:p>
          <a:p>
            <a:r>
              <a:rPr lang="en-US" dirty="0" smtClean="0"/>
              <a:t>Logical Address consists of</a:t>
            </a:r>
          </a:p>
          <a:p>
            <a:pPr lvl="1"/>
            <a:r>
              <a:rPr lang="en-US" dirty="0" smtClean="0"/>
              <a:t>16-bit segment selector (Segment Registers)</a:t>
            </a:r>
          </a:p>
          <a:p>
            <a:pPr lvl="1"/>
            <a:r>
              <a:rPr lang="en-US" dirty="0" smtClean="0"/>
              <a:t>32-bit offset value</a:t>
            </a:r>
          </a:p>
          <a:p>
            <a:r>
              <a:rPr lang="en-US" dirty="0" smtClean="0"/>
              <a:t>Program’s linear address space is 4GBytes</a:t>
            </a:r>
          </a:p>
          <a:p>
            <a:pPr lvl="1"/>
            <a:r>
              <a:rPr lang="en-US" dirty="0" smtClean="0"/>
              <a:t>What is address bus width?</a:t>
            </a:r>
          </a:p>
          <a:p>
            <a:r>
              <a:rPr lang="en-US" dirty="0" smtClean="0"/>
              <a:t>A typical protected-mode program has three segments</a:t>
            </a:r>
          </a:p>
          <a:p>
            <a:pPr lvl="1"/>
            <a:r>
              <a:rPr lang="en-US" dirty="0" smtClean="0"/>
              <a:t>Code Segment </a:t>
            </a:r>
          </a:p>
          <a:p>
            <a:pPr lvl="1"/>
            <a:r>
              <a:rPr lang="en-US" dirty="0" smtClean="0"/>
              <a:t>Data Segment</a:t>
            </a:r>
          </a:p>
          <a:p>
            <a:pPr lvl="1"/>
            <a:r>
              <a:rPr lang="en-US" dirty="0" smtClean="0"/>
              <a:t>Stack Segment</a:t>
            </a:r>
          </a:p>
          <a:p>
            <a:r>
              <a:rPr lang="en-US" dirty="0" smtClean="0"/>
              <a:t>Segment Registers point to the Segment Descriptor Table</a:t>
            </a:r>
          </a:p>
          <a:p>
            <a:pPr lvl="1"/>
            <a:r>
              <a:rPr lang="en-US" dirty="0" smtClean="0"/>
              <a:t>… Segment Descriptor Tables are created by OS to keep track of individual program segments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Paging divides the linear address space into fixed-sized block called pages</a:t>
            </a:r>
          </a:p>
          <a:p>
            <a:r>
              <a:rPr lang="en-US" dirty="0" smtClean="0"/>
              <a:t>IA-32 uses pages of size 4 KB</a:t>
            </a:r>
          </a:p>
          <a:p>
            <a:r>
              <a:rPr lang="en-US" dirty="0" smtClean="0"/>
              <a:t>Pages are allocated space on main memory</a:t>
            </a:r>
          </a:p>
          <a:p>
            <a:pPr lvl="1"/>
            <a:r>
              <a:rPr lang="en-US" dirty="0" smtClean="0"/>
              <a:t>… if main memory is full, then on hard disk</a:t>
            </a:r>
          </a:p>
          <a:p>
            <a:r>
              <a:rPr lang="en-US" dirty="0" smtClean="0"/>
              <a:t>Complete set of pages mapped by OS is called Virtual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run many programs in parallel</a:t>
            </a:r>
          </a:p>
          <a:p>
            <a:r>
              <a:rPr lang="en-US" dirty="0" smtClean="0"/>
              <a:t>Main memory may not be enough to load all of them at the same time</a:t>
            </a:r>
          </a:p>
          <a:p>
            <a:r>
              <a:rPr lang="en-US" dirty="0" smtClean="0"/>
              <a:t>Disk storage is cheaper and we have plenty of it</a:t>
            </a:r>
          </a:p>
          <a:p>
            <a:r>
              <a:rPr lang="en-US" dirty="0" smtClean="0"/>
              <a:t>Paging gives an illusion that we have unlimited main memory</a:t>
            </a:r>
          </a:p>
          <a:p>
            <a:r>
              <a:rPr lang="en-US" dirty="0" smtClean="0"/>
              <a:t>The more a program depends on paging, the slower it runs</a:t>
            </a:r>
          </a:p>
          <a:p>
            <a:r>
              <a:rPr lang="en-US" dirty="0" smtClean="0"/>
              <a:t>Higher amount of main memory means less usage </a:t>
            </a:r>
            <a:r>
              <a:rPr lang="en-US" smtClean="0"/>
              <a:t>of paging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Overview </a:t>
            </a:r>
            <a:r>
              <a:rPr lang="en-US" b="1" dirty="0" smtClean="0">
                <a:solidFill>
                  <a:srgbClr val="FF0000"/>
                </a:solidFill>
              </a:rPr>
              <a:t>of Intel Microprocessors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x86 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 bus is significant in processor evolution</a:t>
            </a:r>
          </a:p>
          <a:p>
            <a:r>
              <a:rPr lang="en-US" dirty="0" smtClean="0"/>
              <a:t>How to transfer 32-bit data with an 8-bit data bus?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Intel Microprocessors (1/7)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Intel 8086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16-bit registers and 16-bit data bus </a:t>
            </a:r>
          </a:p>
          <a:p>
            <a:pPr lvl="1"/>
            <a:r>
              <a:rPr lang="en-US" dirty="0" smtClean="0"/>
              <a:t>20-bit address bus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20</a:t>
            </a:r>
            <a:r>
              <a:rPr lang="en-US" dirty="0" smtClean="0"/>
              <a:t> bytes = 1MB</a:t>
            </a:r>
          </a:p>
          <a:p>
            <a:r>
              <a:rPr lang="en-US" dirty="0" smtClean="0"/>
              <a:t>Intel 8087</a:t>
            </a:r>
          </a:p>
          <a:p>
            <a:pPr lvl="1"/>
            <a:r>
              <a:rPr lang="en-US" dirty="0" smtClean="0"/>
              <a:t>Floating point co-processor</a:t>
            </a:r>
          </a:p>
          <a:p>
            <a:pPr lvl="1"/>
            <a:r>
              <a:rPr lang="en-US" dirty="0" smtClean="0"/>
              <a:t>Uses segmentation and real-address mode to address memory</a:t>
            </a:r>
          </a:p>
          <a:p>
            <a:pPr lvl="1"/>
            <a:r>
              <a:rPr lang="en-US" dirty="0" smtClean="0"/>
              <a:t>Each segment can address 2</a:t>
            </a:r>
            <a:r>
              <a:rPr lang="en-US" baseline="30000" dirty="0" smtClean="0"/>
              <a:t>16</a:t>
            </a:r>
            <a:r>
              <a:rPr lang="en-US" dirty="0" smtClean="0"/>
              <a:t> bytes = 64 Kbytes</a:t>
            </a:r>
          </a:p>
          <a:p>
            <a:r>
              <a:rPr lang="en-US" dirty="0" smtClean="0"/>
              <a:t>Intel 8088</a:t>
            </a:r>
          </a:p>
          <a:p>
            <a:pPr lvl="1"/>
            <a:r>
              <a:rPr lang="en-US" dirty="0" smtClean="0"/>
              <a:t>Uses 8-bit data bus</a:t>
            </a:r>
          </a:p>
          <a:p>
            <a:pPr lvl="1"/>
            <a:r>
              <a:rPr lang="en-US" dirty="0" smtClean="0"/>
              <a:t>… that’s why less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(2/7)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80286</a:t>
            </a:r>
          </a:p>
          <a:p>
            <a:pPr lvl="1"/>
            <a:r>
              <a:rPr lang="en-US" dirty="0" smtClean="0"/>
              <a:t>24-bit address bus so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24</a:t>
            </a:r>
            <a:r>
              <a:rPr lang="en-US" dirty="0" smtClean="0"/>
              <a:t> bytes = 16 MB</a:t>
            </a:r>
          </a:p>
          <a:p>
            <a:r>
              <a:rPr lang="en-US" dirty="0" smtClean="0"/>
              <a:t>Intel 80386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First 32-bit processor with 32-bit general purpose registers</a:t>
            </a:r>
          </a:p>
          <a:p>
            <a:pPr lvl="1"/>
            <a:r>
              <a:rPr lang="en-US" dirty="0" smtClean="0"/>
              <a:t>32-bit data bus and 32-bit address bus so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32</a:t>
            </a:r>
            <a:r>
              <a:rPr lang="en-US" dirty="0" smtClean="0"/>
              <a:t> bytes = 4GB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(3/7)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80486, introduced in 1989</a:t>
            </a:r>
          </a:p>
          <a:p>
            <a:pPr lvl="1"/>
            <a:r>
              <a:rPr lang="en-US" dirty="0" smtClean="0"/>
              <a:t>Improved version of 80386</a:t>
            </a:r>
          </a:p>
          <a:p>
            <a:pPr lvl="1"/>
            <a:r>
              <a:rPr lang="en-US" dirty="0" smtClean="0"/>
              <a:t>On-chip Floating Point Unit</a:t>
            </a:r>
          </a:p>
          <a:p>
            <a:pPr lvl="1"/>
            <a:r>
              <a:rPr lang="en-US" dirty="0" smtClean="0"/>
              <a:t>On-chip unified Instruction/Data cache of 8 KB</a:t>
            </a:r>
          </a:p>
          <a:p>
            <a:pPr lvl="1"/>
            <a:r>
              <a:rPr lang="en-US" dirty="0" smtClean="0"/>
              <a:t>Introduced the concept of Pipelining</a:t>
            </a:r>
          </a:p>
          <a:p>
            <a:r>
              <a:rPr lang="en-US" dirty="0" smtClean="0"/>
              <a:t>Pentium (80586), introduced in 1993</a:t>
            </a:r>
          </a:p>
          <a:p>
            <a:pPr lvl="1"/>
            <a:r>
              <a:rPr lang="en-US" dirty="0" smtClean="0"/>
              <a:t>32-bit address bus</a:t>
            </a:r>
          </a:p>
          <a:p>
            <a:pPr lvl="1"/>
            <a:r>
              <a:rPr lang="en-US" dirty="0" smtClean="0"/>
              <a:t>64-bit internal data path (inside a processor)</a:t>
            </a:r>
          </a:p>
          <a:p>
            <a:pPr lvl="1"/>
            <a:r>
              <a:rPr lang="en-US" dirty="0" smtClean="0"/>
              <a:t>Superscalar performance: can execute two instructions in one clock cycle</a:t>
            </a:r>
          </a:p>
          <a:p>
            <a:pPr lvl="1"/>
            <a:r>
              <a:rPr lang="en-US" dirty="0" smtClean="0"/>
              <a:t>Separate 8KB instruction and 8KB data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(4/7)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Pentium Pro, introduced in 1995</a:t>
            </a:r>
          </a:p>
          <a:p>
            <a:pPr lvl="1"/>
            <a:r>
              <a:rPr lang="en-US" dirty="0" smtClean="0"/>
              <a:t>Three-way superscalar: can execute 3 instructions per clock cycle</a:t>
            </a:r>
          </a:p>
          <a:p>
            <a:pPr lvl="1"/>
            <a:r>
              <a:rPr lang="en-US" dirty="0" smtClean="0"/>
              <a:t>36-bit address bus </a:t>
            </a:r>
            <a:r>
              <a:rPr lang="en-US" dirty="0" smtClean="0">
                <a:sym typeface="Wingdings" pitchFamily="2" charset="2"/>
              </a:rPr>
              <a:t> up to 64 GB of physical address space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Introduced dynamic execution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Out-of-order execution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Integrated a 256 KB second level L2 cache on chip</a:t>
            </a:r>
          </a:p>
          <a:p>
            <a:r>
              <a:rPr lang="en-US" dirty="0" smtClean="0">
                <a:sym typeface="Wingdings" pitchFamily="2" charset="2"/>
              </a:rPr>
              <a:t>Pentium II was introduced in 1997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Added MMX instructions </a:t>
            </a:r>
          </a:p>
          <a:p>
            <a:r>
              <a:rPr lang="en-US" dirty="0" smtClean="0">
                <a:sym typeface="Wingdings" pitchFamily="2" charset="2"/>
              </a:rPr>
              <a:t>Pentium III was introduced in 1999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Added SSE instructions and eight new 128-bit XMM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(5/7)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Pentium IV is a seventh generation x86 architecture</a:t>
            </a:r>
          </a:p>
          <a:p>
            <a:pPr lvl="1"/>
            <a:r>
              <a:rPr lang="en-US" dirty="0" smtClean="0"/>
              <a:t>New micro-architecture design called Intel </a:t>
            </a:r>
            <a:r>
              <a:rPr lang="en-US" dirty="0" err="1" smtClean="0"/>
              <a:t>Netburst</a:t>
            </a:r>
            <a:endParaRPr lang="en-US" dirty="0" smtClean="0"/>
          </a:p>
          <a:p>
            <a:pPr lvl="1"/>
            <a:r>
              <a:rPr lang="en-US" dirty="0" smtClean="0"/>
              <a:t>Very deep instruction pipeline, scaling to very high frequencies</a:t>
            </a:r>
          </a:p>
          <a:p>
            <a:r>
              <a:rPr lang="en-US" dirty="0" smtClean="0"/>
              <a:t>Intel introduced hyper-threading technology in 2002</a:t>
            </a:r>
          </a:p>
          <a:p>
            <a:pPr lvl="1"/>
            <a:r>
              <a:rPr lang="en-US" dirty="0" smtClean="0"/>
              <a:t>Allowed 2 programs to run simultaneously, sharing resources</a:t>
            </a:r>
          </a:p>
          <a:p>
            <a:r>
              <a:rPr lang="en-US" dirty="0" smtClean="0"/>
              <a:t>Xeon is Intel’s name for its server-class microprocessors</a:t>
            </a:r>
          </a:p>
          <a:p>
            <a:pPr lvl="1"/>
            <a:r>
              <a:rPr lang="en-US" dirty="0" smtClean="0"/>
              <a:t>Xeon chips generally have more cache</a:t>
            </a:r>
          </a:p>
          <a:p>
            <a:pPr lvl="1"/>
            <a:r>
              <a:rPr lang="en-US" dirty="0" smtClean="0"/>
              <a:t>Support larger multiprocessor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1074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x86 Processor Architecture</vt:lpstr>
      <vt:lpstr>Book Chapter</vt:lpstr>
      <vt:lpstr>Outline</vt:lpstr>
      <vt:lpstr>Intel Microprocessors</vt:lpstr>
      <vt:lpstr>Evolution of Intel Microprocessors (1/7)</vt:lpstr>
      <vt:lpstr>Evolution of Intel Microprocessors (2/7)</vt:lpstr>
      <vt:lpstr>Evolution of Intel Microprocessors (3/7)</vt:lpstr>
      <vt:lpstr>Evolution of Intel Microprocessors (4/7)</vt:lpstr>
      <vt:lpstr>Evolution of Intel Microprocessors (5/7)</vt:lpstr>
      <vt:lpstr>Evolution of Intel Microprocessors (6/7)</vt:lpstr>
      <vt:lpstr>Evolution of Intel Microprocessors (7/7)</vt:lpstr>
      <vt:lpstr>Outline</vt:lpstr>
      <vt:lpstr>x86 Operation Modes</vt:lpstr>
      <vt:lpstr>x86 Memory Management</vt:lpstr>
      <vt:lpstr>Real-Address Mode Memory Management</vt:lpstr>
      <vt:lpstr>Real-Address Mode Memory Management</vt:lpstr>
      <vt:lpstr>Segmented Memory Scheme</vt:lpstr>
      <vt:lpstr>Segmented Memory Map</vt:lpstr>
      <vt:lpstr>20-bit Linear Address Calculation</vt:lpstr>
      <vt:lpstr>Protected Mode Memory Management</vt:lpstr>
      <vt:lpstr>Paging</vt:lpstr>
      <vt:lpstr>Paging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310</cp:revision>
  <dcterms:created xsi:type="dcterms:W3CDTF">2013-07-22T06:13:10Z</dcterms:created>
  <dcterms:modified xsi:type="dcterms:W3CDTF">2013-09-07T07:43:35Z</dcterms:modified>
</cp:coreProperties>
</file>