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8F94-7D2B-4C9B-ACC9-56A569C61109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A1CD-BEE9-48E0-8501-AA52695A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654E-1786-47EB-80F3-3C902AB453B6}" type="datetime1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D0CC-1816-49FB-A85E-30FEBE4A18AB}" type="datetime1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E5C-D852-4A63-8299-9FFB996ACA6E}" type="datetime1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CE6E-8605-4536-A219-0C559FB0F91A}" type="datetime1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8E8-59BE-4A06-8D69-0D0A757E31B1}" type="datetime1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4DA7-0522-4B13-89C1-B90B8528D7A4}" type="datetime1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4117-1479-4BFA-A14A-985F7A07CA4F}" type="datetime1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81D-154B-4C90-B176-BB98289464CF}" type="datetime1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3FE9-FE4F-4D87-A479-A607F74B52D9}" type="datetime1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96E-33D5-4A10-9017-508D0AF61D7B}" type="datetime1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5F7-D788-4FFD-ADFF-6B7C5D0A9F32}" type="datetime1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E5CE-E3FA-4208-8D3A-EBD8B323E8AC}" type="datetime1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Computer Performance and Cache Memory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Total memory capacity can be visualized as hierarchy of components</a:t>
            </a:r>
          </a:p>
          <a:p>
            <a:r>
              <a:rPr lang="en-US" dirty="0" smtClean="0"/>
              <a:t>As we go down the hierarchy, the following occurs</a:t>
            </a:r>
          </a:p>
          <a:p>
            <a:pPr lvl="1"/>
            <a:r>
              <a:rPr lang="en-US" dirty="0" smtClean="0"/>
              <a:t>Decreasing cost per bit</a:t>
            </a:r>
          </a:p>
          <a:p>
            <a:pPr lvl="1"/>
            <a:r>
              <a:rPr lang="en-US" dirty="0" smtClean="0"/>
              <a:t>Increasing capacity</a:t>
            </a:r>
          </a:p>
          <a:p>
            <a:pPr lvl="1"/>
            <a:r>
              <a:rPr lang="en-US" dirty="0" smtClean="0"/>
              <a:t>Increasing access time</a:t>
            </a:r>
          </a:p>
          <a:p>
            <a:pPr lvl="1"/>
            <a:r>
              <a:rPr lang="en-US" dirty="0" smtClean="0"/>
              <a:t>Decreasing frequency of access of the memory by the processor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2449388"/>
            <a:ext cx="4199276" cy="3494212"/>
            <a:chOff x="3276600" y="2520654"/>
            <a:chExt cx="4199276" cy="3494212"/>
          </a:xfrm>
        </p:grpSpPr>
        <p:sp>
          <p:nvSpPr>
            <p:cNvPr id="5" name="Isosceles Triangle 4"/>
            <p:cNvSpPr/>
            <p:nvPr/>
          </p:nvSpPr>
          <p:spPr>
            <a:xfrm rot="20016768">
              <a:off x="4468175" y="2581540"/>
              <a:ext cx="2222524" cy="3433326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08730">
              <a:off x="4012215" y="2573773"/>
              <a:ext cx="2227022" cy="3426391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75000"/>
              </a:schemeClr>
            </a:solidFill>
            <a:ln w="6350"/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95747" y="4700279"/>
              <a:ext cx="1554577" cy="785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347337" y="4720014"/>
              <a:ext cx="1553423" cy="766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49363" y="3914032"/>
              <a:ext cx="1000961" cy="503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49445" y="3922640"/>
              <a:ext cx="999672" cy="4962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349904" y="3641697"/>
              <a:ext cx="808381" cy="396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355867" y="3359426"/>
              <a:ext cx="611587" cy="298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0027018">
              <a:off x="5417631" y="5244488"/>
              <a:ext cx="1514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Magnetic Tape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027018">
              <a:off x="5378970" y="4132840"/>
              <a:ext cx="13099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Magnetic Disk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CD-ROM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CD-RW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DVD-RW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40288">
              <a:off x="3721137" y="5252233"/>
              <a:ext cx="16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Off-line 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40288">
              <a:off x="4162624" y="4321103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Outboard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40288">
              <a:off x="4491837" y="3443628"/>
              <a:ext cx="902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027018">
              <a:off x="5261666" y="386464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Main Memory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027018">
              <a:off x="5363775" y="356113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Cache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0116997">
              <a:off x="5292969" y="3080912"/>
              <a:ext cx="67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Regis-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ters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76600" y="2590800"/>
              <a:ext cx="1761910" cy="2498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5719115" y="2603214"/>
              <a:ext cx="1756761" cy="25395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3326538">
              <a:off x="5802804" y="3645596"/>
              <a:ext cx="1999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Lower cost per Byte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8295506">
              <a:off x="2614041" y="3702068"/>
              <a:ext cx="2701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Higher Speed, Smaller Size</a:t>
              </a: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Memory (Primary Storage)</a:t>
            </a:r>
          </a:p>
          <a:p>
            <a:pPr lvl="1"/>
            <a:r>
              <a:rPr lang="en-US" dirty="0" smtClean="0"/>
              <a:t>Only programs and data currently need by the processor are stored here</a:t>
            </a:r>
          </a:p>
          <a:p>
            <a:r>
              <a:rPr lang="en-US" dirty="0" smtClean="0"/>
              <a:t>Auxiliary Memory (Secondary Storage)</a:t>
            </a:r>
          </a:p>
          <a:p>
            <a:pPr lvl="1"/>
            <a:r>
              <a:rPr lang="en-US" dirty="0" smtClean="0"/>
              <a:t>Devices that provide backup storage</a:t>
            </a:r>
          </a:p>
          <a:p>
            <a:pPr lvl="1"/>
            <a:r>
              <a:rPr lang="en-US" dirty="0" smtClean="0"/>
              <a:t>Magnetic disks and tapes</a:t>
            </a:r>
          </a:p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Increases the speed of processing</a:t>
            </a:r>
          </a:p>
          <a:p>
            <a:pPr lvl="1"/>
            <a:r>
              <a:rPr lang="en-US" dirty="0" smtClean="0"/>
              <a:t>Rapid rate and smaller size</a:t>
            </a:r>
          </a:p>
          <a:p>
            <a:pPr lvl="1"/>
            <a:r>
              <a:rPr lang="en-US" dirty="0" smtClean="0"/>
              <a:t>Compensates speed differences between main memory and processor</a:t>
            </a:r>
          </a:p>
          <a:p>
            <a:pPr lvl="1"/>
            <a:r>
              <a:rPr lang="en-US" dirty="0" smtClean="0"/>
              <a:t>Stores segments of programs and data currently in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amount of fast memory</a:t>
            </a:r>
          </a:p>
          <a:p>
            <a:r>
              <a:rPr lang="en-US" dirty="0" smtClean="0"/>
              <a:t>Sits between main memory and CPU</a:t>
            </a:r>
          </a:p>
          <a:p>
            <a:r>
              <a:rPr lang="en-US" dirty="0" smtClean="0"/>
              <a:t>May be located on CPU chip </a:t>
            </a:r>
          </a:p>
          <a:p>
            <a:r>
              <a:rPr lang="en-US" dirty="0" smtClean="0"/>
              <a:t>Faster than main memory by a factor of 5 to 10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143000" y="4648200"/>
            <a:ext cx="1371600" cy="990600"/>
          </a:xfrm>
          <a:prstGeom prst="cube">
            <a:avLst>
              <a:gd name="adj" fmla="val 1115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CPU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3390900" y="4686300"/>
            <a:ext cx="1219200" cy="914400"/>
          </a:xfrm>
          <a:prstGeom prst="cube">
            <a:avLst>
              <a:gd name="adj" fmla="val 1115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5486400" y="4419600"/>
            <a:ext cx="2286000" cy="1447800"/>
          </a:xfrm>
          <a:prstGeom prst="cube">
            <a:avLst>
              <a:gd name="adj" fmla="val 1115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Memory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4953000"/>
            <a:ext cx="8763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06290" y="4953000"/>
            <a:ext cx="8763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5334000"/>
            <a:ext cx="876300" cy="0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06290" y="5334000"/>
            <a:ext cx="876300" cy="0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2868" y="5345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Slow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2332" y="5334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7499" y="3962400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Word Transfer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7907" y="3962400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Block Transfer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4878705" y="4158616"/>
            <a:ext cx="316230" cy="685800"/>
          </a:xfrm>
          <a:prstGeom prst="rightBrace">
            <a:avLst>
              <a:gd name="adj1" fmla="val 14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2794635" y="4158616"/>
            <a:ext cx="316230" cy="685800"/>
          </a:xfrm>
          <a:prstGeom prst="rightBrace">
            <a:avLst>
              <a:gd name="adj1" fmla="val 14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requests contents of memory location</a:t>
            </a:r>
          </a:p>
          <a:p>
            <a:r>
              <a:rPr lang="en-US" dirty="0" smtClean="0"/>
              <a:t>Check cache for this data</a:t>
            </a:r>
          </a:p>
          <a:p>
            <a:r>
              <a:rPr lang="en-US" dirty="0" smtClean="0"/>
              <a:t>If present, get from cache (fast operation)</a:t>
            </a:r>
          </a:p>
          <a:p>
            <a:r>
              <a:rPr lang="en-US" dirty="0" smtClean="0"/>
              <a:t>If not present, read required block from main memory to cache</a:t>
            </a:r>
          </a:p>
          <a:p>
            <a:r>
              <a:rPr lang="en-US" dirty="0" smtClean="0"/>
              <a:t>Then deliver from cache to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1842" y="1878724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 Address RA from CPU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1100" y="5516288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 Main Memory block into cache line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5700" y="4114800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 RA word and deliver to CPU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0593" y="2484383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Access Main Memory for block containing RA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5516288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Deliver RA word to CPU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0593" y="4114800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Allocate cache line for Main Memory block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4638" y="1993024"/>
            <a:ext cx="990600" cy="4572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50387" y="5630588"/>
            <a:ext cx="990600" cy="4572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Done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3657600" y="2484383"/>
            <a:ext cx="1524000" cy="685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block containing RA in cache?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>
            <a:stCxn id="13" idx="3"/>
            <a:endCxn id="4" idx="1"/>
          </p:cNvCxnSpPr>
          <p:nvPr/>
        </p:nvCxnSpPr>
        <p:spPr>
          <a:xfrm>
            <a:off x="1315238" y="2221624"/>
            <a:ext cx="416604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" idx="3"/>
            <a:endCxn id="16" idx="3"/>
          </p:cNvCxnSpPr>
          <p:nvPr/>
        </p:nvCxnSpPr>
        <p:spPr>
          <a:xfrm>
            <a:off x="3179642" y="2221624"/>
            <a:ext cx="1239958" cy="262759"/>
          </a:xfrm>
          <a:prstGeom prst="bentConnector2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9" idx="0"/>
          </p:cNvCxnSpPr>
          <p:nvPr/>
        </p:nvCxnSpPr>
        <p:spPr>
          <a:xfrm>
            <a:off x="4419600" y="3170183"/>
            <a:ext cx="0" cy="94461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0" idx="1"/>
          </p:cNvCxnSpPr>
          <p:nvPr/>
        </p:nvCxnSpPr>
        <p:spPr>
          <a:xfrm>
            <a:off x="5181600" y="2827283"/>
            <a:ext cx="1008993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>
            <a:off x="6914493" y="3170183"/>
            <a:ext cx="0" cy="94461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8" idx="0"/>
          </p:cNvCxnSpPr>
          <p:nvPr/>
        </p:nvCxnSpPr>
        <p:spPr>
          <a:xfrm rot="5400000">
            <a:off x="5956903" y="4558698"/>
            <a:ext cx="715688" cy="1199493"/>
          </a:xfrm>
          <a:prstGeom prst="bentConnector3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2"/>
            <a:endCxn id="11" idx="0"/>
          </p:cNvCxnSpPr>
          <p:nvPr/>
        </p:nvCxnSpPr>
        <p:spPr>
          <a:xfrm rot="16200000" flipH="1">
            <a:off x="7195152" y="4519940"/>
            <a:ext cx="715688" cy="1277007"/>
          </a:xfrm>
          <a:prstGeom prst="bentConnector3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4" idx="3"/>
          </p:cNvCxnSpPr>
          <p:nvPr/>
        </p:nvCxnSpPr>
        <p:spPr>
          <a:xfrm rot="5400000" flipH="1">
            <a:off x="5244794" y="3255382"/>
            <a:ext cx="342900" cy="5550513"/>
          </a:xfrm>
          <a:prstGeom prst="bentConnector4">
            <a:avLst>
              <a:gd name="adj1" fmla="val -66667"/>
              <a:gd name="adj2" fmla="val 79331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4" idx="3"/>
          </p:cNvCxnSpPr>
          <p:nvPr/>
        </p:nvCxnSpPr>
        <p:spPr>
          <a:xfrm flipH="1">
            <a:off x="2640987" y="5859188"/>
            <a:ext cx="2350113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14" idx="0"/>
          </p:cNvCxnSpPr>
          <p:nvPr/>
        </p:nvCxnSpPr>
        <p:spPr>
          <a:xfrm rot="5400000">
            <a:off x="2867650" y="4078638"/>
            <a:ext cx="829988" cy="2273913"/>
          </a:xfrm>
          <a:prstGeom prst="bentConnector3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0" y="4659868"/>
            <a:ext cx="220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 = Read 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0490" y="314729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81600" y="2450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CPU refers to memory and finds the word in cache, it is said to produce a hit</a:t>
            </a:r>
          </a:p>
          <a:p>
            <a:r>
              <a:rPr lang="en-US" dirty="0" smtClean="0"/>
              <a:t>If not found, it is called miss</a:t>
            </a:r>
          </a:p>
          <a:p>
            <a:endParaRPr lang="en-US" dirty="0"/>
          </a:p>
          <a:p>
            <a:r>
              <a:rPr lang="en-US" dirty="0" smtClean="0"/>
              <a:t>Hit Ratio = Number of Hits/Total CPU 							references 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Cache </a:t>
            </a:r>
            <a:r>
              <a:rPr lang="en-US" dirty="0" smtClean="0"/>
              <a:t>Design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few basic design elements to classify and differentiate cache architecture</a:t>
            </a:r>
          </a:p>
          <a:p>
            <a:r>
              <a:rPr lang="en-US" dirty="0" smtClean="0"/>
              <a:t>Cache </a:t>
            </a:r>
            <a:r>
              <a:rPr lang="en-US" dirty="0"/>
              <a:t>Address</a:t>
            </a:r>
          </a:p>
          <a:p>
            <a:pPr lvl="1"/>
            <a:r>
              <a:rPr lang="en-US" dirty="0"/>
              <a:t>Logical </a:t>
            </a:r>
          </a:p>
          <a:p>
            <a:pPr lvl="1"/>
            <a:r>
              <a:rPr lang="en-US" dirty="0"/>
              <a:t>Physical</a:t>
            </a:r>
          </a:p>
          <a:p>
            <a:r>
              <a:rPr lang="en-US" dirty="0"/>
              <a:t>Cache Size</a:t>
            </a:r>
          </a:p>
          <a:p>
            <a:r>
              <a:rPr lang="en-US" dirty="0"/>
              <a:t>Mapping Function</a:t>
            </a:r>
          </a:p>
          <a:p>
            <a:pPr lvl="1"/>
            <a:r>
              <a:rPr lang="en-US" dirty="0"/>
              <a:t>Direct</a:t>
            </a:r>
          </a:p>
          <a:p>
            <a:pPr lvl="1"/>
            <a:r>
              <a:rPr lang="en-US" dirty="0"/>
              <a:t>Associative</a:t>
            </a:r>
          </a:p>
          <a:p>
            <a:pPr lvl="1"/>
            <a:r>
              <a:rPr lang="en-US" dirty="0"/>
              <a:t>Set Associative</a:t>
            </a:r>
          </a:p>
          <a:p>
            <a:r>
              <a:rPr lang="en-US" dirty="0" smtClean="0"/>
              <a:t>Line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Cache Design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Replacement Algorithm</a:t>
            </a:r>
          </a:p>
          <a:p>
            <a:pPr lvl="1"/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First in First out (FIFO)</a:t>
            </a:r>
          </a:p>
          <a:p>
            <a:pPr lvl="1"/>
            <a:r>
              <a:rPr lang="en-US" dirty="0" smtClean="0"/>
              <a:t>Least Frequently Used (LFU)</a:t>
            </a:r>
          </a:p>
          <a:p>
            <a:pPr lvl="1"/>
            <a:r>
              <a:rPr lang="en-US" dirty="0" smtClean="0"/>
              <a:t>Random</a:t>
            </a:r>
          </a:p>
          <a:p>
            <a:r>
              <a:rPr lang="en-US" dirty="0" smtClean="0"/>
              <a:t>Write Policy</a:t>
            </a:r>
          </a:p>
          <a:p>
            <a:pPr lvl="1"/>
            <a:r>
              <a:rPr lang="en-US" dirty="0" smtClean="0"/>
              <a:t>Write through</a:t>
            </a:r>
          </a:p>
          <a:p>
            <a:pPr lvl="1"/>
            <a:r>
              <a:rPr lang="en-US" dirty="0" smtClean="0"/>
              <a:t>Write back</a:t>
            </a:r>
          </a:p>
          <a:p>
            <a:pPr lvl="1"/>
            <a:r>
              <a:rPr lang="en-US" dirty="0" smtClean="0"/>
              <a:t>Write once</a:t>
            </a:r>
          </a:p>
          <a:p>
            <a:r>
              <a:rPr lang="en-US" dirty="0" smtClean="0"/>
              <a:t>Number of Caches</a:t>
            </a:r>
          </a:p>
          <a:p>
            <a:pPr lvl="1"/>
            <a:r>
              <a:rPr lang="en-US" dirty="0" smtClean="0"/>
              <a:t>Single or two level</a:t>
            </a:r>
          </a:p>
          <a:p>
            <a:pPr lvl="1"/>
            <a:r>
              <a:rPr lang="en-US" dirty="0" smtClean="0"/>
              <a:t>Unified or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Section 2.2</a:t>
            </a:r>
            <a:endParaRPr lang="en-US" dirty="0"/>
          </a:p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4.1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4.2</a:t>
            </a:r>
          </a:p>
          <a:p>
            <a:pPr lvl="1"/>
            <a:r>
              <a:rPr lang="en-US" dirty="0" smtClean="0"/>
              <a:t>Section 4.3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Cost of systems continues to drop whereas performance and capacity continue to rise</a:t>
            </a:r>
          </a:p>
          <a:p>
            <a:r>
              <a:rPr lang="en-US" dirty="0" smtClean="0"/>
              <a:t>Today application programs are very complex and power hungry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Videoconferencing</a:t>
            </a:r>
          </a:p>
          <a:p>
            <a:pPr lvl="1"/>
            <a:r>
              <a:rPr lang="en-US" dirty="0" smtClean="0"/>
              <a:t>Multimedia authoring</a:t>
            </a:r>
          </a:p>
          <a:p>
            <a:pPr lvl="1"/>
            <a:r>
              <a:rPr lang="en-US" dirty="0" smtClean="0"/>
              <a:t>Simulation modeling</a:t>
            </a:r>
          </a:p>
          <a:p>
            <a:r>
              <a:rPr lang="en-US" dirty="0" smtClean="0"/>
              <a:t>We have to see how can we use the microprocessor in a way to utilize all it’s clock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 is not used at its full throttle always</a:t>
            </a:r>
          </a:p>
          <a:p>
            <a:r>
              <a:rPr lang="en-US" dirty="0" smtClean="0"/>
              <a:t>How to keep processor busy and get maximum out of it?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2"/>
            <a:r>
              <a:rPr lang="en-US" dirty="0" smtClean="0"/>
              <a:t>Processor predicts which branches or groups of instructions are likely to be executed next</a:t>
            </a:r>
          </a:p>
          <a:p>
            <a:pPr lvl="1"/>
            <a:r>
              <a:rPr lang="en-US" dirty="0" smtClean="0"/>
              <a:t>Data Flow Analysis</a:t>
            </a:r>
          </a:p>
          <a:p>
            <a:pPr lvl="2"/>
            <a:r>
              <a:rPr lang="en-US" dirty="0" smtClean="0"/>
              <a:t>Processor analyzes which instructions are dependent on each other</a:t>
            </a:r>
          </a:p>
          <a:p>
            <a:pPr lvl="1"/>
            <a:r>
              <a:rPr lang="en-US" dirty="0" smtClean="0"/>
              <a:t>Speculative Execution</a:t>
            </a:r>
          </a:p>
          <a:p>
            <a:pPr lvl="2"/>
            <a:r>
              <a:rPr lang="en-US" dirty="0" smtClean="0"/>
              <a:t>Processors execute instructions ahead of their actual appearance in the program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power has increased rapidly</a:t>
            </a:r>
          </a:p>
          <a:p>
            <a:pPr lvl="1"/>
            <a:r>
              <a:rPr lang="en-US" dirty="0" smtClean="0"/>
              <a:t>… what about the speed of other components of computer?</a:t>
            </a:r>
          </a:p>
          <a:p>
            <a:r>
              <a:rPr lang="en-US" dirty="0" smtClean="0"/>
              <a:t>Slow data transfer rate between main memory and processor </a:t>
            </a:r>
          </a:p>
          <a:p>
            <a:r>
              <a:rPr lang="en-US" dirty="0" smtClean="0"/>
              <a:t>If memory fails to keep pace with processor, the processor has to stall in a wait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and Memory Performance Gap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99" y="1676400"/>
            <a:ext cx="6936201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to Increase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tackle this problem of speed between processor and </a:t>
            </a:r>
            <a:r>
              <a:rPr lang="en-US" smtClean="0"/>
              <a:t>main memory?</a:t>
            </a:r>
            <a:endParaRPr lang="en-US" dirty="0" smtClean="0"/>
          </a:p>
          <a:p>
            <a:pPr lvl="1"/>
            <a:r>
              <a:rPr lang="en-US" dirty="0" smtClean="0"/>
              <a:t>Increase data bus size</a:t>
            </a:r>
          </a:p>
          <a:p>
            <a:pPr lvl="1"/>
            <a:r>
              <a:rPr lang="en-US" dirty="0" smtClean="0"/>
              <a:t>Include a cache in DRAM to make it more efficient</a:t>
            </a:r>
          </a:p>
          <a:p>
            <a:pPr lvl="1"/>
            <a:r>
              <a:rPr lang="en-US" dirty="0" smtClean="0"/>
              <a:t>Reduce frequency of memory access</a:t>
            </a:r>
          </a:p>
          <a:p>
            <a:pPr lvl="1"/>
            <a:r>
              <a:rPr lang="en-US" dirty="0" smtClean="0"/>
              <a:t>Increase the interconnect bandwidth between processor and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 Data Rate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7750"/>
            <a:ext cx="7543800" cy="492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in Chip Organization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hardware speed of processor</a:t>
            </a:r>
          </a:p>
          <a:p>
            <a:pPr lvl="1"/>
            <a:r>
              <a:rPr lang="en-US" dirty="0" smtClean="0"/>
              <a:t>Shrinking the size of logic gates on processor reduces the propagation delay among them</a:t>
            </a:r>
          </a:p>
          <a:p>
            <a:r>
              <a:rPr lang="en-US" dirty="0" smtClean="0"/>
              <a:t>Increase size and speed of cache that is near to processor</a:t>
            </a:r>
          </a:p>
          <a:p>
            <a:pPr lvl="1"/>
            <a:r>
              <a:rPr lang="en-US" dirty="0" smtClean="0"/>
              <a:t>A portion of processor can be dedicated to cache</a:t>
            </a:r>
          </a:p>
          <a:p>
            <a:r>
              <a:rPr lang="en-US" dirty="0" smtClean="0"/>
              <a:t>Changing the processor organization and architecture that can increase the instruction execution</a:t>
            </a:r>
          </a:p>
          <a:p>
            <a:pPr lvl="1"/>
            <a:r>
              <a:rPr lang="en-US" dirty="0" smtClean="0"/>
              <a:t>Using parallelism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710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Computer Performance and Cache Memory</vt:lpstr>
      <vt:lpstr>Book Chapter</vt:lpstr>
      <vt:lpstr>Designing for Performance</vt:lpstr>
      <vt:lpstr>Microprocessor Speed</vt:lpstr>
      <vt:lpstr>Performance Balance</vt:lpstr>
      <vt:lpstr>Processor and Memory Performance Gap</vt:lpstr>
      <vt:lpstr>Some Tips to Increase Speed</vt:lpstr>
      <vt:lpstr>I/O Device Data Rate</vt:lpstr>
      <vt:lpstr>Improvement in Chip Organization and Architecture</vt:lpstr>
      <vt:lpstr>Memory Hierarchy</vt:lpstr>
      <vt:lpstr>Memory Hierarchy</vt:lpstr>
      <vt:lpstr>Cache Memory</vt:lpstr>
      <vt:lpstr>Cache Operation</vt:lpstr>
      <vt:lpstr>Cache Memory Operation</vt:lpstr>
      <vt:lpstr>Cache Performance</vt:lpstr>
      <vt:lpstr>Elements of Cache Design (1/2)</vt:lpstr>
      <vt:lpstr>Elements of Cache Design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98</cp:revision>
  <dcterms:created xsi:type="dcterms:W3CDTF">2013-07-22T06:13:10Z</dcterms:created>
  <dcterms:modified xsi:type="dcterms:W3CDTF">2013-11-10T11:23:11Z</dcterms:modified>
</cp:coreProperties>
</file>