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164"/>
    <a:srgbClr val="FF6464"/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25D03-45E6-45E7-89C2-928C0B7B05B4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852F4-12A6-45C3-82A4-521A2E7C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5A1-0AE9-4025-848F-8F7CF7AFE389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5018-9955-4D96-9A93-180C5CAC9F69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6FF-F9F7-45C4-9FA8-095665C62B93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8C25-7FC5-4545-99C5-A7787876AC1F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81AB-DB3E-400C-A57B-023BE27793E7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FEE3-604D-482C-9CD9-8B6EC74B3B52}" type="datetime1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501B-4B92-496A-8879-318A11DDEC34}" type="datetime1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4FE-310D-46AC-B155-6AF3B31E4582}" type="datetime1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F823-9FD4-40F6-B7DC-739FF45F5965}" type="datetime1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6FC0-5BF2-4A04-9619-0435199E6C1F}" type="datetime1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E123-DB82-4887-9A6A-096962DB04E7}" type="datetime1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C608-663C-4E82-A005-A5B96988B3D2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Assembly Language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Sequence of characters including spaces</a:t>
            </a:r>
          </a:p>
          <a:p>
            <a:r>
              <a:rPr lang="en-US" dirty="0" smtClean="0"/>
              <a:t>Enclosed in single or double quotes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‘Hello’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‘7865’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“Hello World”</a:t>
            </a:r>
          </a:p>
          <a:p>
            <a:r>
              <a:rPr lang="en-US" dirty="0" smtClean="0"/>
              <a:t>Embedded quotes can be used if in proper order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“This isn’t a test”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‘Say “Good night” to him’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special meaning and can only be used in correct context</a:t>
            </a:r>
          </a:p>
          <a:p>
            <a:pPr lvl="1"/>
            <a:r>
              <a:rPr lang="en-US" dirty="0" smtClean="0"/>
              <a:t>Instruction mnemonics like MOV, ADD, SUB, INT etc.</a:t>
            </a:r>
          </a:p>
          <a:p>
            <a:pPr lvl="1"/>
            <a:r>
              <a:rPr lang="en-US" dirty="0" smtClean="0"/>
              <a:t>Register Names like AX, BX, DL, DH etc.</a:t>
            </a:r>
          </a:p>
          <a:p>
            <a:pPr lvl="1"/>
            <a:r>
              <a:rPr lang="en-US" dirty="0" smtClean="0"/>
              <a:t>Directives like .DATA, .CODE etc.</a:t>
            </a:r>
          </a:p>
          <a:p>
            <a:pPr lvl="1"/>
            <a:r>
              <a:rPr lang="en-US" dirty="0" smtClean="0"/>
              <a:t>Attributes like BYTE, WORD etc.</a:t>
            </a:r>
          </a:p>
          <a:p>
            <a:pPr lvl="1"/>
            <a:r>
              <a:rPr lang="en-US" dirty="0" smtClean="0"/>
              <a:t>Operators used in constant expressions</a:t>
            </a:r>
          </a:p>
          <a:p>
            <a:pPr lvl="1"/>
            <a:r>
              <a:rPr lang="en-US" dirty="0" smtClean="0"/>
              <a:t>Predefined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Name of a variable, constant, procedure or a code label selected by programmer</a:t>
            </a:r>
          </a:p>
          <a:p>
            <a:r>
              <a:rPr lang="en-US" dirty="0" smtClean="0"/>
              <a:t>Some rules to follow while choosing identifier names</a:t>
            </a:r>
          </a:p>
          <a:p>
            <a:pPr lvl="1"/>
            <a:r>
              <a:rPr lang="en-US" dirty="0" smtClean="0"/>
              <a:t>From 1 to 247 number of characters</a:t>
            </a:r>
          </a:p>
          <a:p>
            <a:pPr lvl="1"/>
            <a:r>
              <a:rPr lang="en-US" dirty="0" smtClean="0"/>
              <a:t>Names are not case sensitive</a:t>
            </a:r>
          </a:p>
          <a:p>
            <a:pPr lvl="1"/>
            <a:r>
              <a:rPr lang="en-US" dirty="0" smtClean="0"/>
              <a:t>An identifier cannot be the same as an assembler reserved word</a:t>
            </a:r>
          </a:p>
          <a:p>
            <a:pPr lvl="1"/>
            <a:r>
              <a:rPr lang="en-US" dirty="0" smtClean="0"/>
              <a:t>First character must be a letter (a-z, A-Z), underscore(_), @, ? Or $. Subsequent characters may also contain digits</a:t>
            </a:r>
          </a:p>
          <a:p>
            <a:r>
              <a:rPr lang="en-US" dirty="0" smtClean="0"/>
              <a:t>Examples 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_1344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command embedded in the source code that is recognized and acted upon by assembler</a:t>
            </a:r>
          </a:p>
          <a:p>
            <a:r>
              <a:rPr lang="en-US" dirty="0" smtClean="0"/>
              <a:t>Directives can define variables</a:t>
            </a:r>
            <a:r>
              <a:rPr lang="en-US" dirty="0"/>
              <a:t> </a:t>
            </a:r>
            <a:r>
              <a:rPr lang="en-US" dirty="0" smtClean="0"/>
              <a:t>and procedures</a:t>
            </a:r>
          </a:p>
          <a:p>
            <a:r>
              <a:rPr lang="en-US" dirty="0" smtClean="0"/>
              <a:t>They assign names to memory segments</a:t>
            </a:r>
          </a:p>
          <a:p>
            <a:r>
              <a:rPr lang="en-US" dirty="0" smtClean="0"/>
              <a:t>Not case sensitive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DW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.code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statement that becomes executable when a program is assembled</a:t>
            </a:r>
          </a:p>
          <a:p>
            <a:r>
              <a:rPr lang="en-US" dirty="0" smtClean="0"/>
              <a:t>Translated by assembler into machine language</a:t>
            </a:r>
          </a:p>
          <a:p>
            <a:r>
              <a:rPr lang="en-US" dirty="0" smtClean="0"/>
              <a:t>An Instruction contains four basic parts</a:t>
            </a:r>
          </a:p>
          <a:p>
            <a:pPr lvl="1"/>
            <a:r>
              <a:rPr lang="en-US" dirty="0" smtClean="0"/>
              <a:t>Label (optional)</a:t>
            </a:r>
          </a:p>
          <a:p>
            <a:pPr lvl="1"/>
            <a:r>
              <a:rPr lang="en-US" dirty="0" smtClean="0"/>
              <a:t>Instruction Mnemonic (required)</a:t>
            </a:r>
          </a:p>
          <a:p>
            <a:pPr lvl="1"/>
            <a:r>
              <a:rPr lang="en-US" dirty="0" smtClean="0"/>
              <a:t>Operand(s) (usually required)</a:t>
            </a:r>
          </a:p>
          <a:p>
            <a:pPr lvl="1"/>
            <a:r>
              <a:rPr lang="en-US" dirty="0" smtClean="0"/>
              <a:t>Comment (optional)</a:t>
            </a:r>
          </a:p>
          <a:p>
            <a:r>
              <a:rPr lang="en-US" dirty="0" smtClean="0"/>
              <a:t>Basic syntax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3611" y="5862935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:]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mnemonic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operand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;comment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identifier that acts as a place-marker for instructions and data</a:t>
            </a:r>
          </a:p>
          <a:p>
            <a:r>
              <a:rPr lang="en-US" dirty="0" smtClean="0"/>
              <a:t>A label placed just before an instruction/variable implies its address</a:t>
            </a:r>
          </a:p>
          <a:p>
            <a:r>
              <a:rPr lang="en-US" dirty="0" smtClean="0"/>
              <a:t>Data Labels</a:t>
            </a:r>
          </a:p>
          <a:p>
            <a:pPr lvl="1"/>
            <a:r>
              <a:rPr lang="en-US" dirty="0" smtClean="0"/>
              <a:t>Name of a variable</a:t>
            </a:r>
          </a:p>
          <a:p>
            <a:r>
              <a:rPr lang="en-US" dirty="0" smtClean="0"/>
              <a:t>Code Labels</a:t>
            </a:r>
          </a:p>
          <a:p>
            <a:pPr lvl="1"/>
            <a:r>
              <a:rPr lang="en-US" dirty="0" smtClean="0"/>
              <a:t>Must end with a colon (:)</a:t>
            </a:r>
          </a:p>
          <a:p>
            <a:pPr lvl="1"/>
            <a:r>
              <a:rPr lang="en-US" dirty="0" smtClean="0"/>
              <a:t>Used as targets in jump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dirty="0" smtClean="0"/>
              <a:t>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Mnemonics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 word that identifies an instruction</a:t>
            </a:r>
          </a:p>
          <a:p>
            <a:r>
              <a:rPr lang="en-US" dirty="0" smtClean="0"/>
              <a:t>A mnemonic is a device that assists memory</a:t>
            </a:r>
          </a:p>
          <a:p>
            <a:r>
              <a:rPr lang="en-US" dirty="0" smtClean="0"/>
              <a:t>Assembly language instruction mnemonics provide hints about the type of operation they perform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/>
              <a:t> assigns one value to other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adds two values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/>
              <a:t> subtracts two values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 smtClean="0"/>
              <a:t> jumps to a new 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can have 0 – 3 operands</a:t>
            </a:r>
          </a:p>
          <a:p>
            <a:r>
              <a:rPr lang="en-US" dirty="0" smtClean="0"/>
              <a:t>Operand can be a register, memory operand, constant expression or an I/O port</a:t>
            </a:r>
          </a:p>
          <a:p>
            <a:pPr lvl="1"/>
            <a:r>
              <a:rPr lang="en-US" dirty="0" smtClean="0"/>
              <a:t>Memory operand is specified either by variable name or by registers containing variable address</a:t>
            </a:r>
          </a:p>
          <a:p>
            <a:r>
              <a:rPr lang="en-US" dirty="0" smtClean="0"/>
              <a:t>Instruction with 0 operand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  <a:p>
            <a:r>
              <a:rPr lang="en-US" dirty="0"/>
              <a:t>Instruction with </a:t>
            </a:r>
            <a:r>
              <a:rPr lang="en-US" dirty="0" smtClean="0"/>
              <a:t>1 operand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  <a:p>
            <a:r>
              <a:rPr lang="en-US" dirty="0"/>
              <a:t>Instruction with </a:t>
            </a:r>
            <a:r>
              <a:rPr lang="en-US" dirty="0" smtClean="0"/>
              <a:t>2 operand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  <a:p>
            <a:r>
              <a:rPr lang="en-US" dirty="0" smtClean="0"/>
              <a:t>Instruction </a:t>
            </a:r>
            <a:r>
              <a:rPr lang="en-US" dirty="0"/>
              <a:t>with </a:t>
            </a:r>
            <a:r>
              <a:rPr lang="en-US" dirty="0" smtClean="0"/>
              <a:t>3 operand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25966" y="387634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5966" y="439052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INC AX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966" y="490469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AX, BX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966" y="5418871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IMUL AX, BX, 4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can be used to inform the code reader about the design of code</a:t>
            </a:r>
          </a:p>
          <a:p>
            <a:r>
              <a:rPr lang="en-US" dirty="0" smtClean="0"/>
              <a:t>A program typically contains the following information at the top of the program</a:t>
            </a:r>
          </a:p>
          <a:p>
            <a:pPr lvl="1"/>
            <a:r>
              <a:rPr lang="en-US" dirty="0" smtClean="0"/>
              <a:t>Description of the program’s purpose</a:t>
            </a:r>
          </a:p>
          <a:p>
            <a:pPr lvl="1"/>
            <a:r>
              <a:rPr lang="en-US" dirty="0" smtClean="0"/>
              <a:t>Programmers involved</a:t>
            </a:r>
          </a:p>
          <a:p>
            <a:pPr lvl="1"/>
            <a:r>
              <a:rPr lang="en-US" dirty="0" smtClean="0"/>
              <a:t>Program creation and revision dates</a:t>
            </a:r>
          </a:p>
          <a:p>
            <a:pPr lvl="1"/>
            <a:r>
              <a:rPr lang="en-US" dirty="0" smtClean="0"/>
              <a:t>Technical notes about the program’s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line comments</a:t>
            </a:r>
          </a:p>
          <a:p>
            <a:pPr lvl="1"/>
            <a:r>
              <a:rPr lang="en-US" dirty="0"/>
              <a:t>Begin with a semicolon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/>
              <a:t>) character</a:t>
            </a:r>
          </a:p>
          <a:p>
            <a:pPr lvl="1"/>
            <a:r>
              <a:rPr lang="en-US" dirty="0"/>
              <a:t>All character after the semicolon on the same line are ignored by the </a:t>
            </a:r>
            <a:r>
              <a:rPr lang="en-US" dirty="0" smtClean="0"/>
              <a:t>assembler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STC ; set carry flag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Block comments</a:t>
            </a:r>
          </a:p>
          <a:p>
            <a:pPr lvl="1"/>
            <a:r>
              <a:rPr lang="en-US" dirty="0"/>
              <a:t>Begin with assembly language directive COMMENT and a user specified </a:t>
            </a:r>
            <a:r>
              <a:rPr lang="en-US" dirty="0" smtClean="0"/>
              <a:t>symbol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COMMENT !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comment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also a comment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“Assembly Language for x86 Processors”</a:t>
            </a:r>
            <a:endParaRPr lang="en-US" dirty="0"/>
          </a:p>
          <a:p>
            <a:r>
              <a:rPr lang="en-US" dirty="0"/>
              <a:t>Author </a:t>
            </a:r>
            <a:r>
              <a:rPr lang="en-US" dirty="0" smtClean="0"/>
              <a:t>“Kip R. Irvine”</a:t>
            </a:r>
            <a:endParaRPr lang="en-US" dirty="0"/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Edition</a:t>
            </a:r>
          </a:p>
          <a:p>
            <a:r>
              <a:rPr lang="en-US" dirty="0" smtClean="0"/>
              <a:t>Chapter </a:t>
            </a:r>
            <a:r>
              <a:rPr lang="en-US" dirty="0"/>
              <a:t>3</a:t>
            </a:r>
          </a:p>
          <a:p>
            <a:pPr lvl="1"/>
            <a:r>
              <a:rPr lang="en-US" dirty="0"/>
              <a:t>Section 3.1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NOP (No Operation)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safest and even most useless instruction in assembly language</a:t>
            </a:r>
          </a:p>
          <a:p>
            <a:r>
              <a:rPr lang="en-US" dirty="0" smtClean="0"/>
              <a:t>Does not do anything except occupying 1 byte of program storage</a:t>
            </a:r>
          </a:p>
          <a:p>
            <a:r>
              <a:rPr lang="en-US" dirty="0" smtClean="0"/>
              <a:t>Sometimes used by assemblers to align code to even-address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4419600"/>
            <a:ext cx="5715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00000000 66 8B C3 MOV AX, BX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00000003 90       NOP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00000004 8B D1    MOV EDX, ECX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 of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 Constants</a:t>
            </a:r>
          </a:p>
          <a:p>
            <a:r>
              <a:rPr lang="en-US" dirty="0" smtClean="0"/>
              <a:t>Integer Expressions</a:t>
            </a:r>
          </a:p>
          <a:p>
            <a:r>
              <a:rPr lang="en-US" dirty="0" smtClean="0"/>
              <a:t>Real Number Constants</a:t>
            </a:r>
          </a:p>
          <a:p>
            <a:r>
              <a:rPr lang="en-US" dirty="0" smtClean="0"/>
              <a:t>Character Constants</a:t>
            </a:r>
          </a:p>
          <a:p>
            <a:r>
              <a:rPr lang="en-US" dirty="0" smtClean="0"/>
              <a:t>String Constants</a:t>
            </a:r>
          </a:p>
          <a:p>
            <a:r>
              <a:rPr lang="en-US" dirty="0" smtClean="0"/>
              <a:t>Reserved Words</a:t>
            </a:r>
          </a:p>
          <a:p>
            <a:r>
              <a:rPr lang="en-US" dirty="0" smtClean="0"/>
              <a:t>Identifiers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Instructions</a:t>
            </a:r>
          </a:p>
          <a:p>
            <a:r>
              <a:rPr lang="en-US" dirty="0" smtClean="0"/>
              <a:t>The NOP (No </a:t>
            </a:r>
            <a:r>
              <a:rPr lang="en-US" dirty="0" err="1" smtClean="0"/>
              <a:t>OPeration</a:t>
            </a:r>
            <a:r>
              <a:rPr lang="en-US" dirty="0" smtClean="0"/>
              <a:t>)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Constants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an optional leading sign, one or more digits and an optional suffix</a:t>
            </a:r>
          </a:p>
          <a:p>
            <a:r>
              <a:rPr lang="en-US" dirty="0" smtClean="0"/>
              <a:t>Suffix is also called radix and represents the base of number</a:t>
            </a:r>
          </a:p>
          <a:p>
            <a:r>
              <a:rPr lang="en-US" dirty="0" smtClean="0"/>
              <a:t>If not radix is given, then number is decimal</a:t>
            </a:r>
          </a:p>
          <a:p>
            <a:r>
              <a:rPr lang="en-US" dirty="0"/>
              <a:t>A byte can hold </a:t>
            </a:r>
            <a:r>
              <a:rPr lang="en-US" dirty="0" smtClean="0"/>
              <a:t>an integer </a:t>
            </a:r>
            <a:r>
              <a:rPr lang="en-US" dirty="0"/>
              <a:t>value in the range</a:t>
            </a:r>
          </a:p>
          <a:p>
            <a:pPr lvl="1"/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255 in case of unsigned number</a:t>
            </a:r>
          </a:p>
          <a:p>
            <a:pPr lvl="1"/>
            <a:r>
              <a:rPr lang="en-US" dirty="0"/>
              <a:t>-128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+127 in case of signed numbers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543502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[{+|-}] 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digits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radix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Constants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Radix</a:t>
            </a:r>
            <a:r>
              <a:rPr lang="en-US" dirty="0" smtClean="0"/>
              <a:t> may be one of the following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</a:t>
            </a:r>
            <a:r>
              <a:rPr lang="en-US" dirty="0"/>
              <a:t>for Hexadecimal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dirty="0"/>
              <a:t>or decimal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q/o</a:t>
            </a:r>
            <a:r>
              <a:rPr lang="en-US" dirty="0"/>
              <a:t> for octal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for binary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26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26d</a:t>
            </a:r>
            <a:r>
              <a:rPr lang="en-US" dirty="0" smtClean="0"/>
              <a:t> are decimal number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11001100b</a:t>
            </a:r>
            <a:r>
              <a:rPr lang="en-US" dirty="0" smtClean="0"/>
              <a:t> is binary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45q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45o</a:t>
            </a:r>
            <a:r>
              <a:rPr lang="en-US" dirty="0" smtClean="0"/>
              <a:t> are octal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1Ah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A1h</a:t>
            </a:r>
            <a:r>
              <a:rPr lang="en-US" dirty="0" smtClean="0"/>
              <a:t> are hexadecimal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Expressions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mathematical expression involving integer values and arithmetic operators</a:t>
            </a:r>
          </a:p>
          <a:p>
            <a:r>
              <a:rPr lang="en-US" dirty="0" smtClean="0"/>
              <a:t>These expressions can be evaluated only at assembly time</a:t>
            </a:r>
          </a:p>
          <a:p>
            <a:pPr lvl="1"/>
            <a:r>
              <a:rPr lang="en-US" dirty="0" smtClean="0"/>
              <a:t>No any runtime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Expressions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operators have different precedence</a:t>
            </a:r>
          </a:p>
          <a:p>
            <a:pPr lvl="1"/>
            <a:r>
              <a:rPr lang="en-US" dirty="0" smtClean="0"/>
              <a:t>Precedence is the order of execution when two or more operators appear in the same expression</a:t>
            </a:r>
          </a:p>
          <a:p>
            <a:r>
              <a:rPr lang="en-US" dirty="0" smtClean="0"/>
              <a:t>Use parentheses in order to not confuse with precedence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5350"/>
              </p:ext>
            </p:extLst>
          </p:nvPr>
        </p:nvGraphicFramePr>
        <p:xfrm>
          <a:off x="1524000" y="3962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2098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Precedence Level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Parentheses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+, -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Unary plus,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minus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*,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/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Multiply, Divide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MOD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Modulus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+, -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Add,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Subtract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Decimal Real contains an optional sign followed by an integer, a decimal point, an option integer and an optional exponent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E[{+,-}]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lvl="1"/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Examples are</a:t>
            </a:r>
          </a:p>
          <a:p>
            <a:pPr lvl="2"/>
            <a:r>
              <a:rPr lang="en-US" dirty="0" smtClean="0"/>
              <a:t>+5.0</a:t>
            </a:r>
          </a:p>
          <a:p>
            <a:pPr lvl="2"/>
            <a:r>
              <a:rPr lang="en-US" dirty="0" smtClean="0"/>
              <a:t>2.</a:t>
            </a:r>
          </a:p>
          <a:p>
            <a:pPr lvl="2"/>
            <a:r>
              <a:rPr lang="en-US" dirty="0" smtClean="0"/>
              <a:t>-23.87E+04</a:t>
            </a:r>
          </a:p>
          <a:p>
            <a:pPr lvl="2"/>
            <a:r>
              <a:rPr lang="en-US" dirty="0" smtClean="0"/>
              <a:t>35.E7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650" y="2895600"/>
            <a:ext cx="791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[{+|-}] 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.[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exponent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character enclosed in single or double quotes</a:t>
            </a:r>
          </a:p>
          <a:p>
            <a:r>
              <a:rPr lang="en-US" dirty="0" smtClean="0"/>
              <a:t>Each character is stored as a byte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‘2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“d”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957</Words>
  <Application>Microsoft Office PowerPoint</Application>
  <PresentationFormat>On-screen Show (4:3)</PresentationFormat>
  <Paragraphs>202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Assembly Language</vt:lpstr>
      <vt:lpstr>Book Chapter</vt:lpstr>
      <vt:lpstr>Basic Elements of Assembly Language</vt:lpstr>
      <vt:lpstr>Integer Constants (1/2)</vt:lpstr>
      <vt:lpstr>Integer Constants (2/2)</vt:lpstr>
      <vt:lpstr>Integer Expressions (1/2)</vt:lpstr>
      <vt:lpstr>Integer Expressions (2/2)</vt:lpstr>
      <vt:lpstr>Real Number Constants</vt:lpstr>
      <vt:lpstr>Character Constants</vt:lpstr>
      <vt:lpstr>String Constants</vt:lpstr>
      <vt:lpstr>Reserved Words</vt:lpstr>
      <vt:lpstr>Identifiers</vt:lpstr>
      <vt:lpstr>Directives</vt:lpstr>
      <vt:lpstr>Instructions</vt:lpstr>
      <vt:lpstr>Label</vt:lpstr>
      <vt:lpstr>Instruction Mnemonics</vt:lpstr>
      <vt:lpstr>Operands</vt:lpstr>
      <vt:lpstr>Comments (1/2)</vt:lpstr>
      <vt:lpstr>Comments (2/2)</vt:lpstr>
      <vt:lpstr>NOP (No Operation) Instruction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138</cp:revision>
  <dcterms:created xsi:type="dcterms:W3CDTF">2013-07-22T06:13:10Z</dcterms:created>
  <dcterms:modified xsi:type="dcterms:W3CDTF">2013-09-10T06:13:46Z</dcterms:modified>
</cp:coreProperties>
</file>