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712386-80CA-41EF-811D-3EED65432519}">
          <p14:sldIdLst>
            <p14:sldId id="256"/>
            <p14:sldId id="258"/>
            <p14:sldId id="257"/>
            <p14:sldId id="259"/>
            <p14:sldId id="260"/>
            <p14:sldId id="262"/>
            <p14:sldId id="263"/>
            <p14:sldId id="264"/>
            <p14:sldId id="261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164"/>
    <a:srgbClr val="E16464"/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2EB9E-A384-4D85-BB68-79F32655753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A4A6-3274-493C-8744-B0A16166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67C-F9FD-4042-951A-3E3F886445CD}" type="datetime1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6AF-1B4E-4F82-91A7-34D8922EE2DA}" type="datetime1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4DB2-2E7E-431B-B495-3052B69D7A72}" type="datetime1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251-0D23-4998-A50C-5F795D8CD6B1}" type="datetime1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F9C5-5892-40B3-890F-D883367C1DD4}" type="datetime1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26B-FB4A-4538-A8FE-4B019D60CB54}" type="datetime1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914E-5C11-48F5-B746-23BB1A505E4D}" type="datetime1">
              <a:rPr lang="en-US" smtClean="0"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971-4E6F-421E-8F78-83CF632A26BB}" type="datetime1">
              <a:rPr lang="en-US" smtClean="0"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D65-CCF9-4021-9844-8C442FE59D72}" type="datetime1">
              <a:rPr lang="en-US" smtClean="0"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FC65-4EE5-48C0-B633-5DCDE971BFA1}" type="datetime1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EE2F-C9F5-4621-BD5F-C4D7CCB14735}" type="datetime1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8C11-C8B2-4FC6-80D7-D07FC3ED55B7}" type="datetime1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Defining 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Strings are </a:t>
            </a:r>
            <a:r>
              <a:rPr lang="en-US" b="1" dirty="0" smtClean="0"/>
              <a:t>sequence of characters</a:t>
            </a:r>
            <a:r>
              <a:rPr lang="en-US" dirty="0" smtClean="0"/>
              <a:t> including spaces</a:t>
            </a:r>
          </a:p>
          <a:p>
            <a:r>
              <a:rPr lang="en-US" dirty="0" smtClean="0"/>
              <a:t>Enclosed in single or double quotation marks</a:t>
            </a:r>
          </a:p>
          <a:p>
            <a:r>
              <a:rPr lang="en-US" dirty="0" smtClean="0"/>
              <a:t>As they are sequence of characters and each character occupies 1 byte,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 smtClean="0"/>
              <a:t> directive is used to define them</a:t>
            </a:r>
          </a:p>
          <a:p>
            <a:r>
              <a:rPr lang="en-US" dirty="0" smtClean="0"/>
              <a:t>End with a null byte</a:t>
            </a:r>
          </a:p>
          <a:p>
            <a:r>
              <a:rPr lang="en-US" dirty="0" smtClean="0"/>
              <a:t>Examples are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str1 DB “Hello”, 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tr2 DB ‘Hello’,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DUP</a:t>
            </a:r>
            <a:r>
              <a:rPr lang="en-US" dirty="0" err="1" smtClean="0"/>
              <a:t>licates</a:t>
            </a:r>
            <a:r>
              <a:rPr lang="en-US" dirty="0" smtClean="0"/>
              <a:t> same value on many storage locations</a:t>
            </a:r>
          </a:p>
          <a:p>
            <a:r>
              <a:rPr lang="en-US" dirty="0" smtClean="0"/>
              <a:t>Useful when allocating space for string or array</a:t>
            </a:r>
          </a:p>
          <a:p>
            <a:r>
              <a:rPr lang="en-US" dirty="0" smtClean="0"/>
              <a:t>Can be used with initialized or uninitialized data</a:t>
            </a:r>
          </a:p>
          <a:p>
            <a:r>
              <a:rPr lang="en-US" dirty="0" smtClean="0"/>
              <a:t>Examples are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DB 10 DUP(0) ;10 bytes all zero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 DB 10 DUP(?) ;10 bytes uninitialized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DB 3 DUP (‘hi’);6 bytes ‘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hihihi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Real Number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DD, DQ, DT directives can be used to define real numbers</a:t>
            </a:r>
          </a:p>
          <a:p>
            <a:r>
              <a:rPr lang="en-US" dirty="0" smtClean="0"/>
              <a:t>Examples are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rVal1 DD 1.2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rVal2 DQ 3.1E-190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rVal3 DT 8.9E+3036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55993"/>
              </p:ext>
            </p:extLst>
          </p:nvPr>
        </p:nvGraphicFramePr>
        <p:xfrm>
          <a:off x="1524000" y="4495800"/>
          <a:ext cx="632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9050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Significant Digits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Approximate Range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DD (Short Real)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1.18x10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-38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to 3.40x10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DQ (Long Real)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2.23x10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-308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to 1.79x10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DT (Extended-precision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3.37x10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-4932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to 1.18x10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4932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6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Endian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x86 processors store and retrieve data from memory using Little Endian Order</a:t>
            </a:r>
          </a:p>
          <a:p>
            <a:r>
              <a:rPr lang="en-US" dirty="0" smtClean="0"/>
              <a:t>Least significant byte is stored at the first memory address allocated for data</a:t>
            </a:r>
          </a:p>
          <a:p>
            <a:r>
              <a:rPr lang="en-US" dirty="0" smtClean="0"/>
              <a:t>Remaining bytes are stored in the next consecutive memory locations</a:t>
            </a:r>
          </a:p>
          <a:p>
            <a:r>
              <a:rPr lang="en-US" dirty="0" smtClean="0"/>
              <a:t>Example, consider 2-bytes value 1234h </a:t>
            </a:r>
          </a:p>
          <a:p>
            <a:pPr lvl="1"/>
            <a:r>
              <a:rPr lang="en-US" dirty="0" smtClean="0"/>
              <a:t>If placed in memory at offset 0000, 34h would be stored in first byte</a:t>
            </a:r>
          </a:p>
          <a:p>
            <a:pPr lvl="1"/>
            <a:r>
              <a:rPr lang="en-US" dirty="0" smtClean="0"/>
              <a:t>12h would be stored in the second 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Endian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other </a:t>
            </a:r>
            <a:r>
              <a:rPr lang="en-US" dirty="0"/>
              <a:t>processors store and retrieve data from memory using </a:t>
            </a:r>
            <a:r>
              <a:rPr lang="en-US" dirty="0" smtClean="0"/>
              <a:t>Big </a:t>
            </a:r>
            <a:r>
              <a:rPr lang="en-US" dirty="0"/>
              <a:t>Endian Order</a:t>
            </a:r>
          </a:p>
          <a:p>
            <a:r>
              <a:rPr lang="en-US" dirty="0" smtClean="0"/>
              <a:t>Most </a:t>
            </a:r>
            <a:r>
              <a:rPr lang="en-US" dirty="0"/>
              <a:t>significant byte is stored at the first memory address allocated for data</a:t>
            </a:r>
          </a:p>
          <a:p>
            <a:r>
              <a:rPr lang="en-US" dirty="0"/>
              <a:t>Remaining bytes are stored in the next consecutive memory locations</a:t>
            </a:r>
          </a:p>
          <a:p>
            <a:r>
              <a:rPr lang="en-US" dirty="0"/>
              <a:t>Example, consider 2-bytes value 1234h </a:t>
            </a:r>
          </a:p>
          <a:p>
            <a:pPr lvl="1"/>
            <a:r>
              <a:rPr lang="en-US" dirty="0"/>
              <a:t>If placed in memory at offset 0000, </a:t>
            </a:r>
            <a:r>
              <a:rPr lang="en-US" dirty="0" smtClean="0"/>
              <a:t>12h </a:t>
            </a:r>
            <a:r>
              <a:rPr lang="en-US" dirty="0"/>
              <a:t>would be stored in first byte</a:t>
            </a:r>
          </a:p>
          <a:p>
            <a:pPr lvl="1"/>
            <a:r>
              <a:rPr lang="en-US" smtClean="0"/>
              <a:t>34h </a:t>
            </a:r>
            <a:r>
              <a:rPr lang="en-US" dirty="0"/>
              <a:t>would be stored in the second byte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3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3.4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 Statement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Assigns storage in memory for a variable</a:t>
            </a:r>
          </a:p>
          <a:p>
            <a:r>
              <a:rPr lang="en-US" dirty="0" smtClean="0"/>
              <a:t>Syntax for a data definition statement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 is optional and must follow the rules of naming the identifiers </a:t>
            </a:r>
          </a:p>
          <a:p>
            <a:r>
              <a:rPr lang="en-US" dirty="0" smtClean="0"/>
              <a:t>At least one initializer is required</a:t>
            </a:r>
          </a:p>
          <a:p>
            <a:r>
              <a:rPr lang="en-US" dirty="0" smtClean="0"/>
              <a:t>Question mark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/>
              <a:t>) can be used as initializer if uninitialized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385" y="2844225"/>
            <a:ext cx="7491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[name] directive initializer [,initializer]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Statement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 can be any of the following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46281"/>
              </p:ext>
            </p:extLst>
          </p:nvPr>
        </p:nvGraphicFramePr>
        <p:xfrm>
          <a:off x="1143000" y="2880360"/>
          <a:ext cx="685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Directive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1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1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1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yte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8-bit Integer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DW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ord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16-bit Integer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DD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oubleword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32-bit Integer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DQ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uadword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64-bit Integer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DT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enbytes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80-bit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Integer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9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Defines an 8-bit signed or unsigned variable</a:t>
            </a:r>
          </a:p>
          <a:p>
            <a:r>
              <a:rPr lang="en-US" dirty="0" smtClean="0"/>
              <a:t>The initializer must fit into 8-bits 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ame</a:t>
            </a:r>
            <a:r>
              <a:rPr lang="en-US" dirty="0" smtClean="0"/>
              <a:t> shows the offset from the beginning of its segment</a:t>
            </a:r>
          </a:p>
          <a:p>
            <a:r>
              <a:rPr lang="en-US" dirty="0" smtClean="0"/>
              <a:t>Syntax is like this</a:t>
            </a:r>
          </a:p>
          <a:p>
            <a:endParaRPr lang="en-US" dirty="0"/>
          </a:p>
          <a:p>
            <a:r>
              <a:rPr lang="en-US" dirty="0" smtClean="0"/>
              <a:t>Examples are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val1 DB 255  ; largest unsigned value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al2 DB +127 ; largest signed 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6423" y="4191000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[name] DB initializer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</a:t>
            </a:r>
            <a:r>
              <a:rPr lang="en-US" dirty="0" smtClean="0"/>
              <a:t>a 16-bit </a:t>
            </a:r>
            <a:r>
              <a:rPr lang="en-US" dirty="0"/>
              <a:t>signed or unsigned </a:t>
            </a:r>
            <a:r>
              <a:rPr lang="en-US" dirty="0" smtClean="0"/>
              <a:t>integer</a:t>
            </a:r>
            <a:endParaRPr lang="en-US" dirty="0"/>
          </a:p>
          <a:p>
            <a:r>
              <a:rPr lang="en-US" dirty="0"/>
              <a:t>The initializer must fit into </a:t>
            </a:r>
            <a:r>
              <a:rPr lang="en-US" dirty="0" smtClean="0"/>
              <a:t>16-bits </a:t>
            </a:r>
            <a:r>
              <a:rPr lang="en-US" dirty="0"/>
              <a:t>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shows the offset from the beginning of its segment</a:t>
            </a:r>
          </a:p>
          <a:p>
            <a:r>
              <a:rPr lang="en-US" dirty="0"/>
              <a:t>Syntax is like this</a:t>
            </a:r>
          </a:p>
          <a:p>
            <a:endParaRPr lang="en-US" dirty="0"/>
          </a:p>
          <a:p>
            <a:r>
              <a:rPr lang="en-US" dirty="0"/>
              <a:t>Examples are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DW 65535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;largest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unsigned value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DW -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32768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;smallest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signed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46423" y="4191000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[name] DW initializer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 </a:t>
            </a:r>
            <a:r>
              <a:rPr lang="en-US" dirty="0"/>
              <a:t>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a </a:t>
            </a:r>
            <a:r>
              <a:rPr lang="en-US" dirty="0" smtClean="0"/>
              <a:t>32-bit </a:t>
            </a:r>
            <a:r>
              <a:rPr lang="en-US" dirty="0"/>
              <a:t>signed or unsigned integer</a:t>
            </a:r>
          </a:p>
          <a:p>
            <a:r>
              <a:rPr lang="en-US" dirty="0"/>
              <a:t>The initializer must fit into </a:t>
            </a:r>
            <a:r>
              <a:rPr lang="en-US" dirty="0" smtClean="0"/>
              <a:t>32-bits </a:t>
            </a:r>
            <a:r>
              <a:rPr lang="en-US" dirty="0"/>
              <a:t>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shows the offset from the beginning of its segment</a:t>
            </a:r>
          </a:p>
          <a:p>
            <a:r>
              <a:rPr lang="en-US" dirty="0"/>
              <a:t>Syntax is like this</a:t>
            </a:r>
          </a:p>
          <a:p>
            <a:endParaRPr lang="en-US" dirty="0"/>
          </a:p>
          <a:p>
            <a:r>
              <a:rPr lang="en-US" dirty="0"/>
              <a:t>Examples are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FFFFFFFFh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;largest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unsigned value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DD 80000000h ;smallest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signed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6423" y="4191000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[name] DD initializer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 </a:t>
            </a:r>
            <a:r>
              <a:rPr lang="en-US" dirty="0"/>
              <a:t>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a </a:t>
            </a:r>
            <a:r>
              <a:rPr lang="en-US" dirty="0" smtClean="0"/>
              <a:t>64-bit </a:t>
            </a:r>
            <a:r>
              <a:rPr lang="en-US" dirty="0"/>
              <a:t>signed or unsigned integer</a:t>
            </a:r>
          </a:p>
          <a:p>
            <a:r>
              <a:rPr lang="en-US" dirty="0"/>
              <a:t>The initializer must fit into </a:t>
            </a:r>
            <a:r>
              <a:rPr lang="en-US" dirty="0" smtClean="0"/>
              <a:t>64-bits </a:t>
            </a:r>
            <a:r>
              <a:rPr lang="en-US" dirty="0"/>
              <a:t>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shows the offset from the beginning of its segment</a:t>
            </a:r>
          </a:p>
          <a:p>
            <a:r>
              <a:rPr lang="en-US" dirty="0"/>
              <a:t>Syntax is like this</a:t>
            </a:r>
          </a:p>
          <a:p>
            <a:endParaRPr lang="en-US" dirty="0"/>
          </a:p>
          <a:p>
            <a:r>
              <a:rPr lang="en-US" dirty="0"/>
              <a:t>Examples are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DQ 10001010h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DQ 10001010b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6423" y="4191000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[name] DQ initializer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multiple initializers are used in the same data definition statement</a:t>
            </a:r>
          </a:p>
          <a:p>
            <a:pPr lvl="1"/>
            <a:r>
              <a:rPr lang="en-US" dirty="0" smtClean="0"/>
              <a:t>… its label refers only to the offset of first initializer</a:t>
            </a:r>
          </a:p>
          <a:p>
            <a:endParaRPr lang="en-US" dirty="0" smtClean="0"/>
          </a:p>
          <a:p>
            <a:r>
              <a:rPr lang="en-US" dirty="0" smtClean="0"/>
              <a:t>Also called Array</a:t>
            </a:r>
          </a:p>
          <a:p>
            <a:r>
              <a:rPr lang="en-US" dirty="0" smtClean="0"/>
              <a:t>Example is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vals1 DB 10, -20, 30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als2 DW 0Ah, 10, 00111100b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5375" y="2971800"/>
            <a:ext cx="774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[name] Directive initializer ,initializer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709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Defining Data</vt:lpstr>
      <vt:lpstr>Book Chapter</vt:lpstr>
      <vt:lpstr>Data Definition Statement (1/2)</vt:lpstr>
      <vt:lpstr>Data Definition Statement (2/2)</vt:lpstr>
      <vt:lpstr>DB Directive</vt:lpstr>
      <vt:lpstr>DW Directive</vt:lpstr>
      <vt:lpstr>DD Directive</vt:lpstr>
      <vt:lpstr>DQ Directive</vt:lpstr>
      <vt:lpstr>Multiple Initializers</vt:lpstr>
      <vt:lpstr>Defining Strings</vt:lpstr>
      <vt:lpstr>DUP Operator</vt:lpstr>
      <vt:lpstr>Defining Real Number Data</vt:lpstr>
      <vt:lpstr>Little Endian Order</vt:lpstr>
      <vt:lpstr>Big Endian Order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168</cp:revision>
  <dcterms:created xsi:type="dcterms:W3CDTF">2013-07-22T06:13:10Z</dcterms:created>
  <dcterms:modified xsi:type="dcterms:W3CDTF">2013-11-27T05:08:41Z</dcterms:modified>
</cp:coreProperties>
</file>