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4151-9CC6-4481-86BA-8837BB35D3CB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/>
              <a:t>Symbolic </a:t>
            </a:r>
            <a:r>
              <a:rPr lang="en-US" dirty="0" smtClean="0"/>
              <a:t>Constants, Data Related Operators and Directives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Operator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operator returns the offset of a data label</a:t>
            </a:r>
          </a:p>
          <a:p>
            <a:r>
              <a:rPr lang="en-US" dirty="0" smtClean="0"/>
              <a:t>Offset is the distance in bytes, of label from the beginning of data segment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3429000"/>
            <a:ext cx="1371600" cy="251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7060" y="56684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3600" y="5941067"/>
            <a:ext cx="3810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24600" y="4572000"/>
            <a:ext cx="1371600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41645" y="45836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var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7696200" y="4876800"/>
            <a:ext cx="152400" cy="1064267"/>
          </a:xfrm>
          <a:prstGeom prst="rightBrace">
            <a:avLst>
              <a:gd name="adj1" fmla="val 344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95260" y="5235178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Offset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3746718"/>
            <a:ext cx="21178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10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39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Operator</a:t>
            </a:r>
            <a:r>
              <a:rPr lang="en-US" dirty="0"/>
              <a:t>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21178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10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670518"/>
            <a:ext cx="42659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OFFSET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3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PTR Operator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source and destination in an assembly instruction have different types</a:t>
            </a:r>
          </a:p>
          <a:p>
            <a:r>
              <a:rPr lang="en-US" dirty="0" smtClean="0"/>
              <a:t>How to handle this situation?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/>
              <a:t> </a:t>
            </a:r>
            <a:r>
              <a:rPr lang="en-US" dirty="0" smtClean="0"/>
              <a:t>moves 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bytes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an assembly directive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DW</a:t>
            </a:r>
            <a:r>
              <a:rPr lang="en-US" dirty="0" smtClean="0"/>
              <a:t> etc.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is source operand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62200" y="3758625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, X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8725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PTR Operator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x86 processors store data in little endian format</a:t>
            </a:r>
          </a:p>
          <a:p>
            <a:r>
              <a:rPr lang="en-US" dirty="0" smtClean="0"/>
              <a:t>So lower addressed byte in memory contains least significant byte of 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/>
              <a:t> moves the first byte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into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</a:t>
            </a:r>
            <a:r>
              <a:rPr lang="en-US" dirty="0" smtClean="0"/>
              <a:t> which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80h</a:t>
            </a:r>
            <a:r>
              <a:rPr lang="en-US" dirty="0" smtClean="0"/>
              <a:t> in this case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90800" y="4114800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DW 9A80h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al, DB PTR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size of a single element of a variable in bytes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103" y="2819400"/>
            <a:ext cx="2977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var1 DB 9Ah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ar2 DD 9A80h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634" y="4532293"/>
            <a:ext cx="2117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TYPE var1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TYPE var2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2313" y="4532293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1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4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LENGTHOF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number of elements in array or string appearing on the first line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103" y="2819400"/>
            <a:ext cx="4480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9Ah, 0Ch, 81h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“Hello”,0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634" y="4608493"/>
            <a:ext cx="2762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LENGTHOF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LENGTHOF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4608493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3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6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SIZEOF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total size in bytes of a variable, array or string</a:t>
            </a:r>
          </a:p>
          <a:p>
            <a:r>
              <a:rPr lang="en-US" dirty="0" smtClean="0"/>
              <a:t>Total size is obtained by multiplying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/>
              <a:t>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LENGTHOF</a:t>
            </a:r>
            <a:r>
              <a:rPr lang="en-US" dirty="0" smtClean="0"/>
              <a:t> values of a variable or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103" y="3657600"/>
            <a:ext cx="57695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DW 109Ah, 6B0Ch, 2681h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“Hello World!”,0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634" y="5181600"/>
            <a:ext cx="23326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SIZEOF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SIZEOF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5181600"/>
            <a:ext cx="24064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6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Returns 13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give a group name to some variables </a:t>
            </a:r>
          </a:p>
          <a:p>
            <a:r>
              <a:rPr lang="en-US" dirty="0" smtClean="0"/>
              <a:t>Inserts a label with a size attribute without allocating any 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905" y="3733800"/>
            <a:ext cx="27622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lab LABEL DB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DW 1234h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4205" y="3733800"/>
            <a:ext cx="25474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al, 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4205" y="4876800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contains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34h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4205" y="5420380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Why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34h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and not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12h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 Directive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align a variable on 1, 2, 4 or 16 bytes</a:t>
            </a:r>
          </a:p>
          <a:p>
            <a:r>
              <a:rPr lang="en-US" dirty="0" smtClean="0"/>
              <a:t>Why align?</a:t>
            </a:r>
          </a:p>
          <a:p>
            <a:pPr lvl="1"/>
            <a:r>
              <a:rPr lang="en-US" dirty="0" smtClean="0"/>
              <a:t>Because CPU  can process data stored at even-numbered addresses more quickly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733800"/>
            <a:ext cx="14734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 DB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DW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 DB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 DD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8522" y="4172278"/>
            <a:ext cx="15055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0001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0002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6262" y="374398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6756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Directive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align previous data on even addresses?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743200"/>
            <a:ext cx="16882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 DB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ALIGN 2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DW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 DB ?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ALIGN 2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 DD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9860" y="3200400"/>
            <a:ext cx="15055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0002</a:t>
            </a: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0004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2932" y="274320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1882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3.5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Addresses…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the addresses of these data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691348"/>
            <a:ext cx="1475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DB ?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ALIGN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 DB ?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ALIGN 4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 DW ?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ALIGN 2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 DD ?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ALIGN 8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 DW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2260" y="3063766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2260" y="243840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2260" y="378626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2260" y="450877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2260" y="523127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2260" y="595378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associating an identifier with an integer expression or text</a:t>
            </a:r>
          </a:p>
          <a:p>
            <a:r>
              <a:rPr lang="en-US" dirty="0" smtClean="0"/>
              <a:t>Identifier also called symbol</a:t>
            </a:r>
          </a:p>
          <a:p>
            <a:r>
              <a:rPr lang="en-US" dirty="0" smtClean="0"/>
              <a:t>Different from a variable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Symbols do </a:t>
            </a:r>
            <a:r>
              <a:rPr lang="en-US" b="1" dirty="0">
                <a:solidFill>
                  <a:srgbClr val="FF0000"/>
                </a:solidFill>
              </a:rPr>
              <a:t>not reserve storage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Symbols cannot </a:t>
            </a:r>
            <a:r>
              <a:rPr lang="en-US" b="1" dirty="0">
                <a:solidFill>
                  <a:srgbClr val="FF0000"/>
                </a:solidFill>
              </a:rPr>
              <a:t>change at </a:t>
            </a:r>
            <a:r>
              <a:rPr lang="en-US" b="1" dirty="0" smtClean="0">
                <a:solidFill>
                  <a:srgbClr val="FF0000"/>
                </a:solidFill>
              </a:rPr>
              <a:t>runtime</a:t>
            </a:r>
          </a:p>
          <a:p>
            <a:r>
              <a:rPr lang="en-US" dirty="0" smtClean="0"/>
              <a:t>Symbols can be created by using equal-sign directive, EQU and TEXTEQU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Equal-Sign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Associates a symbol name with an integer expression</a:t>
            </a:r>
          </a:p>
          <a:p>
            <a:endParaRPr lang="en-US" dirty="0"/>
          </a:p>
          <a:p>
            <a:r>
              <a:rPr lang="en-US" dirty="0" smtClean="0"/>
              <a:t>At assemble time,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are replaced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r>
              <a:rPr lang="en-US" dirty="0" smtClean="0"/>
              <a:t>Helpful when an expression is used many times in a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25146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 = expression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Associates a symbolic name with an integer expression or some arbitrary text</a:t>
            </a:r>
          </a:p>
          <a:p>
            <a:r>
              <a:rPr lang="en-US" dirty="0" smtClean="0"/>
              <a:t>Three different formats</a:t>
            </a:r>
          </a:p>
          <a:p>
            <a:pPr lvl="1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EQU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EQU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symbol</a:t>
            </a: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EQU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&lt;text&gt;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xpression</a:t>
            </a:r>
            <a:r>
              <a:rPr lang="en-US" dirty="0" smtClean="0"/>
              <a:t> must be a valid integer expression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ymbol</a:t>
            </a:r>
            <a:r>
              <a:rPr lang="en-US" dirty="0" smtClean="0"/>
              <a:t> is an existing symbol name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dirty="0" smtClean="0"/>
              <a:t> can be any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Location Counter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 gives the address of location where used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DW $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Keyboard Definitions</a:t>
            </a:r>
          </a:p>
          <a:p>
            <a:pPr lvl="1"/>
            <a:r>
              <a:rPr lang="en-US" dirty="0" smtClean="0"/>
              <a:t>Numeric keys can also be used by defining symbols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27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esc_key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/>
              <a:t>S</a:t>
            </a:r>
            <a:r>
              <a:rPr lang="en-US" dirty="0" smtClean="0"/>
              <a:t>ize </a:t>
            </a:r>
            <a:r>
              <a:rPr lang="en-US" dirty="0" smtClean="0"/>
              <a:t>of Arrays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array/string can be calculated with the help of location counter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DB 1, 2, 3, 4, 5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arr_size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($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4.3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and Directives are not executable instructions </a:t>
            </a:r>
          </a:p>
          <a:p>
            <a:r>
              <a:rPr lang="en-US" dirty="0" smtClean="0"/>
              <a:t>Different MASM operators and directives to get information about the addresses and size of data</a:t>
            </a:r>
          </a:p>
          <a:p>
            <a:pPr lvl="1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PTR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LENGTHOF</a:t>
            </a:r>
          </a:p>
          <a:p>
            <a:pPr lvl="1"/>
            <a:r>
              <a:rPr lang="en-US" dirty="0" smtClean="0"/>
              <a:t>SIZEOF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746</Words>
  <Application>Microsoft Office PowerPoint</Application>
  <PresentationFormat>On-screen Show 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Symbolic Constants, Data Related Operators and Directives</vt:lpstr>
      <vt:lpstr>Book Chapter</vt:lpstr>
      <vt:lpstr>Symbolic Constants</vt:lpstr>
      <vt:lpstr>Equal-Sign Directive</vt:lpstr>
      <vt:lpstr>EQU Directive</vt:lpstr>
      <vt:lpstr>Some Useful Symbols</vt:lpstr>
      <vt:lpstr>Calculating Size of Arrays and Strings</vt:lpstr>
      <vt:lpstr>Book Chapter</vt:lpstr>
      <vt:lpstr>Operators and Directives</vt:lpstr>
      <vt:lpstr>OFFSET Operator (1/2)</vt:lpstr>
      <vt:lpstr>OFFSET Operator (2/2)</vt:lpstr>
      <vt:lpstr>PTR Operator (1/2)</vt:lpstr>
      <vt:lpstr>PTR Operator (2/2)</vt:lpstr>
      <vt:lpstr>TYPE Operator</vt:lpstr>
      <vt:lpstr>LENGTHOF Operator</vt:lpstr>
      <vt:lpstr>SIZEOF Operator</vt:lpstr>
      <vt:lpstr>LABEL Directive</vt:lpstr>
      <vt:lpstr>ALIGN Directive (1/2)</vt:lpstr>
      <vt:lpstr>ALIGN Directive (2/2)</vt:lpstr>
      <vt:lpstr>Calculate Addresses…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168</cp:revision>
  <dcterms:created xsi:type="dcterms:W3CDTF">2013-07-22T06:13:10Z</dcterms:created>
  <dcterms:modified xsi:type="dcterms:W3CDTF">2013-09-11T04:05:04Z</dcterms:modified>
</cp:coreProperties>
</file>