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4C155-0D23-41FC-B4DA-4C8C0184E1B4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9CD7-6599-4E19-9AC3-4EF14C17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8D5F-2C9B-497B-87EE-68D22289281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B2A-EE01-4589-B204-9425743E95BC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A173-0BC1-42CF-AADD-D75DA8E3A98F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A578-0E84-493C-BA68-CB1AF1B085BD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303C-2610-4789-99F4-F5CF40E64BBB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D3AF-8C97-4F0D-B5D6-55F088253AF6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8737-DF57-4CE1-94F0-15536360EE68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9FDC-AB62-4F1D-A3C8-BAC843283983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DFD7-07E8-48A0-9D36-762B7FF8C78D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6922-25EF-4492-AA00-282A833D0260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9E11-E80F-42A7-AE08-1E1952C3260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71F1-E124-4E2D-8AA8-A180DEFAE8F2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examples show different approaches for signed and unsigned number</a:t>
            </a:r>
          </a:p>
          <a:p>
            <a:pPr lvl="1"/>
            <a:r>
              <a:rPr lang="en-US" dirty="0" smtClean="0"/>
              <a:t>In case of unsigned numbers, a zero is extended to all higher order bits of the destination operand</a:t>
            </a:r>
          </a:p>
          <a:p>
            <a:pPr lvl="1"/>
            <a:r>
              <a:rPr lang="en-US" dirty="0" smtClean="0"/>
              <a:t>In case of signed numbers, the sign-bit is extended to all higher order bits of the destination operand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MOVZX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</a:t>
            </a:r>
            <a:r>
              <a:rPr lang="en-US" dirty="0" smtClean="0"/>
              <a:t> (</a:t>
            </a:r>
            <a:r>
              <a:rPr lang="en-US" dirty="0" err="1" smtClean="0"/>
              <a:t>MOVe</a:t>
            </a:r>
            <a:r>
              <a:rPr lang="en-US" dirty="0" smtClean="0"/>
              <a:t> with Zero-</a:t>
            </a:r>
            <a:r>
              <a:rPr lang="en-US" dirty="0" err="1" smtClean="0"/>
              <a:t>eXtend</a:t>
            </a:r>
            <a:r>
              <a:rPr lang="en-US" dirty="0" smtClean="0"/>
              <a:t>) copies the source operand into destination operand and extends zeroes in the remaining higher order bits of destination operand</a:t>
            </a:r>
          </a:p>
          <a:p>
            <a:r>
              <a:rPr lang="en-US" dirty="0" smtClean="0"/>
              <a:t>It has three variants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reg32,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MOVZX reg16,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MOVZX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MOVZX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23216"/>
              </p:ext>
            </p:extLst>
          </p:nvPr>
        </p:nvGraphicFramePr>
        <p:xfrm>
          <a:off x="4648200" y="404876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3474"/>
              </p:ext>
            </p:extLst>
          </p:nvPr>
        </p:nvGraphicFramePr>
        <p:xfrm>
          <a:off x="6324600" y="2524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7042473" y="21999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7028340" y="31002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  <a:endCxn id="10" idx="1"/>
          </p:cNvCxnSpPr>
          <p:nvPr/>
        </p:nvCxnSpPr>
        <p:spPr>
          <a:xfrm flipH="1">
            <a:off x="7166609" y="312420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5188" y="2514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5341782" y="31002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2"/>
            <a:endCxn id="14" idx="1"/>
          </p:cNvCxnSpPr>
          <p:nvPr/>
        </p:nvCxnSpPr>
        <p:spPr>
          <a:xfrm>
            <a:off x="5479694" y="2976265"/>
            <a:ext cx="357" cy="78579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MOVSX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</a:t>
            </a:r>
            <a:r>
              <a:rPr lang="en-US" dirty="0" smtClean="0"/>
              <a:t> (</a:t>
            </a:r>
            <a:r>
              <a:rPr lang="en-US" dirty="0" err="1" smtClean="0"/>
              <a:t>MOVe</a:t>
            </a:r>
            <a:r>
              <a:rPr lang="en-US" dirty="0" smtClean="0"/>
              <a:t> with Sign-</a:t>
            </a:r>
            <a:r>
              <a:rPr lang="en-US" dirty="0" err="1" smtClean="0"/>
              <a:t>eXtend</a:t>
            </a:r>
            <a:r>
              <a:rPr lang="en-US" dirty="0" smtClean="0"/>
              <a:t>) copies the source operand into destination operand and extends the sign-bit in remaining higher order bits in destination operand</a:t>
            </a:r>
          </a:p>
          <a:p>
            <a:r>
              <a:rPr lang="en-US" dirty="0" smtClean="0"/>
              <a:t>It has three formats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/mem8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reg32,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/mem16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MOVSX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reg16,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/mem8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MOVSX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0097"/>
              </p:ext>
            </p:extLst>
          </p:nvPr>
        </p:nvGraphicFramePr>
        <p:xfrm>
          <a:off x="4648200" y="342900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6298"/>
              </p:ext>
            </p:extLst>
          </p:nvPr>
        </p:nvGraphicFramePr>
        <p:xfrm>
          <a:off x="6324600" y="190500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7042473" y="158020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7028340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1"/>
          </p:cNvCxnSpPr>
          <p:nvPr/>
        </p:nvCxnSpPr>
        <p:spPr>
          <a:xfrm flipH="1">
            <a:off x="7166609" y="250444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>
            <a:off x="5341782" y="248047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1"/>
            <a:endCxn id="12" idx="1"/>
          </p:cNvCxnSpPr>
          <p:nvPr/>
        </p:nvCxnSpPr>
        <p:spPr>
          <a:xfrm flipH="1">
            <a:off x="5480051" y="209042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0473"/>
              </p:ext>
            </p:extLst>
          </p:nvPr>
        </p:nvGraphicFramePr>
        <p:xfrm>
          <a:off x="4648200" y="564896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30965"/>
              </p:ext>
            </p:extLst>
          </p:nvPr>
        </p:nvGraphicFramePr>
        <p:xfrm>
          <a:off x="6324600" y="41249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7042473" y="3800161"/>
            <a:ext cx="248277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28340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1"/>
            <a:endCxn id="18" idx="1"/>
          </p:cNvCxnSpPr>
          <p:nvPr/>
        </p:nvCxnSpPr>
        <p:spPr>
          <a:xfrm flipH="1">
            <a:off x="7166609" y="4724400"/>
            <a:ext cx="3" cy="6378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5341782" y="4700430"/>
            <a:ext cx="276538" cy="1600201"/>
          </a:xfrm>
          <a:prstGeom prst="leftBrace">
            <a:avLst>
              <a:gd name="adj1" fmla="val 408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6" idx="1"/>
            <a:endCxn id="20" idx="1"/>
          </p:cNvCxnSpPr>
          <p:nvPr/>
        </p:nvCxnSpPr>
        <p:spPr>
          <a:xfrm flipH="1">
            <a:off x="5480051" y="4310380"/>
            <a:ext cx="844549" cy="105188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2000" y="41910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01000011b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MOVSX ax,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LAHF and SAHD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LAHF</a:t>
            </a:r>
            <a:r>
              <a:rPr lang="en-US" dirty="0" smtClean="0"/>
              <a:t> (Load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from status Flags) instruction copies lower byte of EFLAGS register into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</a:p>
          <a:p>
            <a:r>
              <a:rPr lang="en-US" dirty="0" smtClean="0"/>
              <a:t>Sign, Zero, Auxiliary Carry, Parity and Carry flags are copied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SAHF</a:t>
            </a:r>
            <a:r>
              <a:rPr lang="en-US" dirty="0" smtClean="0"/>
              <a:t> (Store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into status Flags) instruction copies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/>
              <a:t> into lower byte of EFLAGS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XCHG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instruction exchanges the contents of two operands</a:t>
            </a:r>
          </a:p>
          <a:p>
            <a:r>
              <a:rPr lang="en-US" dirty="0" smtClean="0"/>
              <a:t>This instruction has three different variants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, </a:t>
            </a:r>
            <a:r>
              <a:rPr lang="en-US" dirty="0" err="1" smtClean="0"/>
              <a:t>reg</a:t>
            </a:r>
            <a:endParaRPr lang="en-US" dirty="0" smtClean="0"/>
          </a:p>
          <a:p>
            <a:r>
              <a:rPr lang="en-US" dirty="0" smtClean="0"/>
              <a:t>To exchange two memory operands, a register is </a:t>
            </a:r>
            <a:r>
              <a:rPr lang="en-US" smtClean="0"/>
              <a:t>used </a:t>
            </a:r>
            <a:r>
              <a:rPr lang="en-US" smtClean="0"/>
              <a:t>as  </a:t>
            </a:r>
            <a:r>
              <a:rPr lang="en-US" dirty="0" smtClean="0"/>
              <a:t>temporary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6335" y="548640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XCHG al, ah</a:t>
            </a:r>
          </a:p>
        </p:txBody>
      </p:sp>
    </p:spTree>
    <p:extLst>
      <p:ext uri="{BB962C8B-B14F-4D97-AF65-F5344CB8AC3E}">
        <p14:creationId xmlns:p14="http://schemas.microsoft.com/office/powerpoint/2010/main" val="29122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Direct-Offset Operands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displacement or offset to the name of a variable</a:t>
            </a:r>
          </a:p>
          <a:p>
            <a:r>
              <a:rPr lang="en-US" dirty="0" smtClean="0"/>
              <a:t>This technique makes it possible to access memory locations which do not have explicit labels</a:t>
            </a:r>
          </a:p>
          <a:p>
            <a:r>
              <a:rPr lang="en-US" dirty="0" smtClean="0"/>
              <a:t>For example, to access individual elements of an array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Direct-Offset Operands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87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ah, arr+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38715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1, 2, 3, 4, 5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ah, arr+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7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/>
              <a:t>Section </a:t>
            </a:r>
            <a:r>
              <a:rPr lang="en-US" smtClean="0"/>
              <a:t>4.1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Types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the format of an instruction from previous lectures</a:t>
            </a:r>
          </a:p>
          <a:p>
            <a:endParaRPr lang="en-US" dirty="0"/>
          </a:p>
          <a:p>
            <a:r>
              <a:rPr lang="en-US" dirty="0" smtClean="0"/>
              <a:t>Instructions can have 0 – 3 operands</a:t>
            </a:r>
          </a:p>
          <a:p>
            <a:r>
              <a:rPr lang="en-US" dirty="0" smtClean="0"/>
              <a:t>Operands can be any of </a:t>
            </a:r>
          </a:p>
          <a:p>
            <a:pPr lvl="1"/>
            <a:r>
              <a:rPr lang="en-US" dirty="0" smtClean="0"/>
              <a:t>Register: Name of an x86 register</a:t>
            </a:r>
          </a:p>
          <a:p>
            <a:pPr lvl="1"/>
            <a:r>
              <a:rPr lang="en-US" dirty="0" smtClean="0"/>
              <a:t>Memory: Reference to a memory location</a:t>
            </a:r>
          </a:p>
          <a:p>
            <a:pPr lvl="1"/>
            <a:r>
              <a:rPr lang="en-US" dirty="0" smtClean="0"/>
              <a:t>Immediate value: a numeric literal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611" y="2590800"/>
            <a:ext cx="7189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mnemonic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operand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;comment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Memory Operands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of a variable shows its offset in data segment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is stored at address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00000001h</a:t>
            </a:r>
            <a:r>
              <a:rPr lang="en-US" dirty="0" smtClean="0"/>
              <a:t>, when assembled, above code produces following machine instruction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611" y="2590800"/>
            <a:ext cx="2212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10h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ov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5558135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A0 00000001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Copies data from a source operand to a destination operand</a:t>
            </a:r>
          </a:p>
          <a:p>
            <a:r>
              <a:rPr lang="en-US" dirty="0" smtClean="0"/>
              <a:t>First operand is the destination and second operand is the source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186535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rules to follow when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</a:p>
          <a:p>
            <a:pPr lvl="1"/>
            <a:r>
              <a:rPr lang="en-US" dirty="0" smtClean="0"/>
              <a:t>Both operands must have same size</a:t>
            </a:r>
          </a:p>
          <a:p>
            <a:pPr lvl="1"/>
            <a:r>
              <a:rPr lang="en-US" dirty="0" smtClean="0"/>
              <a:t>Both operands cannot be memory operands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dirty="0" smtClean="0"/>
              <a:t> cannot be destination operands</a:t>
            </a:r>
          </a:p>
          <a:p>
            <a:pPr lvl="1"/>
            <a:r>
              <a:rPr lang="en-US" dirty="0" smtClean="0"/>
              <a:t>An immediate value cannot be moved to a segment register</a:t>
            </a:r>
          </a:p>
          <a:p>
            <a:r>
              <a:rPr lang="en-US" dirty="0" smtClean="0"/>
              <a:t>Some useful variants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8990" y="4157008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Zero/Sign Extension of Integers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/>
              <a:t> cannot copy data directly from a smaller operand to a larger one</a:t>
            </a:r>
          </a:p>
          <a:p>
            <a:r>
              <a:rPr lang="en-US" dirty="0" smtClean="0"/>
              <a:t>Suppose we want to move a </a:t>
            </a:r>
            <a:r>
              <a:rPr lang="en-US" i="1" dirty="0" smtClean="0"/>
              <a:t>byte</a:t>
            </a:r>
            <a:r>
              <a:rPr lang="en-US" dirty="0" smtClean="0"/>
              <a:t> variable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/>
              <a:t> into a 16-bit register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3708" y="3849231"/>
            <a:ext cx="25474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DB 10h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(2/4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/>
              <a:t>What happens if same approach is followed to copy a negative number?</a:t>
            </a:r>
          </a:p>
          <a:p>
            <a:r>
              <a:rPr lang="en-US" dirty="0" smtClean="0"/>
              <a:t>What is the value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dirty="0" smtClean="0"/>
              <a:t> after this code is assembled?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75590" y="1794808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27464"/>
              </p:ext>
            </p:extLst>
          </p:nvPr>
        </p:nvGraphicFramePr>
        <p:xfrm>
          <a:off x="4724400" y="430911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4098" y="533400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248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86400" y="36576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486400" y="47244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71600" y="5257800"/>
            <a:ext cx="4059395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What happened to -8?</a:t>
            </a:r>
          </a:p>
        </p:txBody>
      </p:sp>
    </p:spTree>
    <p:extLst>
      <p:ext uri="{BB962C8B-B14F-4D97-AF65-F5344CB8AC3E}">
        <p14:creationId xmlns:p14="http://schemas.microsoft.com/office/powerpoint/2010/main" val="26410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Zero/Sign Extension of Integers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/>
          <a:lstStyle/>
          <a:p>
            <a:r>
              <a:rPr lang="en-US" dirty="0" smtClean="0"/>
              <a:t>How about doing like this?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794808"/>
            <a:ext cx="3502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DB -8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ax, 0FFFFFFFFh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svar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78222"/>
              </p:ext>
            </p:extLst>
          </p:nvPr>
        </p:nvGraphicFramePr>
        <p:xfrm>
          <a:off x="3657600" y="4537710"/>
          <a:ext cx="335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  <a:gridCol w="209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419600" y="381000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419600" y="4987290"/>
            <a:ext cx="1828800" cy="65151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0476" y="57912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10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862</Words>
  <Application>Microsoft Office PowerPoint</Application>
  <PresentationFormat>On-screen Show (4:3)</PresentationFormat>
  <Paragraphs>255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Transfer Instructions</vt:lpstr>
      <vt:lpstr>Book Chapter</vt:lpstr>
      <vt:lpstr>Operand Types (1/2)</vt:lpstr>
      <vt:lpstr>Direct Memory Operands</vt:lpstr>
      <vt:lpstr>MOV Instruction (1/2)</vt:lpstr>
      <vt:lpstr>MOV Instruction (2/2)</vt:lpstr>
      <vt:lpstr>Zero/Sign Extension of Integers (1/4)</vt:lpstr>
      <vt:lpstr>Zero/Sign Extension of Integers (2/4)</vt:lpstr>
      <vt:lpstr>Zero/Sign Extension of Integers (3/4)</vt:lpstr>
      <vt:lpstr>Zero/Sign Extension of Integers (4/4)</vt:lpstr>
      <vt:lpstr>MOVZX Instruction (1/2)</vt:lpstr>
      <vt:lpstr>MOVZX Instruction (2/2)</vt:lpstr>
      <vt:lpstr>MOVSX Instruction (1/2)</vt:lpstr>
      <vt:lpstr>MOVSX Instruction (2/2)</vt:lpstr>
      <vt:lpstr>LAHF and SAHD Instructions</vt:lpstr>
      <vt:lpstr>XCHG Instruction</vt:lpstr>
      <vt:lpstr>Direct-Offset Operands (1/2)</vt:lpstr>
      <vt:lpstr>Direct-Offset Operands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158</cp:revision>
  <dcterms:created xsi:type="dcterms:W3CDTF">2013-07-22T06:13:10Z</dcterms:created>
  <dcterms:modified xsi:type="dcterms:W3CDTF">2013-12-02T02:46:14Z</dcterms:modified>
</cp:coreProperties>
</file>