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1CF6"/>
    <a:srgbClr val="DFE4A0"/>
    <a:srgbClr val="D2D979"/>
    <a:srgbClr val="C0B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96" y="-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A54F4-4BEC-44F7-954A-30B971931D9B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1668F-27BB-4B35-BCD3-FE96D0029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2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  <a:solidFill>
            <a:srgbClr val="DFE4A0"/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4B1CF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9218-A77C-4D3A-BEAD-B42BBC3B9AAA}" type="datetime1">
              <a:rPr lang="en-US" smtClean="0"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6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AF5B-C6CA-4F18-8F3C-4BD5EA282B4C}" type="datetime1">
              <a:rPr lang="en-US" smtClean="0"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1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A7C0-D1A4-4D05-A434-91ACD34EFC4D}" type="datetime1">
              <a:rPr lang="en-US" smtClean="0"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88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7DC0E-972C-4FAE-820D-143EA0A57504}" type="datetime1">
              <a:rPr lang="en-US" smtClean="0"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9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88DAA-55A1-4E52-9307-FC1473F4F113}" type="datetime1">
              <a:rPr lang="en-US" smtClean="0"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74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9B66-0D04-4DC8-BD40-E0FCE0C69A75}" type="datetime1">
              <a:rPr lang="en-US" smtClean="0"/>
              <a:t>9/20/2013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619F-1151-48FF-AF39-BA71AECEE0F5}" type="datetime1">
              <a:rPr lang="en-US" smtClean="0"/>
              <a:t>9/20/2013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5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802D-5AB0-4DD7-B6C0-ADCBDBB3E42D}" type="datetime1">
              <a:rPr lang="en-US" smtClean="0"/>
              <a:t>9/20/2013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CFA5-7B91-411A-A45E-D66013A5008A}" type="datetime1">
              <a:rPr lang="en-US" smtClean="0"/>
              <a:t>9/20/2013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3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E8FB-AF15-4D56-B2EA-534D77BA5159}" type="datetime1">
              <a:rPr lang="en-US" smtClean="0"/>
              <a:t>9/20/2013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11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2C20-150C-4E5F-94C1-649DD973DFC7}" type="datetime1">
              <a:rPr lang="en-US" smtClean="0"/>
              <a:t>9/20/2013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6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68EBA-1395-4079-9484-A8A82D296C3F}" type="datetime1">
              <a:rPr lang="en-US" smtClean="0"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3E4B6-02CD-4B67-A194-478873D431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9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0" kern="12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737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565FF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E60D0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81CFD9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dirty="0" smtClean="0"/>
              <a:t>Addition and Subtraction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Afzaal</a:t>
            </a:r>
          </a:p>
          <a:p>
            <a:r>
              <a:rPr lang="en-US" dirty="0" smtClean="0"/>
              <a:t>m.afzaal@nu.edu.pk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Flag (ZF)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ZF is set when the result of an operation produces zero in the destination operand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Remember that</a:t>
            </a:r>
          </a:p>
          <a:p>
            <a:pPr lvl="1"/>
            <a:r>
              <a:rPr lang="en-US" dirty="0" smtClean="0"/>
              <a:t>A flag is </a:t>
            </a:r>
            <a:r>
              <a:rPr lang="en-US" b="1" dirty="0" smtClean="0">
                <a:solidFill>
                  <a:srgbClr val="FF0000"/>
                </a:solidFill>
              </a:rPr>
              <a:t>set</a:t>
            </a:r>
            <a:r>
              <a:rPr lang="en-US" dirty="0" smtClean="0"/>
              <a:t> when it equals 1</a:t>
            </a:r>
          </a:p>
          <a:p>
            <a:pPr lvl="1"/>
            <a:r>
              <a:rPr lang="en-US" dirty="0" smtClean="0"/>
              <a:t>A flag is </a:t>
            </a:r>
            <a:r>
              <a:rPr lang="en-US" b="1" dirty="0" smtClean="0">
                <a:solidFill>
                  <a:srgbClr val="FF0000"/>
                </a:solidFill>
              </a:rPr>
              <a:t>clear</a:t>
            </a:r>
            <a:r>
              <a:rPr lang="en-US" dirty="0" smtClean="0"/>
              <a:t> when it equals 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4658" y="2679680"/>
            <a:ext cx="23968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 al, 1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SUB al, 1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MOV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0FFh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INC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bl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INC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bl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2667000"/>
            <a:ext cx="33185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no flag affected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;al=0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ZF=1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;no flag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affected</a:t>
            </a:r>
            <a:endParaRPr lang="en-US" sz="24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bl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=0  ZF=1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bl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=1  ZF=0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0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Flag (SF)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SF is set when destination operand is –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</a:p>
          <a:p>
            <a:r>
              <a:rPr lang="en-US" dirty="0" smtClean="0"/>
              <a:t>SF is clear when destination is +</a:t>
            </a:r>
            <a:r>
              <a:rPr lang="en-US" dirty="0" err="1" smtClean="0"/>
              <a:t>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4658" y="3110805"/>
            <a:ext cx="21178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MOV al, 0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SUB al, 1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ADD al,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33800" y="3098125"/>
            <a:ext cx="38363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;no flag affected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;al=-1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SF=1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;al=1  SF=0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4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Flag (CF)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CF is set when result of an arithmetic operation generates an unsigned value that cannot fit into destination operand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984718"/>
            <a:ext cx="276229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MOV al, 0FFh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ADD al, 1</a:t>
            </a:r>
          </a:p>
          <a:p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MOV al, 0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SUB al,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47342" y="2972038"/>
            <a:ext cx="383630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;no flag affected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;al=00h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CF=1</a:t>
            </a:r>
          </a:p>
          <a:p>
            <a:endParaRPr lang="en-US" sz="28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endParaRPr lang="en-US" sz="28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;no flag affected</a:t>
            </a:r>
            <a:endParaRPr lang="en-US" sz="28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;al=0FFh  CF=1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6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 Flag (OF)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 is set when the result of a signed arithmetic operation overflows or underflows the destination operand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342144"/>
            <a:ext cx="276229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MOV al, +127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ADD al, 1</a:t>
            </a:r>
          </a:p>
          <a:p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MOV al, -128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SUB al,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47342" y="3329464"/>
            <a:ext cx="383630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;no flag affected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;al=</a:t>
            </a: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??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OF=1</a:t>
            </a:r>
          </a:p>
          <a:p>
            <a:endParaRPr lang="en-US" sz="28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endParaRPr lang="en-US" sz="28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2800" dirty="0">
                <a:latin typeface="Courier New" pitchFamily="49" charset="0"/>
                <a:cs typeface="Courier New" pitchFamily="49" charset="0"/>
              </a:rPr>
              <a:t>;no flag affected</a:t>
            </a:r>
            <a:endParaRPr lang="en-US" sz="28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;al=</a:t>
            </a: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??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 OF=1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9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 Flag (OF)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adding two integers, remember that OF is only set when</a:t>
            </a:r>
          </a:p>
          <a:p>
            <a:pPr lvl="1"/>
            <a:r>
              <a:rPr lang="en-US" dirty="0" smtClean="0"/>
              <a:t>Two positive operands are added and their sum is negative</a:t>
            </a:r>
          </a:p>
          <a:p>
            <a:pPr lvl="1"/>
            <a:r>
              <a:rPr lang="en-US" dirty="0" smtClean="0"/>
              <a:t>Two negative operands are added and their sum is positive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3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“Assembly Language for x86 Processors”</a:t>
            </a:r>
          </a:p>
          <a:p>
            <a:r>
              <a:rPr lang="en-US" dirty="0"/>
              <a:t>Author “Kip R. Irvine”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r>
              <a:rPr lang="en-US" dirty="0"/>
              <a:t>Chapter </a:t>
            </a:r>
            <a:r>
              <a:rPr lang="en-US" dirty="0" smtClean="0"/>
              <a:t>4</a:t>
            </a:r>
            <a:endParaRPr lang="en-US" dirty="0"/>
          </a:p>
          <a:p>
            <a:pPr lvl="1"/>
            <a:r>
              <a:rPr lang="en-US" dirty="0"/>
              <a:t>Section </a:t>
            </a:r>
            <a:r>
              <a:rPr lang="en-US" dirty="0" smtClean="0"/>
              <a:t>4.2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dirty="0" smtClean="0"/>
              <a:t> Instructions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 smtClean="0"/>
              <a:t> Instruction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dirty="0" smtClean="0"/>
              <a:t> Instruction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NEG</a:t>
            </a:r>
            <a:r>
              <a:rPr lang="en-US" dirty="0" smtClean="0"/>
              <a:t> Instruction</a:t>
            </a:r>
          </a:p>
          <a:p>
            <a:r>
              <a:rPr lang="en-US" dirty="0" smtClean="0"/>
              <a:t>FLAGS affected by Addition and Subtraction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3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 and DEC Instructions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dirty="0" smtClean="0"/>
              <a:t> instruction increments 1 in a single operand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dirty="0" smtClean="0"/>
              <a:t> instruction decrements 1 from a single operand</a:t>
            </a:r>
          </a:p>
          <a:p>
            <a:r>
              <a:rPr lang="en-US" dirty="0" smtClean="0"/>
              <a:t>Syntax is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dirty="0" smtClean="0"/>
              <a:t> </a:t>
            </a:r>
            <a:r>
              <a:rPr lang="en-US" dirty="0" err="1" smtClean="0"/>
              <a:t>reg</a:t>
            </a:r>
            <a:r>
              <a:rPr lang="en-US" dirty="0" smtClean="0"/>
              <a:t>/</a:t>
            </a:r>
            <a:r>
              <a:rPr lang="en-US" dirty="0" err="1" smtClean="0"/>
              <a:t>mem</a:t>
            </a:r>
            <a:endParaRPr lang="en-US" dirty="0" smtClean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dirty="0" smtClean="0"/>
              <a:t> </a:t>
            </a:r>
            <a:r>
              <a:rPr lang="en-US" dirty="0" err="1" smtClean="0"/>
              <a:t>reg</a:t>
            </a:r>
            <a:r>
              <a:rPr lang="en-US" dirty="0" smtClean="0"/>
              <a:t>/</a:t>
            </a:r>
            <a:r>
              <a:rPr lang="en-US" dirty="0" err="1" smtClean="0"/>
              <a:t>mem</a:t>
            </a:r>
            <a:endParaRPr lang="en-US" dirty="0"/>
          </a:p>
          <a:p>
            <a:r>
              <a:rPr lang="en-US" dirty="0" smtClean="0"/>
              <a:t>Flags affected</a:t>
            </a:r>
          </a:p>
          <a:p>
            <a:pPr lvl="1"/>
            <a:r>
              <a:rPr lang="en-US" dirty="0" smtClean="0"/>
              <a:t>OF, SF, ZF, AF, PF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4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 and DEC Instructions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4658" y="2146280"/>
            <a:ext cx="268054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a DB 10h</a:t>
            </a:r>
          </a:p>
          <a:p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.code</a:t>
            </a:r>
          </a:p>
          <a:p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INC a</a:t>
            </a:r>
          </a:p>
          <a:p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MOV al, a</a:t>
            </a:r>
          </a:p>
          <a:p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DEC 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400" y="3810000"/>
            <a:ext cx="24032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a = 11h</a:t>
            </a:r>
          </a:p>
          <a:p>
            <a:endParaRPr lang="en-US" sz="3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al = 10h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Adds a source operand into a destination operand</a:t>
            </a:r>
          </a:p>
          <a:p>
            <a:r>
              <a:rPr lang="en-US" dirty="0" smtClean="0"/>
              <a:t>Both operands must have the same size</a:t>
            </a:r>
          </a:p>
          <a:p>
            <a:r>
              <a:rPr lang="en-US" dirty="0" smtClean="0"/>
              <a:t>Sum is stored in the destination operand</a:t>
            </a:r>
          </a:p>
          <a:p>
            <a:r>
              <a:rPr lang="en-US" dirty="0" smtClean="0"/>
              <a:t>Syntax is</a:t>
            </a:r>
          </a:p>
          <a:p>
            <a:r>
              <a:rPr lang="en-US" dirty="0" smtClean="0"/>
              <a:t>Flags affected</a:t>
            </a:r>
          </a:p>
          <a:p>
            <a:pPr lvl="1"/>
            <a:r>
              <a:rPr lang="en-US" dirty="0" smtClean="0"/>
              <a:t>CF, ZF, SF, OF, AF, PF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64122" y="3530025"/>
            <a:ext cx="3393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src</a:t>
            </a:r>
            <a:endParaRPr lang="en-US" sz="3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3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Subtracts a source operand from a destination operand</a:t>
            </a:r>
          </a:p>
          <a:p>
            <a:r>
              <a:rPr lang="en-US" dirty="0" smtClean="0"/>
              <a:t>Both operands must have the same size</a:t>
            </a:r>
          </a:p>
          <a:p>
            <a:r>
              <a:rPr lang="en-US" dirty="0" smtClean="0"/>
              <a:t>Result is stored in the destination operand</a:t>
            </a:r>
          </a:p>
          <a:p>
            <a:r>
              <a:rPr lang="en-US" dirty="0" smtClean="0"/>
              <a:t>Syntax is </a:t>
            </a:r>
          </a:p>
          <a:p>
            <a:r>
              <a:rPr lang="en-US" dirty="0" smtClean="0"/>
              <a:t>Flags affected</a:t>
            </a:r>
          </a:p>
          <a:p>
            <a:pPr lvl="1"/>
            <a:r>
              <a:rPr lang="en-US" dirty="0" smtClean="0"/>
              <a:t>CF, ZF, SF, OF, AF, PF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64122" y="3530025"/>
            <a:ext cx="3393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SUB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src</a:t>
            </a:r>
            <a:endParaRPr lang="en-US" sz="3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9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Reverses the sign of a number</a:t>
            </a:r>
            <a:r>
              <a:rPr lang="en-US" dirty="0"/>
              <a:t> </a:t>
            </a:r>
            <a:r>
              <a:rPr lang="en-US" dirty="0" smtClean="0"/>
              <a:t>by taking its 2’s complement</a:t>
            </a:r>
          </a:p>
          <a:p>
            <a:r>
              <a:rPr lang="en-US" dirty="0" smtClean="0"/>
              <a:t>Syntax is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NEG</a:t>
            </a:r>
            <a:r>
              <a:rPr lang="en-US" dirty="0" smtClean="0"/>
              <a:t> </a:t>
            </a:r>
            <a:r>
              <a:rPr lang="en-US" dirty="0" err="1" smtClean="0"/>
              <a:t>reg</a:t>
            </a:r>
            <a:endParaRPr lang="en-US" dirty="0" smtClean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NEG</a:t>
            </a:r>
            <a:r>
              <a:rPr lang="en-US" dirty="0" smtClean="0"/>
              <a:t> </a:t>
            </a:r>
            <a:r>
              <a:rPr lang="en-US" dirty="0" err="1" smtClean="0"/>
              <a:t>mem</a:t>
            </a:r>
            <a:endParaRPr lang="en-US" dirty="0" smtClean="0"/>
          </a:p>
          <a:p>
            <a:r>
              <a:rPr lang="en-US" dirty="0" smtClean="0"/>
              <a:t>Flags affected</a:t>
            </a:r>
          </a:p>
          <a:p>
            <a:pPr lvl="1"/>
            <a:r>
              <a:rPr lang="en-US" dirty="0" smtClean="0"/>
              <a:t>CF, ZF, SF, OF, AF, PF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2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 Affected by Addition and Subtraction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Status flags reflect the outcome of an arithmetic or logic instruction</a:t>
            </a:r>
          </a:p>
          <a:p>
            <a:pPr lvl="1"/>
            <a:r>
              <a:rPr lang="en-US" dirty="0" smtClean="0"/>
              <a:t>… based on the contents of destination operand</a:t>
            </a:r>
          </a:p>
          <a:p>
            <a:r>
              <a:rPr lang="en-US" dirty="0" smtClean="0"/>
              <a:t>Essential flags are</a:t>
            </a:r>
          </a:p>
          <a:p>
            <a:pPr lvl="1"/>
            <a:r>
              <a:rPr lang="en-US" dirty="0" smtClean="0"/>
              <a:t>ZF: set when destination operand equals zero</a:t>
            </a:r>
          </a:p>
          <a:p>
            <a:pPr lvl="1"/>
            <a:r>
              <a:rPr lang="en-US" dirty="0" smtClean="0"/>
              <a:t>SF: set when destination operand is negative</a:t>
            </a:r>
          </a:p>
          <a:p>
            <a:pPr lvl="1"/>
            <a:r>
              <a:rPr lang="en-US" dirty="0" smtClean="0"/>
              <a:t>CF: set when unsigned value </a:t>
            </a:r>
            <a:r>
              <a:rPr lang="en-US" dirty="0" smtClean="0"/>
              <a:t>is </a:t>
            </a:r>
            <a:r>
              <a:rPr lang="en-US" dirty="0" smtClean="0"/>
              <a:t>out of range</a:t>
            </a:r>
          </a:p>
          <a:p>
            <a:pPr lvl="1"/>
            <a:r>
              <a:rPr lang="en-US" dirty="0" smtClean="0"/>
              <a:t>OF: set when signed </a:t>
            </a:r>
            <a:r>
              <a:rPr lang="en-US" smtClean="0"/>
              <a:t>value </a:t>
            </a:r>
            <a:r>
              <a:rPr lang="en-US" smtClean="0"/>
              <a:t>is </a:t>
            </a:r>
            <a:r>
              <a:rPr lang="en-US" dirty="0" smtClean="0"/>
              <a:t>out of range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solidFill>
                  <a:srgbClr val="FF0000"/>
                </a:solidFill>
              </a:rPr>
              <a:t> instruction never affects the flags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594</Words>
  <Application>Microsoft Office PowerPoint</Application>
  <PresentationFormat>On-screen Show (4:3)</PresentationFormat>
  <Paragraphs>140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Addition and Subtraction</vt:lpstr>
      <vt:lpstr>Book Chapter</vt:lpstr>
      <vt:lpstr>Outline</vt:lpstr>
      <vt:lpstr>INC and DEC Instructions (1/2)</vt:lpstr>
      <vt:lpstr>INC and DEC Instructions (2/2)</vt:lpstr>
      <vt:lpstr>ADD Instruction</vt:lpstr>
      <vt:lpstr>SUB Instruction</vt:lpstr>
      <vt:lpstr>NEG Instruction</vt:lpstr>
      <vt:lpstr>Flags Affected by Addition and Subtraction</vt:lpstr>
      <vt:lpstr>Zero Flag (ZF)</vt:lpstr>
      <vt:lpstr>Sign Flag (SF)</vt:lpstr>
      <vt:lpstr>Carry Flag (CF)</vt:lpstr>
      <vt:lpstr>Overflow Flag (OF) (1/2)</vt:lpstr>
      <vt:lpstr>Overflow Flag (OF) (2/2)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Afzaal</dc:creator>
  <cp:lastModifiedBy>Afzaal</cp:lastModifiedBy>
  <cp:revision>130</cp:revision>
  <dcterms:created xsi:type="dcterms:W3CDTF">2013-07-22T06:13:10Z</dcterms:created>
  <dcterms:modified xsi:type="dcterms:W3CDTF">2013-09-20T09:23:46Z</dcterms:modified>
</cp:coreProperties>
</file>