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050A-DD7D-494F-8275-E766C1DD3920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5709C-4EF7-436E-BB3A-6D7539F5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B4B3-F660-4DF3-B331-498E76371519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1F73-9735-4A49-A749-D0EE1A871696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3DDB-F498-429D-A1CB-721F824AD538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C764-9C9A-4381-8649-9952CF09CE1E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AF68-7F6B-4C89-9018-A0C8A983ED99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083-B0DD-4609-A068-B066AAB31C7F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4C79-C3ED-4A6E-8464-7E9DF3AC4E52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70A6-C1A2-4704-8C2B-8DED002AC542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2629-DA3E-439F-A948-20DCAAC4D175}" type="datetime1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6484-B00D-443B-8316-414F49AD7EB6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9754-69C9-451D-9791-E54A788CA0DD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03C4-FE43-4DEA-AF27-05BA0F44307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Conditional 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Toggles all bits in an operand</a:t>
            </a:r>
          </a:p>
          <a:p>
            <a:r>
              <a:rPr lang="en-US" dirty="0" smtClean="0"/>
              <a:t>Result is called one’s complement</a:t>
            </a:r>
          </a:p>
          <a:p>
            <a:r>
              <a:rPr lang="en-US" dirty="0" smtClean="0"/>
              <a:t>NOT takes only one operand with following formats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does not affect any flags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Comparison is performed to replicate conditional branching/loops</a:t>
            </a:r>
          </a:p>
          <a:p>
            <a:r>
              <a:rPr lang="en-US" dirty="0" smtClean="0"/>
              <a:t>CMP instruction performs an implied subtraction of a source operand from a destination operand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Neither operand is changed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Uses the same operand combinations as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dirty="0"/>
              <a:t>CMP instruction affects the flags in following way</a:t>
            </a:r>
          </a:p>
          <a:p>
            <a:pPr lvl="1"/>
            <a:r>
              <a:rPr lang="en-US" dirty="0"/>
              <a:t>Changes OF, SF, ZF, CF, AF and </a:t>
            </a:r>
            <a:r>
              <a:rPr lang="en-US" dirty="0" smtClean="0"/>
              <a:t>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compared two unsigned operands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compared two signed operands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22285"/>
              </p:ext>
            </p:extLst>
          </p:nvPr>
        </p:nvGraphicFramePr>
        <p:xfrm>
          <a:off x="1524000" y="21336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 Results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5636"/>
              </p:ext>
            </p:extLst>
          </p:nvPr>
        </p:nvGraphicFramePr>
        <p:xfrm>
          <a:off x="1524000" y="47244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 Results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 ≠ OF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 = OF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Setting/Clearing Individual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Zero Flag (ZF)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To set, 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an operand with </a:t>
            </a:r>
            <a:r>
              <a:rPr lang="en-US" i="1" dirty="0" smtClean="0">
                <a:solidFill>
                  <a:srgbClr val="FF0000"/>
                </a:solidFill>
              </a:rPr>
              <a:t>0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To clear, 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an operand with </a:t>
            </a:r>
            <a:r>
              <a:rPr lang="en-US" i="1" dirty="0" smtClean="0">
                <a:solidFill>
                  <a:srgbClr val="FF0000"/>
                </a:solidFill>
              </a:rPr>
              <a:t>1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Sign Flag (SF)</a:t>
            </a:r>
          </a:p>
          <a:p>
            <a:pPr lvl="1"/>
            <a:r>
              <a:rPr lang="en-US" dirty="0" smtClean="0"/>
              <a:t>To set,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 MSB of an operand with 1</a:t>
            </a:r>
          </a:p>
          <a:p>
            <a:pPr lvl="1"/>
            <a:r>
              <a:rPr lang="en-US" dirty="0" smtClean="0"/>
              <a:t>To clear,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MSB of an operand with 0</a:t>
            </a:r>
          </a:p>
          <a:p>
            <a:r>
              <a:rPr lang="en-US" dirty="0" smtClean="0"/>
              <a:t>Carry Flag (CF)</a:t>
            </a:r>
          </a:p>
          <a:p>
            <a:pPr lvl="1"/>
            <a:r>
              <a:rPr lang="en-US" dirty="0" smtClean="0"/>
              <a:t>To set,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STC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To clear,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Overflow Flag (OF)</a:t>
            </a:r>
          </a:p>
          <a:p>
            <a:pPr lvl="1"/>
            <a:r>
              <a:rPr lang="en-US" dirty="0" smtClean="0"/>
              <a:t>To set, add two positive values that produce negative sum</a:t>
            </a:r>
          </a:p>
          <a:p>
            <a:pPr lvl="1"/>
            <a:r>
              <a:rPr lang="en-US" dirty="0" smtClean="0"/>
              <a:t>To clear,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 an operand with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high-level logic structures such as if-then-else in IA-32 instruction set</a:t>
            </a:r>
          </a:p>
          <a:p>
            <a:r>
              <a:rPr lang="en-US" dirty="0" smtClean="0"/>
              <a:t>In assembly language, a combination of comparisons and jumps can be used to implement any logic structure</a:t>
            </a:r>
          </a:p>
          <a:p>
            <a:r>
              <a:rPr lang="en-US" dirty="0" smtClean="0"/>
              <a:t>First, an operation such as CMP, AND or SUB etc. modifies the status flags</a:t>
            </a:r>
          </a:p>
          <a:p>
            <a:r>
              <a:rPr lang="en-US" dirty="0" smtClean="0"/>
              <a:t>Second, a conditional jump instruction tests the flags and causes a branch to new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al, 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JZ L1 ;jump if ZF=1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539766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Example 1</a:t>
            </a:r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al, 0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JNZ L1 ;jump if ZF=0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i="1" dirty="0" smtClean="0"/>
              <a:t>COND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conditional jump instruction branches to a destination label when a status flag condition is true</a:t>
            </a:r>
          </a:p>
          <a:p>
            <a:r>
              <a:rPr lang="en-US" dirty="0" smtClean="0"/>
              <a:t>If the flag condition is false, the instruction immediately after the conditional jump is executed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/>
              <a:t> refers to a flag identifying the state of one or more flags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Conditional Jump?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 arithmetic/logic operation is performed</a:t>
            </a:r>
          </a:p>
          <a:p>
            <a:r>
              <a:rPr lang="en-US" dirty="0" smtClean="0"/>
              <a:t>After this operation, status flags in EFLAGS register are set/cleared</a:t>
            </a:r>
          </a:p>
          <a:p>
            <a:r>
              <a:rPr lang="en-US" dirty="0" smtClean="0"/>
              <a:t>Now jump instruction can be performed based upon the value of flags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Jump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conditional jump instructions can be divided into four groups</a:t>
            </a:r>
          </a:p>
          <a:p>
            <a:pPr lvl="1"/>
            <a:r>
              <a:rPr lang="en-US" dirty="0" smtClean="0"/>
              <a:t>Jumps based on specific flag values</a:t>
            </a:r>
          </a:p>
          <a:p>
            <a:pPr lvl="1"/>
            <a:r>
              <a:rPr lang="en-US" dirty="0" smtClean="0"/>
              <a:t>Jumps based on equality between operands or the value of CX</a:t>
            </a:r>
          </a:p>
          <a:p>
            <a:pPr lvl="1"/>
            <a:r>
              <a:rPr lang="en-US" dirty="0" smtClean="0"/>
              <a:t>Jumps based on comparisons of unsigned operands</a:t>
            </a:r>
          </a:p>
          <a:p>
            <a:pPr lvl="1"/>
            <a:r>
              <a:rPr lang="en-US" dirty="0" smtClean="0"/>
              <a:t>Jumps based on comparisons of signed 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Jumps Based on Flag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02276"/>
              </p:ext>
            </p:extLst>
          </p:nvPr>
        </p:nvGraphicFramePr>
        <p:xfrm>
          <a:off x="1447800" y="2169160"/>
          <a:ext cx="6096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200"/>
                <a:gridCol w="24638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Flags/Registers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 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verflow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verflow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igned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JNS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igned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arity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 = 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arity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6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6.1</a:t>
            </a:r>
          </a:p>
          <a:p>
            <a:pPr lvl="1"/>
            <a:r>
              <a:rPr lang="en-US" dirty="0" smtClean="0"/>
              <a:t>Section 6.3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Based on </a:t>
            </a:r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Jumps based on equality are taken either</a:t>
            </a:r>
          </a:p>
          <a:p>
            <a:pPr lvl="1"/>
            <a:r>
              <a:rPr lang="en-US" dirty="0" smtClean="0"/>
              <a:t>Two operands are compared with CMP instruction or</a:t>
            </a:r>
          </a:p>
          <a:p>
            <a:pPr lvl="1"/>
            <a:r>
              <a:rPr lang="en-US" dirty="0" smtClean="0"/>
              <a:t>Based on the value of CX or ECX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23400"/>
              </p:ext>
            </p:extLst>
          </p:nvPr>
        </p:nvGraphicFramePr>
        <p:xfrm>
          <a:off x="1905000" y="3733800"/>
          <a:ext cx="5486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JCXZ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JECXZ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Based on </a:t>
            </a:r>
            <a:r>
              <a:rPr lang="en-US" dirty="0" smtClean="0"/>
              <a:t>Unsigned Comparisons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39705"/>
              </p:ext>
            </p:extLst>
          </p:nvPr>
        </p:nvGraphicFramePr>
        <p:xfrm>
          <a:off x="1066800" y="2682240"/>
          <a:ext cx="7086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546"/>
                <a:gridCol w="5297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JNBE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JA)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JNB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(same as JAE)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JNAE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JB)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elow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≤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bove (same as JBE)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CMP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unsigned_dest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Based on </a:t>
            </a:r>
            <a:r>
              <a:rPr lang="en-US" dirty="0" smtClean="0"/>
              <a:t>Signed Comparisons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075266"/>
              </p:ext>
            </p:extLst>
          </p:nvPr>
        </p:nvGraphicFramePr>
        <p:xfrm>
          <a:off x="1066800" y="2682240"/>
          <a:ext cx="7086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9546"/>
                <a:gridCol w="5297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JNLE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than or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JG)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JGE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 than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(same as JGE)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JNGE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 than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(same as JL)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 than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 (if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≤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(same as JLE)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CMP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signed_dest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signed_src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LOOPZ</a:t>
            </a:r>
            <a:r>
              <a:rPr lang="en-US" dirty="0" smtClean="0"/>
              <a:t> (LOOP if Zero)</a:t>
            </a:r>
          </a:p>
          <a:p>
            <a:pPr lvl="1"/>
            <a:r>
              <a:rPr lang="en-US" dirty="0" smtClean="0"/>
              <a:t>Works just like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 smtClean="0"/>
              <a:t> with one additional condition that ZF must be set in order to transfer control to destination label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LOOPE</a:t>
            </a:r>
            <a:r>
              <a:rPr lang="en-US" dirty="0" smtClean="0"/>
              <a:t> (LOOP if Equal)</a:t>
            </a:r>
          </a:p>
          <a:p>
            <a:pPr lvl="1"/>
            <a:r>
              <a:rPr lang="en-US" dirty="0" smtClean="0"/>
              <a:t>Equivalent to LOOPZ</a:t>
            </a:r>
          </a:p>
          <a:p>
            <a:r>
              <a:rPr lang="en-US" dirty="0" smtClean="0"/>
              <a:t>LOOPZ and LOOPE perform the following tasks when executed </a:t>
            </a:r>
          </a:p>
          <a:p>
            <a:pPr lvl="1"/>
            <a:r>
              <a:rPr lang="en-US" dirty="0" smtClean="0"/>
              <a:t>ECX = ECX – 1 </a:t>
            </a:r>
          </a:p>
          <a:p>
            <a:pPr lvl="1"/>
            <a:r>
              <a:rPr lang="en-US" dirty="0" smtClean="0"/>
              <a:t>If ECX &gt; 0 and ZF = 1, jump to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LOOPNZ (LOOP if Not Zero)</a:t>
            </a:r>
          </a:p>
          <a:p>
            <a:pPr lvl="1"/>
            <a:r>
              <a:rPr lang="en-US" dirty="0" smtClean="0"/>
              <a:t>Counterpart of LOOPZ</a:t>
            </a:r>
            <a:endParaRPr lang="en-US" dirty="0"/>
          </a:p>
          <a:p>
            <a:r>
              <a:rPr lang="en-US" dirty="0" smtClean="0"/>
              <a:t>LOOPNE (LOOP if Not Equal)</a:t>
            </a:r>
          </a:p>
          <a:p>
            <a:pPr lvl="1"/>
            <a:r>
              <a:rPr lang="en-US" dirty="0" smtClean="0"/>
              <a:t>Same as LOOPNZ</a:t>
            </a:r>
          </a:p>
          <a:p>
            <a:r>
              <a:rPr lang="en-US" dirty="0" smtClean="0"/>
              <a:t>LOOPNZ and LOOPNE perform the following tasks when executed </a:t>
            </a:r>
          </a:p>
          <a:p>
            <a:pPr lvl="1"/>
            <a:r>
              <a:rPr lang="en-US" dirty="0" smtClean="0"/>
              <a:t>ECX = ECX – 1 </a:t>
            </a:r>
          </a:p>
          <a:p>
            <a:pPr lvl="1"/>
            <a:r>
              <a:rPr lang="en-US" dirty="0" smtClean="0"/>
              <a:t>If ECX &gt; 0 and ZF = 0, jump to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and Comparison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Boolean operations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XOR</a:t>
            </a:r>
          </a:p>
          <a:p>
            <a:pPr lvl="1"/>
            <a:r>
              <a:rPr lang="en-US" dirty="0" smtClean="0"/>
              <a:t>NOT</a:t>
            </a:r>
          </a:p>
          <a:p>
            <a:r>
              <a:rPr lang="en-US" dirty="0" smtClean="0"/>
              <a:t>Boolean operations can be carried out at bit-level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bitwise AND operation between matching bits in two operands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permitted operand combinations are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00922"/>
              </p:ext>
            </p:extLst>
          </p:nvPr>
        </p:nvGraphicFramePr>
        <p:xfrm>
          <a:off x="3810000" y="3784600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x^y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for bit masking</a:t>
            </a:r>
          </a:p>
          <a:p>
            <a:pPr lvl="1"/>
            <a:r>
              <a:rPr lang="en-US" dirty="0" smtClean="0"/>
              <a:t>... We can clear certain bits from a value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err="1" smtClean="0"/>
              <a:t>ing</a:t>
            </a:r>
            <a:r>
              <a:rPr lang="en-US" dirty="0" smtClean="0"/>
              <a:t> those bits with 0</a:t>
            </a:r>
          </a:p>
          <a:p>
            <a:r>
              <a:rPr lang="en-US" dirty="0" smtClean="0"/>
              <a:t>Difference of only 1 bit (bit number 5) in lower case and upper case alphabets 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err="1" smtClean="0"/>
              <a:t>ing</a:t>
            </a:r>
            <a:r>
              <a:rPr lang="en-US" dirty="0" smtClean="0"/>
              <a:t> any smaller alphabet with 11011111, it can be converted to upper case</a:t>
            </a:r>
          </a:p>
          <a:p>
            <a:r>
              <a:rPr lang="en-US" dirty="0" smtClean="0"/>
              <a:t>Always clears OF and CF</a:t>
            </a:r>
          </a:p>
          <a:p>
            <a:r>
              <a:rPr lang="en-US" dirty="0" smtClean="0"/>
              <a:t>Modifies  SF, ZF, 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a Boolean OR operation between matching bits of two operands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Permitted operand combinations are same as of AND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49593"/>
              </p:ext>
            </p:extLst>
          </p:nvPr>
        </p:nvGraphicFramePr>
        <p:xfrm>
          <a:off x="3810000" y="3937000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OR 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we need to set one or more bits in an operand without affecting other bits</a:t>
            </a:r>
          </a:p>
          <a:p>
            <a:r>
              <a:rPr lang="en-US" dirty="0" smtClean="0"/>
              <a:t>Always clears OF and CF</a:t>
            </a:r>
          </a:p>
          <a:p>
            <a:r>
              <a:rPr lang="en-US" dirty="0" smtClean="0"/>
              <a:t>Modifies the values of SF, ZF and PF</a:t>
            </a:r>
          </a:p>
          <a:p>
            <a:r>
              <a:rPr lang="en-US" dirty="0" smtClean="0"/>
              <a:t>If a number is </a:t>
            </a:r>
            <a:r>
              <a:rPr lang="en-US" dirty="0" err="1" smtClean="0"/>
              <a:t>ORed</a:t>
            </a:r>
            <a:r>
              <a:rPr lang="en-US" dirty="0" smtClean="0"/>
              <a:t> with itself, values of ZF and SF indicate following information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39094"/>
              </p:ext>
            </p:extLst>
          </p:nvPr>
        </p:nvGraphicFramePr>
        <p:xfrm>
          <a:off x="2286000" y="4800600"/>
          <a:ext cx="4724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1430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of operand is …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zero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 zero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zero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a Boolean exclusive-OR between matching bits in two operands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Operand combinations are same as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6935"/>
              </p:ext>
            </p:extLst>
          </p:nvPr>
        </p:nvGraphicFramePr>
        <p:xfrm>
          <a:off x="4114800" y="3937000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</a:t>
            </a:r>
            <a:r>
              <a:rPr lang="en-US" dirty="0" err="1" smtClean="0"/>
              <a:t>XORed</a:t>
            </a:r>
            <a:r>
              <a:rPr lang="en-US" dirty="0" smtClean="0"/>
              <a:t> with 0 retains its value, and a bit </a:t>
            </a:r>
            <a:r>
              <a:rPr lang="en-US" dirty="0" err="1" smtClean="0"/>
              <a:t>XORed</a:t>
            </a:r>
            <a:r>
              <a:rPr lang="en-US" dirty="0" smtClean="0"/>
              <a:t> with 1 is toggled</a:t>
            </a:r>
          </a:p>
          <a:p>
            <a:r>
              <a:rPr lang="en-US" dirty="0" smtClean="0"/>
              <a:t>XOR reverses itself when applied twice to the same operand</a:t>
            </a:r>
          </a:p>
          <a:p>
            <a:pPr lvl="1"/>
            <a:r>
              <a:rPr lang="en-US" dirty="0" smtClean="0"/>
              <a:t>This property makes XOR ideal for a simple form of symmetric encryption</a:t>
            </a:r>
          </a:p>
          <a:p>
            <a:r>
              <a:rPr lang="en-US" dirty="0" smtClean="0"/>
              <a:t>Always clears OF and CF</a:t>
            </a:r>
          </a:p>
          <a:p>
            <a:r>
              <a:rPr lang="en-US" dirty="0" smtClean="0"/>
              <a:t>Modifies SF, ZF and 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1413</Words>
  <Application>Microsoft Office PowerPoint</Application>
  <PresentationFormat>On-screen Show (4:3)</PresentationFormat>
  <Paragraphs>346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Conditional Processing</vt:lpstr>
      <vt:lpstr>Book Chapter</vt:lpstr>
      <vt:lpstr>Boolean and Comparison Instructions</vt:lpstr>
      <vt:lpstr>AND Instruction (1/2)</vt:lpstr>
      <vt:lpstr>AND Instruction (2/2)</vt:lpstr>
      <vt:lpstr>OR Instruction (1/2)</vt:lpstr>
      <vt:lpstr>OR Instruction (2/2)</vt:lpstr>
      <vt:lpstr>XOR Instruction (1/2)</vt:lpstr>
      <vt:lpstr>XOR Instruction (2/2)</vt:lpstr>
      <vt:lpstr>NOT Instruction</vt:lpstr>
      <vt:lpstr>CMP Instruction (1/2)</vt:lpstr>
      <vt:lpstr>CMP Instruction (2/2)</vt:lpstr>
      <vt:lpstr>Setting/Clearing Individual Flags</vt:lpstr>
      <vt:lpstr>Conditional Jumps (1/2)</vt:lpstr>
      <vt:lpstr>Conditional Jumps (2/2)</vt:lpstr>
      <vt:lpstr>JCOND Instruction</vt:lpstr>
      <vt:lpstr>How to Use Conditional Jump?</vt:lpstr>
      <vt:lpstr>Types of Conditional Jump Instructions</vt:lpstr>
      <vt:lpstr>Jumps Based on Flag Values</vt:lpstr>
      <vt:lpstr>Jumps Based on Equality</vt:lpstr>
      <vt:lpstr>Jumps Based on Unsigned Comparisons</vt:lpstr>
      <vt:lpstr>Jumps Based on Signed Comparisons</vt:lpstr>
      <vt:lpstr>Conditional Loop Instructions (1/2)</vt:lpstr>
      <vt:lpstr>Conditional Loop Instructions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213</cp:revision>
  <dcterms:created xsi:type="dcterms:W3CDTF">2013-07-22T06:13:10Z</dcterms:created>
  <dcterms:modified xsi:type="dcterms:W3CDTF">2013-12-10T08:15:25Z</dcterms:modified>
</cp:coreProperties>
</file>