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0" autoAdjust="0"/>
  </p:normalViewPr>
  <p:slideViewPr>
    <p:cSldViewPr>
      <p:cViewPr varScale="1">
        <p:scale>
          <a:sx n="60" d="100"/>
          <a:sy n="60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DC881-75B8-43D1-9989-4594905C0F4C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84326-4F80-406B-9632-01D2E8918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8D95-41CC-44A0-9F26-56A5E3C7EC0C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881D-1B76-46F6-B608-C86D36F2001F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4B3D-8CF6-4EA7-BE42-56BE02365C10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F376-6373-4B43-963E-C1F76F01FAE3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DB17-7215-4FFD-9B7E-E6C2158333CF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45F7-36C8-4964-B50A-130BF22FC68E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5E04-C97F-4442-A783-4C5AAEADEA56}" type="datetime1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B48C-4427-4C79-A2AC-BB5505AA6ED9}" type="datetime1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2DDC-94AF-4D18-84D9-0F3F3FA368DC}" type="datetime1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C6F-E5B0-4FFB-A032-321A57BF1279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B5D9-0F68-45DE-B7D2-87875A73CEAF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BCC0-AD10-4FEF-83B8-4F4CA3223154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Stack </a:t>
            </a:r>
            <a:r>
              <a:rPr lang="en-US" smtClean="0"/>
              <a:t>Operations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value from top of stack</a:t>
            </a:r>
          </a:p>
          <a:p>
            <a:r>
              <a:rPr lang="en-US" dirty="0" smtClean="0"/>
              <a:t>SP is incremented by stack element size with each pop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8335" y="3501152"/>
            <a:ext cx="2819400" cy="2523673"/>
            <a:chOff x="838200" y="3048000"/>
            <a:chExt cx="2819400" cy="2523673"/>
          </a:xfrm>
        </p:grpSpPr>
        <p:grpSp>
          <p:nvGrpSpPr>
            <p:cNvPr id="6" name="Group 5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67735" y="4497848"/>
            <a:ext cx="747065" cy="307777"/>
            <a:chOff x="5791200" y="3614146"/>
            <a:chExt cx="747065" cy="307777"/>
          </a:xfrm>
        </p:grpSpPr>
        <p:sp>
          <p:nvSpPr>
            <p:cNvPr id="25" name="TextBox 24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102068" y="3124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5040" y="38240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25943" y="41321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9753" y="44369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10735" y="3510225"/>
            <a:ext cx="2819400" cy="2523673"/>
            <a:chOff x="838200" y="3048000"/>
            <a:chExt cx="2819400" cy="2523673"/>
          </a:xfrm>
        </p:grpSpPr>
        <p:grpSp>
          <p:nvGrpSpPr>
            <p:cNvPr id="32" name="Group 31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30135" y="4202121"/>
            <a:ext cx="747065" cy="307777"/>
            <a:chOff x="5791200" y="3614146"/>
            <a:chExt cx="747065" cy="307777"/>
          </a:xfrm>
        </p:grpSpPr>
        <p:sp>
          <p:nvSpPr>
            <p:cNvPr id="51" name="TextBox 50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141353" y="31332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8686" y="38240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99589" y="41321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2317" y="618332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16-bits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Left Brace 56"/>
          <p:cNvSpPr/>
          <p:nvPr/>
        </p:nvSpPr>
        <p:spPr>
          <a:xfrm rot="16200000">
            <a:off x="6376495" y="5286492"/>
            <a:ext cx="187874" cy="1663263"/>
          </a:xfrm>
          <a:prstGeom prst="leftBrace">
            <a:avLst>
              <a:gd name="adj1" fmla="val 497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instruction is executed in two steps </a:t>
            </a:r>
          </a:p>
          <a:p>
            <a:pPr lvl="1"/>
            <a:r>
              <a:rPr lang="en-US" dirty="0" smtClean="0"/>
              <a:t>First decrements SP by the size of stack element </a:t>
            </a:r>
          </a:p>
          <a:p>
            <a:pPr lvl="1"/>
            <a:r>
              <a:rPr lang="en-US" dirty="0" smtClean="0"/>
              <a:t>Then copies the source operand on top of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instruction formats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/mem16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contents of 16-bit register or 16-bit memory location is pushed on stack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imm16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16-bit immediate value is pushed on stack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Examples are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AX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10h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 is executed in two steps</a:t>
            </a:r>
          </a:p>
          <a:p>
            <a:pPr lvl="1"/>
            <a:r>
              <a:rPr lang="en-US" dirty="0" smtClean="0"/>
              <a:t>First the contents of stack element pointed to by SP are copied into destination operand</a:t>
            </a:r>
          </a:p>
          <a:p>
            <a:pPr lvl="1"/>
            <a:r>
              <a:rPr lang="en-US" dirty="0" smtClean="0"/>
              <a:t>Then SP is incremented by the size of stack element</a:t>
            </a:r>
          </a:p>
          <a:p>
            <a:r>
              <a:rPr lang="en-US" dirty="0" smtClean="0"/>
              <a:t>Only one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 formats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/mem16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copies the value pointed to by SP into 16-bit register or 16-bit memory location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AX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;where </a:t>
            </a:r>
            <a:r>
              <a:rPr lang="en-US" dirty="0" err="1" smtClean="0"/>
              <a:t>var</a:t>
            </a:r>
            <a:r>
              <a:rPr lang="en-US" dirty="0" smtClean="0"/>
              <a:t> is a 16-bit memory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PUSHF and POPF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PUSHF</a:t>
            </a:r>
            <a:r>
              <a:rPr lang="en-US" dirty="0" smtClean="0"/>
              <a:t> is used to push EFLAGS register on the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dirty="0" smtClean="0"/>
              <a:t> pops the stack into EFLAGS register</a:t>
            </a:r>
          </a:p>
          <a:p>
            <a:r>
              <a:rPr lang="en-US" dirty="0" smtClean="0"/>
              <a:t>When using these instructions, make sure program’s execution path does not skip over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PUSHF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PUSHA and POPA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PUSHA</a:t>
            </a:r>
            <a:r>
              <a:rPr lang="en-US" dirty="0" smtClean="0"/>
              <a:t> instruction pushes all 16-bit general purpose register on the stack in given order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AX, CX, DX, BX, SP, BP, SI, DI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POPA</a:t>
            </a:r>
            <a:r>
              <a:rPr lang="en-US" dirty="0" smtClean="0"/>
              <a:t> instruction pops the same registers in the revers order</a:t>
            </a:r>
          </a:p>
          <a:p>
            <a:r>
              <a:rPr lang="en-US" dirty="0" smtClean="0"/>
              <a:t>Useful when modifying many general purpose registers inside a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can be saved temporarily when used for more than one purpose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 executed, return address is saved on the stack</a:t>
            </a:r>
          </a:p>
          <a:p>
            <a:r>
              <a:rPr lang="en-US" dirty="0" smtClean="0"/>
              <a:t>Arguments are passed to a subroutine by pushing them on the stack</a:t>
            </a:r>
          </a:p>
          <a:p>
            <a:r>
              <a:rPr lang="en-US" dirty="0" smtClean="0"/>
              <a:t>Stack can be used as temporary storage for local variables inside a subroutine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5.4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LIFO (Last In First Out) data structure</a:t>
            </a:r>
          </a:p>
          <a:p>
            <a:r>
              <a:rPr lang="en-US" dirty="0" smtClean="0"/>
              <a:t>New value is added to the top of stack</a:t>
            </a:r>
          </a:p>
          <a:p>
            <a:r>
              <a:rPr lang="en-US" dirty="0" smtClean="0"/>
              <a:t>Existing values are removed from the top of stack</a:t>
            </a:r>
          </a:p>
          <a:p>
            <a:r>
              <a:rPr lang="en-US" dirty="0" smtClean="0"/>
              <a:t>An essential part of calling from and returning to the procedures</a:t>
            </a:r>
          </a:p>
          <a:p>
            <a:r>
              <a:rPr lang="en-US" dirty="0" smtClean="0"/>
              <a:t>Real life example</a:t>
            </a:r>
          </a:p>
          <a:p>
            <a:pPr lvl="1"/>
            <a:r>
              <a:rPr lang="en-US" dirty="0" smtClean="0"/>
              <a:t>A stack of 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Stack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memory array managed by CPU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ESP/SP</a:t>
            </a:r>
            <a:r>
              <a:rPr lang="en-US" dirty="0" smtClean="0"/>
              <a:t> (Extended Stack Pointer) register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dirty="0" smtClean="0"/>
              <a:t> (Stack Segment)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ESP/SP</a:t>
            </a:r>
            <a:r>
              <a:rPr lang="en-US" dirty="0" smtClean="0"/>
              <a:t> always points to the last value pushed on the top of stack and holds offset of that value in Stack Segment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ESP/SP</a:t>
            </a:r>
            <a:r>
              <a:rPr lang="en-US" dirty="0" smtClean="0"/>
              <a:t> cannot be manipulated directly instead it can be modified indirectly by instructions 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protected mode i.e. 32-bit mode, size of each stack location is 32-bits</a:t>
            </a:r>
          </a:p>
          <a:p>
            <a:r>
              <a:rPr lang="en-US" dirty="0" smtClean="0"/>
              <a:t>In real-address mode i.e. 16-bit mode, size of each stack location is 16-bits</a:t>
            </a:r>
          </a:p>
          <a:p>
            <a:r>
              <a:rPr lang="en-US" dirty="0" smtClean="0"/>
              <a:t>emu8086 uses real-address mode</a:t>
            </a:r>
          </a:p>
          <a:p>
            <a:r>
              <a:rPr lang="en-US" dirty="0" smtClean="0"/>
              <a:t>Runtime Stack is different from Stack Abstract Data Type which is typically written in a HLL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 contains the base address of Stack Segment</a:t>
            </a:r>
          </a:p>
          <a:p>
            <a:r>
              <a:rPr lang="en-US" dirty="0" smtClean="0"/>
              <a:t>SP contains the offset of value at the top of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667000" y="3276600"/>
            <a:ext cx="3871265" cy="2960174"/>
            <a:chOff x="2667000" y="3542304"/>
            <a:chExt cx="3871265" cy="2960174"/>
          </a:xfrm>
        </p:grpSpPr>
        <p:grpSp>
          <p:nvGrpSpPr>
            <p:cNvPr id="56" name="Group 55"/>
            <p:cNvGrpSpPr/>
            <p:nvPr/>
          </p:nvGrpSpPr>
          <p:grpSpPr>
            <a:xfrm>
              <a:off x="4114800" y="3542304"/>
              <a:ext cx="1676400" cy="2476446"/>
              <a:chOff x="4114800" y="3542304"/>
              <a:chExt cx="1676400" cy="247644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971800" y="575820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544722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71800" y="513625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800" y="4825284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1800" y="4514313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4203342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71800" y="389237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71800" y="358140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498" y="619470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16-bits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Left Brace 39"/>
            <p:cNvSpPr/>
            <p:nvPr/>
          </p:nvSpPr>
          <p:spPr>
            <a:xfrm rot="16200000">
              <a:off x="4859676" y="5297872"/>
              <a:ext cx="187874" cy="1663263"/>
            </a:xfrm>
            <a:prstGeom prst="leftBrace">
              <a:avLst>
                <a:gd name="adj1" fmla="val 497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791200" y="3614146"/>
              <a:ext cx="747065" cy="307777"/>
              <a:chOff x="5791200" y="3614146"/>
              <a:chExt cx="747065" cy="30777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113149" y="3614146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5791200" y="3766066"/>
                <a:ext cx="367188" cy="0"/>
              </a:xfrm>
              <a:prstGeom prst="straightConnector1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Left Brace 50"/>
            <p:cNvSpPr/>
            <p:nvPr/>
          </p:nvSpPr>
          <p:spPr>
            <a:xfrm rot="16200000">
              <a:off x="3656822" y="5909924"/>
              <a:ext cx="135126" cy="371556"/>
            </a:xfrm>
            <a:prstGeom prst="leftBrace">
              <a:avLst>
                <a:gd name="adj1" fmla="val 497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67000" y="6093023"/>
              <a:ext cx="143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Segment</a:t>
              </a:r>
              <a:r>
                <a:rPr lang="en-US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Offset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54750" y="3544133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3186879" y="5910444"/>
              <a:ext cx="135126" cy="371556"/>
            </a:xfrm>
            <a:prstGeom prst="leftBrace">
              <a:avLst>
                <a:gd name="adj1" fmla="val 497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push operation in stack puts the value on the top location available in stack and decrements the stack pointer by size of stack element</a:t>
            </a:r>
          </a:p>
          <a:p>
            <a:r>
              <a:rPr lang="en-US" dirty="0" smtClean="0"/>
              <a:t>Size of each stack element is 32 bits in protected address mode</a:t>
            </a:r>
          </a:p>
          <a:p>
            <a:r>
              <a:rPr lang="en-US" dirty="0" smtClean="0"/>
              <a:t>Size of each stack element is 16 bits in real-address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38200" y="3800927"/>
            <a:ext cx="2819400" cy="2523673"/>
            <a:chOff x="838200" y="3048000"/>
            <a:chExt cx="2819400" cy="2523673"/>
          </a:xfrm>
        </p:grpSpPr>
        <p:grpSp>
          <p:nvGrpSpPr>
            <p:cNvPr id="34" name="Group 33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600" y="3872769"/>
            <a:ext cx="747065" cy="307777"/>
            <a:chOff x="5791200" y="3614146"/>
            <a:chExt cx="747065" cy="307777"/>
          </a:xfrm>
        </p:grpSpPr>
        <p:sp>
          <p:nvSpPr>
            <p:cNvPr id="53" name="TextBox 52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400831" y="34239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663135" y="3791854"/>
            <a:ext cx="2819400" cy="2523673"/>
            <a:chOff x="838200" y="3048000"/>
            <a:chExt cx="2819400" cy="2523673"/>
          </a:xfrm>
        </p:grpSpPr>
        <p:grpSp>
          <p:nvGrpSpPr>
            <p:cNvPr id="58" name="Group 57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82535" y="4788550"/>
            <a:ext cx="747065" cy="307777"/>
            <a:chOff x="5791200" y="3614146"/>
            <a:chExt cx="747065" cy="307777"/>
          </a:xfrm>
        </p:grpSpPr>
        <p:sp>
          <p:nvSpPr>
            <p:cNvPr id="77" name="TextBox 76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6296511" y="34149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39840" y="4114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40743" y="44228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44553" y="47276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 is decremented by 2 with each push operation</a:t>
            </a:r>
          </a:p>
          <a:p>
            <a:r>
              <a:rPr lang="en-US" sz="2400" dirty="0" smtClean="0"/>
              <a:t>These values are pushed on stack</a:t>
            </a:r>
          </a:p>
          <a:p>
            <a:pPr lvl="1"/>
            <a:r>
              <a:rPr lang="en-US" sz="2000" dirty="0" smtClean="0"/>
              <a:t>1000h</a:t>
            </a:r>
          </a:p>
          <a:p>
            <a:pPr lvl="1"/>
            <a:r>
              <a:rPr lang="en-US" sz="2000" dirty="0" smtClean="0"/>
              <a:t>2000h</a:t>
            </a:r>
          </a:p>
          <a:p>
            <a:pPr lvl="1"/>
            <a:r>
              <a:rPr lang="en-US" sz="2000" dirty="0" smtClean="0"/>
              <a:t>3000h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5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667000" y="3048000"/>
            <a:ext cx="2819400" cy="2523673"/>
            <a:chOff x="838200" y="3048000"/>
            <a:chExt cx="2819400" cy="2523673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048000"/>
              <a:ext cx="1676400" cy="2476446"/>
              <a:chOff x="4114800" y="3542304"/>
              <a:chExt cx="1676400" cy="247644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114800" y="539942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114800" y="4780099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114800" y="447043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14800" y="508976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114800" y="415955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114800" y="570908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114800" y="3851157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114800" y="354230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38200" y="5263896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200" y="4952922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FFF2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4641951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FFF4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" y="4330980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FFF6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8200" y="4020009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FFF8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8200" y="3709038"/>
              <a:ext cx="1078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8200" y="3398067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8200" y="308709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0700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FFFE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21150" y="304982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000A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pushed on stack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0344" y="210693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000 0000h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Explosion 1 27"/>
          <p:cNvSpPr/>
          <p:nvPr/>
        </p:nvSpPr>
        <p:spPr>
          <a:xfrm>
            <a:off x="3851375" y="3514535"/>
            <a:ext cx="1600200" cy="69678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486400" y="3119842"/>
            <a:ext cx="747065" cy="307777"/>
            <a:chOff x="5791200" y="3614146"/>
            <a:chExt cx="747065" cy="307777"/>
          </a:xfrm>
        </p:grpSpPr>
        <p:sp>
          <p:nvSpPr>
            <p:cNvPr id="52" name="TextBox 51"/>
            <p:cNvSpPr txBox="1"/>
            <p:nvPr/>
          </p:nvSpPr>
          <p:spPr>
            <a:xfrm>
              <a:off x="6113149" y="3614146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5791200" y="3766066"/>
              <a:ext cx="36718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365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1717 3.7037E-7 C 0.24896 3.7037E-7 0.34496 0.04931 0.34496 0.09005 L 0.34496 0.1814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0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47 L -0.00035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696</Words>
  <Application>Microsoft Office PowerPoint</Application>
  <PresentationFormat>On-screen Show (4:3)</PresentationFormat>
  <Paragraphs>170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Stack Operations</vt:lpstr>
      <vt:lpstr>Book Chapter</vt:lpstr>
      <vt:lpstr>Stack</vt:lpstr>
      <vt:lpstr>Runtime Stack (1/3)</vt:lpstr>
      <vt:lpstr>Runtime Stack (2/3)</vt:lpstr>
      <vt:lpstr>Runtime Stack (3/3)</vt:lpstr>
      <vt:lpstr>Push Operation (1/3)</vt:lpstr>
      <vt:lpstr>Push Operation (2/3)</vt:lpstr>
      <vt:lpstr>Push Operation (3/3)</vt:lpstr>
      <vt:lpstr>Pop Operation</vt:lpstr>
      <vt:lpstr>PUSH Instruction</vt:lpstr>
      <vt:lpstr>POP Instruction</vt:lpstr>
      <vt:lpstr>PUSHF and POPF Instructions</vt:lpstr>
      <vt:lpstr>PUSHA and POPA Instructions</vt:lpstr>
      <vt:lpstr>Stack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237</cp:revision>
  <dcterms:created xsi:type="dcterms:W3CDTF">2013-07-22T06:13:10Z</dcterms:created>
  <dcterms:modified xsi:type="dcterms:W3CDTF">2013-10-01T16:43:59Z</dcterms:modified>
</cp:coreProperties>
</file>