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8372B-FD60-48D5-99D9-8A26F7D1210A}" type="datetimeFigureOut">
              <a:rPr lang="en-US" smtClean="0"/>
              <a:t>9/30/2013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D1397-81C6-4E20-AB41-C0576E92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6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B71-2259-457C-B5B4-11318CFADBF3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3631-86D4-4678-98D1-D3F760BE5AFC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3C0B-D00C-432E-82CF-14080AF7C801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735A-1D26-4DFA-A861-0636EEC9C267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A132-CB5F-4C69-9D3F-BD4BB3986F30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03D5-F12F-453D-B252-9DAA13789507}" type="datetime1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6600-7BE5-4F70-94DF-B514A871E665}" type="datetime1">
              <a:rPr lang="en-US" smtClean="0"/>
              <a:t>9/30/2013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6A26-731D-4636-97E0-5FB144D7DDB4}" type="datetime1">
              <a:rPr lang="en-US" smtClean="0"/>
              <a:t>9/30/2013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1431-9B21-4668-96FF-9A9ED3171FBE}" type="datetime1">
              <a:rPr lang="en-US" smtClean="0"/>
              <a:t>9/30/2013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B959-3621-467F-B311-06A1D176899D}" type="datetime1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A314-CCBA-4E0A-9F20-B7374F0E342B}" type="datetime1">
              <a:rPr lang="en-US" smtClean="0"/>
              <a:t>9/30/2013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F31C-5AAE-4AD3-996F-CB5F008EAED9}" type="datetime1">
              <a:rPr lang="en-US" smtClean="0"/>
              <a:t>9/30/2013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Defining and Using Procedures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using Registers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registers can be used to pass parameters</a:t>
            </a:r>
          </a:p>
          <a:p>
            <a:r>
              <a:rPr lang="en-US" dirty="0" smtClean="0"/>
              <a:t>Value assigned to a register can be accessed in another procedure if not overwritten deliberately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3625096"/>
            <a:ext cx="3413114" cy="21236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AX, 16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CHANGE_VAL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MOV BX, AX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9959" y="3993932"/>
            <a:ext cx="2733441" cy="14465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CHANGE_VAL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AX, 20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CHANGE_VAL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5565" y="5830669"/>
            <a:ext cx="6631944" cy="7386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value of BX in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PROC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6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using </a:t>
            </a:r>
            <a:r>
              <a:rPr lang="en-US" dirty="0" smtClean="0"/>
              <a:t>Stack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are pushed on the stack before calling the procedure</a:t>
            </a:r>
          </a:p>
          <a:p>
            <a:r>
              <a:rPr lang="en-US" dirty="0" smtClean="0"/>
              <a:t>When executed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 instruction, return address comes at top of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56078" y="3886200"/>
            <a:ext cx="2563522" cy="17851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param1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param2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PROC_NAME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015222" y="3857881"/>
            <a:ext cx="2376178" cy="1857119"/>
            <a:chOff x="4495800" y="3553081"/>
            <a:chExt cx="2376178" cy="1857119"/>
          </a:xfrm>
        </p:grpSpPr>
        <p:grpSp>
          <p:nvGrpSpPr>
            <p:cNvPr id="8" name="Group 7"/>
            <p:cNvGrpSpPr/>
            <p:nvPr/>
          </p:nvGrpSpPr>
          <p:grpSpPr>
            <a:xfrm>
              <a:off x="5195578" y="3553081"/>
              <a:ext cx="1676400" cy="1857119"/>
              <a:chOff x="2057400" y="3934081"/>
              <a:chExt cx="1676400" cy="185711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057400" y="5171876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057400" y="4862213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57400" y="5481538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4551335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242934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3934081"/>
                <a:ext cx="1676400" cy="309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495800" y="4569023"/>
              <a:ext cx="699778" cy="307777"/>
              <a:chOff x="1860884" y="4495800"/>
              <a:chExt cx="699778" cy="30777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860884" y="4495800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193474" y="4655883"/>
                <a:ext cx="367188" cy="0"/>
              </a:xfrm>
              <a:prstGeom prst="straightConnector1">
                <a:avLst/>
              </a:prstGeom>
              <a:ln w="25400"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5592285" y="3848470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param1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92285" y="4155258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param2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33276" y="4462046"/>
              <a:ext cx="15983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Return Address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8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using Stack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Parameter values are buried inside the stack</a:t>
            </a:r>
          </a:p>
          <a:p>
            <a:r>
              <a:rPr lang="en-US" dirty="0" smtClean="0"/>
              <a:t>Return address lies on top of stack</a:t>
            </a:r>
          </a:p>
          <a:p>
            <a:r>
              <a:rPr lang="en-US" dirty="0" smtClean="0"/>
              <a:t>So simple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 instruction will pop the return address instead of parameter values</a:t>
            </a:r>
          </a:p>
          <a:p>
            <a:r>
              <a:rPr lang="en-US" dirty="0" smtClean="0"/>
              <a:t>Also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 instructions will change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</a:p>
          <a:p>
            <a:r>
              <a:rPr lang="en-US" dirty="0" smtClean="0"/>
              <a:t>We can get the values in the following way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better option is to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dirty="0" smtClean="0"/>
              <a:t> register to travel inside stack without changing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1701" y="4343400"/>
            <a:ext cx="3191899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[SP+2]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BP to Travel Inside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BP is preferred to iterate through stack without changing the value of SP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[BP+2]</a:t>
            </a:r>
            <a:r>
              <a:rPr lang="en-US" sz="2400" dirty="0" smtClean="0"/>
              <a:t> copies num2 in BX</a:t>
            </a:r>
          </a:p>
          <a:p>
            <a:r>
              <a:rPr lang="en-US" sz="2400" dirty="0" smtClean="0"/>
              <a:t>What about contents of BP previously stored</a:t>
            </a:r>
          </a:p>
          <a:p>
            <a:pPr lvl="1"/>
            <a:r>
              <a:rPr lang="en-US" sz="2000" dirty="0" smtClean="0"/>
              <a:t>Before using BP for stack, push its contents in stack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2551093"/>
            <a:ext cx="3191899" cy="9541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BP, SP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[BP+2]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8706" y="2133600"/>
            <a:ext cx="3106094" cy="1547457"/>
            <a:chOff x="5243822" y="2791081"/>
            <a:chExt cx="3106094" cy="1547457"/>
          </a:xfrm>
        </p:grpSpPr>
        <p:grpSp>
          <p:nvGrpSpPr>
            <p:cNvPr id="6" name="Group 5"/>
            <p:cNvGrpSpPr/>
            <p:nvPr/>
          </p:nvGrpSpPr>
          <p:grpSpPr>
            <a:xfrm>
              <a:off x="5243822" y="2791081"/>
              <a:ext cx="2376178" cy="1547457"/>
              <a:chOff x="4495800" y="3553081"/>
              <a:chExt cx="2376178" cy="154745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195578" y="3553081"/>
                <a:ext cx="1676400" cy="1547457"/>
                <a:chOff x="2057400" y="3934081"/>
                <a:chExt cx="1676400" cy="154745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057400" y="5171876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057400" y="4862213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2057400" y="4551335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057400" y="4242934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057400" y="3934081"/>
                  <a:ext cx="1676400" cy="3096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495800" y="4492823"/>
                <a:ext cx="699778" cy="307777"/>
                <a:chOff x="1860884" y="4419600"/>
                <a:chExt cx="699778" cy="307777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860884" y="4419600"/>
                  <a:ext cx="4251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SP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>
                  <a:off x="2193474" y="4579683"/>
                  <a:ext cx="367188" cy="0"/>
                </a:xfrm>
                <a:prstGeom prst="straightConnector1">
                  <a:avLst/>
                </a:prstGeom>
                <a:ln w="25400"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5694050" y="3848470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94050" y="4153270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243848" y="4462046"/>
                <a:ext cx="1598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Return Address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924800" y="3733800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7620000" y="3893883"/>
              <a:ext cx="367188" cy="0"/>
            </a:xfrm>
            <a:prstGeom prst="straightConnector1">
              <a:avLst/>
            </a:prstGeom>
            <a:ln w="25400"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227701" y="5029200"/>
            <a:ext cx="3191899" cy="13849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BP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BP, SP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BX, [BP+4]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5954901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4 instead of 2 now?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083269" y="5675551"/>
            <a:ext cx="1040524" cy="299580"/>
          </a:xfrm>
          <a:custGeom>
            <a:avLst/>
            <a:gdLst>
              <a:gd name="connsiteX0" fmla="*/ 1040524 w 1040524"/>
              <a:gd name="connsiteY0" fmla="*/ 299580 h 299580"/>
              <a:gd name="connsiteX1" fmla="*/ 457200 w 1040524"/>
              <a:gd name="connsiteY1" fmla="*/ 35 h 299580"/>
              <a:gd name="connsiteX2" fmla="*/ 0 w 1040524"/>
              <a:gd name="connsiteY2" fmla="*/ 283815 h 29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524" h="299580">
                <a:moveTo>
                  <a:pt x="1040524" y="299580"/>
                </a:moveTo>
                <a:cubicBezTo>
                  <a:pt x="835572" y="151121"/>
                  <a:pt x="630621" y="2662"/>
                  <a:pt x="457200" y="35"/>
                </a:cubicBezTo>
                <a:cubicBezTo>
                  <a:pt x="283779" y="-2592"/>
                  <a:pt x="141889" y="140611"/>
                  <a:pt x="0" y="283815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the Stack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Stack should be freed from parameter values when these parameters not needed anymore</a:t>
            </a:r>
          </a:p>
          <a:p>
            <a:pPr lvl="1"/>
            <a:r>
              <a:rPr lang="en-US" sz="2000" dirty="0" smtClean="0"/>
              <a:t>In other words, the position of SP should be adjusted where it was before pushing the parameter values</a:t>
            </a:r>
          </a:p>
          <a:p>
            <a:r>
              <a:rPr lang="en-US" sz="2400" dirty="0" smtClean="0"/>
              <a:t>Two ways to clear the unwanted values on stack</a:t>
            </a:r>
          </a:p>
          <a:p>
            <a:pPr lvl="1"/>
            <a:r>
              <a:rPr lang="en-US" sz="2000" dirty="0" smtClean="0"/>
              <a:t>Using optional-integer in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dirty="0" smtClean="0"/>
              <a:t> instruction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 smtClean="0"/>
              <a:t>Add the constant to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 smtClean="0"/>
              <a:t> in calling procedure after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000" dirty="0" smtClean="0"/>
              <a:t> instructions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88135" y="4001869"/>
            <a:ext cx="1106393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 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4135" y="3817203"/>
            <a:ext cx="2212465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= SS:SP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 = SP+2+4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7691" y="4001869"/>
            <a:ext cx="51328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4898" y="4953000"/>
            <a:ext cx="2339102" cy="16312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param1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param2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PROC_NAME</a:t>
            </a:r>
          </a:p>
          <a:p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ADD SP, 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5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5.5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Using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Procedure</a:t>
            </a:r>
          </a:p>
          <a:p>
            <a:r>
              <a:rPr lang="en-US" dirty="0" smtClean="0"/>
              <a:t>CALL and RET instructions</a:t>
            </a:r>
          </a:p>
          <a:p>
            <a:r>
              <a:rPr lang="en-US" dirty="0" smtClean="0"/>
              <a:t>Nested Procedure Calls</a:t>
            </a:r>
          </a:p>
          <a:p>
            <a:r>
              <a:rPr lang="en-US" dirty="0" smtClean="0"/>
              <a:t>Local and Global Labels</a:t>
            </a:r>
          </a:p>
          <a:p>
            <a:r>
              <a:rPr lang="en-US" dirty="0" smtClean="0"/>
              <a:t>Procedure Parameters</a:t>
            </a:r>
          </a:p>
          <a:p>
            <a:r>
              <a:rPr lang="en-US" dirty="0" smtClean="0"/>
              <a:t>USES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code can be divided in different independent elements</a:t>
            </a:r>
          </a:p>
          <a:p>
            <a:r>
              <a:rPr lang="en-US" dirty="0" smtClean="0"/>
              <a:t>Such elements are called functions in C++ and Procedures in assembly language</a:t>
            </a:r>
          </a:p>
          <a:p>
            <a:r>
              <a:rPr lang="en-US" dirty="0" smtClean="0"/>
              <a:t>Procedure is a named </a:t>
            </a:r>
            <a:r>
              <a:rPr lang="en-US" dirty="0"/>
              <a:t>block of statements that ends with a return </a:t>
            </a:r>
            <a:r>
              <a:rPr lang="en-US" dirty="0" smtClean="0"/>
              <a:t>statement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procedure is declared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r>
              <a:rPr lang="en-US" dirty="0" smtClean="0"/>
              <a:t> directives</a:t>
            </a:r>
          </a:p>
          <a:p>
            <a:r>
              <a:rPr lang="en-US" dirty="0" smtClean="0"/>
              <a:t>Must be assigned a name which should be a valid identifier</a:t>
            </a:r>
          </a:p>
          <a:p>
            <a:r>
              <a:rPr lang="en-US" dirty="0" smtClean="0"/>
              <a:t>Procedures other than startup procedure should be ended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 smtClean="0"/>
              <a:t> instruction</a:t>
            </a:r>
          </a:p>
          <a:p>
            <a:r>
              <a:rPr lang="en-US" dirty="0" smtClean="0"/>
              <a:t>Following is an assembly language procedure with name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1441" y="4919008"/>
            <a:ext cx="2903359" cy="17851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PROC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instruction1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instruction2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ENDP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 instruction is used to call a procedure</a:t>
            </a:r>
          </a:p>
          <a:p>
            <a:r>
              <a:rPr lang="en-US" dirty="0" smtClean="0"/>
              <a:t>It pushes offset of next instruction after CALL on the stack</a:t>
            </a:r>
          </a:p>
          <a:p>
            <a:r>
              <a:rPr lang="en-US" dirty="0" smtClean="0"/>
              <a:t>Copies the address of called procedure into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5465" y="3951238"/>
            <a:ext cx="7374135" cy="11541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SS:SP = IP ;put return address on stack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= IP + relative offset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 smtClean="0"/>
              <a:t> instruction returns from a procedure to the point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 smtClean="0"/>
              <a:t> instruction was performed</a:t>
            </a:r>
          </a:p>
          <a:p>
            <a:r>
              <a:rPr lang="en-US" dirty="0" smtClean="0"/>
              <a:t>Pops</a:t>
            </a:r>
            <a:r>
              <a:rPr lang="en-US" dirty="0" smtClean="0"/>
              <a:t> the return address from the stack into IP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230" y="3951238"/>
            <a:ext cx="7927170" cy="11541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 = SS:SP  ;pop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address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 + 2 ;increment the stack pointer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r>
              <a:rPr lang="en-US" dirty="0" smtClean="0"/>
              <a:t>A called procedure calls another procedure before the first procedure returns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334000" y="1600200"/>
            <a:ext cx="2209800" cy="4648200"/>
            <a:chOff x="4724400" y="1524000"/>
            <a:chExt cx="2209800" cy="4648200"/>
          </a:xfrm>
        </p:grpSpPr>
        <p:sp>
          <p:nvSpPr>
            <p:cNvPr id="5" name="Rectangle 4"/>
            <p:cNvSpPr/>
            <p:nvPr/>
          </p:nvSpPr>
          <p:spPr>
            <a:xfrm>
              <a:off x="4724400" y="1524000"/>
              <a:ext cx="2209800" cy="464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33424" y="1600200"/>
              <a:ext cx="168828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 PROC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CALL PROC_1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EXIT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 ENDP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3424" y="3285659"/>
              <a:ext cx="168828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PROC_1 PROC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CALL PROC_2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PROC_1 ENDP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424" y="4971117"/>
              <a:ext cx="13660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PROC_2 PROC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PROC_2 ENDP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4929190" y="1752600"/>
              <a:ext cx="64008" cy="10668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4929190" y="3429000"/>
              <a:ext cx="64008" cy="1066800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4929190" y="5118616"/>
              <a:ext cx="64008" cy="86198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324600" y="2438400"/>
              <a:ext cx="460104" cy="1011620"/>
            </a:xfrm>
            <a:custGeom>
              <a:avLst/>
              <a:gdLst>
                <a:gd name="connsiteX0" fmla="*/ 236483 w 460104"/>
                <a:gd name="connsiteY0" fmla="*/ 0 h 1087820"/>
                <a:gd name="connsiteX1" fmla="*/ 441434 w 460104"/>
                <a:gd name="connsiteY1" fmla="*/ 331075 h 1087820"/>
                <a:gd name="connsiteX2" fmla="*/ 425669 w 460104"/>
                <a:gd name="connsiteY2" fmla="*/ 630620 h 1087820"/>
                <a:gd name="connsiteX3" fmla="*/ 220717 w 460104"/>
                <a:gd name="connsiteY3" fmla="*/ 914400 h 1087820"/>
                <a:gd name="connsiteX4" fmla="*/ 0 w 460104"/>
                <a:gd name="connsiteY4" fmla="*/ 1087820 h 10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04" h="1087820">
                  <a:moveTo>
                    <a:pt x="236483" y="0"/>
                  </a:moveTo>
                  <a:cubicBezTo>
                    <a:pt x="323193" y="112986"/>
                    <a:pt x="409903" y="225972"/>
                    <a:pt x="441434" y="331075"/>
                  </a:cubicBezTo>
                  <a:cubicBezTo>
                    <a:pt x="472965" y="436178"/>
                    <a:pt x="462455" y="533399"/>
                    <a:pt x="425669" y="630620"/>
                  </a:cubicBezTo>
                  <a:cubicBezTo>
                    <a:pt x="388883" y="727841"/>
                    <a:pt x="291662" y="838200"/>
                    <a:pt x="220717" y="914400"/>
                  </a:cubicBezTo>
                  <a:cubicBezTo>
                    <a:pt x="149772" y="990600"/>
                    <a:pt x="86710" y="1040524"/>
                    <a:pt x="0" y="108782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24600" y="4093780"/>
              <a:ext cx="460104" cy="1011620"/>
            </a:xfrm>
            <a:custGeom>
              <a:avLst/>
              <a:gdLst>
                <a:gd name="connsiteX0" fmla="*/ 236483 w 460104"/>
                <a:gd name="connsiteY0" fmla="*/ 0 h 1087820"/>
                <a:gd name="connsiteX1" fmla="*/ 441434 w 460104"/>
                <a:gd name="connsiteY1" fmla="*/ 331075 h 1087820"/>
                <a:gd name="connsiteX2" fmla="*/ 425669 w 460104"/>
                <a:gd name="connsiteY2" fmla="*/ 630620 h 1087820"/>
                <a:gd name="connsiteX3" fmla="*/ 220717 w 460104"/>
                <a:gd name="connsiteY3" fmla="*/ 914400 h 1087820"/>
                <a:gd name="connsiteX4" fmla="*/ 0 w 460104"/>
                <a:gd name="connsiteY4" fmla="*/ 1087820 h 10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104" h="1087820">
                  <a:moveTo>
                    <a:pt x="236483" y="0"/>
                  </a:moveTo>
                  <a:cubicBezTo>
                    <a:pt x="323193" y="112986"/>
                    <a:pt x="409903" y="225972"/>
                    <a:pt x="441434" y="331075"/>
                  </a:cubicBezTo>
                  <a:cubicBezTo>
                    <a:pt x="472965" y="436178"/>
                    <a:pt x="462455" y="533399"/>
                    <a:pt x="425669" y="630620"/>
                  </a:cubicBezTo>
                  <a:cubicBezTo>
                    <a:pt x="388883" y="727841"/>
                    <a:pt x="291662" y="838200"/>
                    <a:pt x="220717" y="914400"/>
                  </a:cubicBezTo>
                  <a:cubicBezTo>
                    <a:pt x="149772" y="990600"/>
                    <a:pt x="86710" y="1040524"/>
                    <a:pt x="0" y="108782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43200" y="4375515"/>
            <a:ext cx="1676400" cy="1857119"/>
            <a:chOff x="2057400" y="3934081"/>
            <a:chExt cx="1676400" cy="1857119"/>
          </a:xfrm>
        </p:grpSpPr>
        <p:sp>
          <p:nvSpPr>
            <p:cNvPr id="19" name="Rectangle 18"/>
            <p:cNvSpPr/>
            <p:nvPr/>
          </p:nvSpPr>
          <p:spPr>
            <a:xfrm>
              <a:off x="2057400" y="5171876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57400" y="4862213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5481538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7400" y="4551335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57400" y="4242934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3934081"/>
              <a:ext cx="1676400" cy="309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43422" y="4721423"/>
            <a:ext cx="699778" cy="307777"/>
            <a:chOff x="1860884" y="4495800"/>
            <a:chExt cx="699778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1860884" y="4495800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193474" y="4655883"/>
              <a:ext cx="367188" cy="0"/>
            </a:xfrm>
            <a:prstGeom prst="straightConnector1">
              <a:avLst/>
            </a:prstGeom>
            <a:ln w="2540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815881" y="4370834"/>
            <a:ext cx="1495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 TO MAIN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80136" y="4674880"/>
            <a:ext cx="1802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 TO PROC_1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in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Parameter passing is different and complicated in assembly than in HLL</a:t>
            </a:r>
          </a:p>
          <a:p>
            <a:r>
              <a:rPr lang="en-US" dirty="0" smtClean="0"/>
              <a:t>In assembly language</a:t>
            </a:r>
          </a:p>
          <a:p>
            <a:pPr lvl="1"/>
            <a:r>
              <a:rPr lang="en-US" dirty="0" smtClean="0"/>
              <a:t>First place all required parameters in a mutually accessible storage area</a:t>
            </a:r>
          </a:p>
          <a:p>
            <a:pPr lvl="1"/>
            <a:r>
              <a:rPr lang="en-US" dirty="0" smtClean="0"/>
              <a:t>Then call the procedure</a:t>
            </a:r>
          </a:p>
          <a:p>
            <a:r>
              <a:rPr lang="en-US" dirty="0" smtClean="0"/>
              <a:t>Types of storage area are</a:t>
            </a:r>
          </a:p>
          <a:p>
            <a:pPr lvl="1"/>
            <a:r>
              <a:rPr lang="en-US" dirty="0" smtClean="0"/>
              <a:t>Registers (general purpose registers are used)</a:t>
            </a:r>
          </a:p>
          <a:p>
            <a:pPr lvl="1"/>
            <a:r>
              <a:rPr lang="en-US" dirty="0" smtClean="0"/>
              <a:t>Memory (Stack is used)</a:t>
            </a:r>
          </a:p>
          <a:p>
            <a:r>
              <a:rPr lang="en-US" dirty="0" smtClean="0"/>
              <a:t>Two common methods for parameter passing</a:t>
            </a:r>
          </a:p>
          <a:p>
            <a:pPr lvl="1"/>
            <a:r>
              <a:rPr lang="en-US" dirty="0" smtClean="0"/>
              <a:t>Register Method</a:t>
            </a:r>
          </a:p>
          <a:p>
            <a:pPr lvl="1"/>
            <a:r>
              <a:rPr lang="en-US" dirty="0" smtClean="0"/>
              <a:t>Stack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719</Words>
  <Application>Microsoft Office PowerPoint</Application>
  <PresentationFormat>On-screen Show (4:3)</PresentationFormat>
  <Paragraphs>162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Defining and Using Procedures</vt:lpstr>
      <vt:lpstr>Book Chapter</vt:lpstr>
      <vt:lpstr>Defining and Using Procedures</vt:lpstr>
      <vt:lpstr>Procedure</vt:lpstr>
      <vt:lpstr>Creating a Procedure</vt:lpstr>
      <vt:lpstr>CALL Instruction</vt:lpstr>
      <vt:lpstr>RET Instruction</vt:lpstr>
      <vt:lpstr>Nested Procedure Call</vt:lpstr>
      <vt:lpstr>Parameter Passing in Procedures</vt:lpstr>
      <vt:lpstr>Parameter Passing using Registers </vt:lpstr>
      <vt:lpstr>Parameter Passing using Stack (1/2)</vt:lpstr>
      <vt:lpstr>Parameter Passing using Stack (2/2)</vt:lpstr>
      <vt:lpstr>Using BP to Travel Inside Stack</vt:lpstr>
      <vt:lpstr>Clearing the Stack Parameters</vt:lpstr>
      <vt:lpstr>USES Operator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157</cp:revision>
  <dcterms:created xsi:type="dcterms:W3CDTF">2013-07-22T06:13:10Z</dcterms:created>
  <dcterms:modified xsi:type="dcterms:W3CDTF">2013-10-01T02:05:36Z</dcterms:modified>
</cp:coreProperties>
</file>