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2D979"/>
    <a:srgbClr val="32E164"/>
    <a:srgbClr val="FF6464"/>
    <a:srgbClr val="4B1CF6"/>
    <a:srgbClr val="DFE4A0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63CA7-DF7B-4348-BCFC-892722E23D3E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7F4C-D7D3-4547-B2CB-75022003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7F4C-D7D3-4547-B2CB-75022003B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2819-0712-4EC8-8D26-884D7997A015}" type="datetime1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F516-7B55-4F12-8092-D5708F2A18EC}" type="datetime1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3DBD-D406-4D0F-869A-6A007006F6E6}" type="datetime1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AC2F-8505-456B-94DC-61420896FE85}" type="datetime1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48E-963E-4C08-B7CA-736527D0CEC7}" type="datetime1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A10E-D5A9-48FE-8148-57BDC351EC64}" type="datetime1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048-EB79-4ED7-A318-22CDE3925D82}" type="datetime1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2F6F-671A-4845-B3CA-ACA0D8DC3677}" type="datetime1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1390-093B-48F9-AA1E-B4F418C5BEF9}" type="datetime1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149-B2E4-4803-9A12-0CDF2811ECAF}" type="datetime1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1B88-1554-4C2C-9A74-48574745C9AA}" type="datetime1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11C7-CC4B-4FED-BD70-039D3D07EE4A}" type="datetime1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Shift and Rotate Instructions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and SAR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 is identical to SHL</a:t>
            </a:r>
          </a:p>
          <a:p>
            <a:r>
              <a:rPr lang="en-US" dirty="0" smtClean="0"/>
              <a:t>SAR performs a right arithmetic shift on the destination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47813"/>
              </p:ext>
            </p:extLst>
          </p:nvPr>
        </p:nvGraphicFramePr>
        <p:xfrm>
          <a:off x="2807346" y="3580818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485656" y="3494206"/>
            <a:ext cx="497566" cy="356038"/>
            <a:chOff x="6574960" y="32763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" name="Freeform 6"/>
            <p:cNvSpPr/>
            <p:nvPr/>
          </p:nvSpPr>
          <p:spPr>
            <a:xfrm>
              <a:off x="6574960" y="32763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89646" y="34495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25374" y="34944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0" name="Freeform 9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65079" y="34944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3" name="Freeform 12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04797" y="34947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6" name="Freeform 15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36749" y="34944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9" name="Freeform 18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76467" y="34947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Freeform 2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116172" y="34947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5" name="Freeform 2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13356" y="3586424"/>
            <a:ext cx="492444" cy="680776"/>
            <a:chOff x="1828800" y="3357824"/>
            <a:chExt cx="492444" cy="680776"/>
          </a:xfrm>
        </p:grpSpPr>
        <p:sp>
          <p:nvSpPr>
            <p:cNvPr id="28" name="TextBox 27"/>
            <p:cNvSpPr txBox="1"/>
            <p:nvPr/>
          </p:nvSpPr>
          <p:spPr>
            <a:xfrm>
              <a:off x="1828800" y="3669268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9756" y="3357824"/>
              <a:ext cx="457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976106" y="345357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 flipV="1">
            <a:off x="7344102" y="376772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918986" y="367965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575441" y="3402139"/>
            <a:ext cx="487800" cy="430649"/>
          </a:xfrm>
          <a:custGeom>
            <a:avLst/>
            <a:gdLst>
              <a:gd name="connsiteX0" fmla="*/ 500393 w 500393"/>
              <a:gd name="connsiteY0" fmla="*/ 242170 h 401746"/>
              <a:gd name="connsiteX1" fmla="*/ 260363 w 500393"/>
              <a:gd name="connsiteY1" fmla="*/ 2140 h 401746"/>
              <a:gd name="connsiteX2" fmla="*/ 8903 w 500393"/>
              <a:gd name="connsiteY2" fmla="*/ 139300 h 401746"/>
              <a:gd name="connsiteX3" fmla="*/ 88913 w 500393"/>
              <a:gd name="connsiteY3" fmla="*/ 390760 h 401746"/>
              <a:gd name="connsiteX4" fmla="*/ 397523 w 500393"/>
              <a:gd name="connsiteY4" fmla="*/ 367900 h 401746"/>
              <a:gd name="connsiteX0" fmla="*/ 500746 w 500746"/>
              <a:gd name="connsiteY0" fmla="*/ 242170 h 409391"/>
              <a:gd name="connsiteX1" fmla="*/ 260716 w 500746"/>
              <a:gd name="connsiteY1" fmla="*/ 2140 h 409391"/>
              <a:gd name="connsiteX2" fmla="*/ 9256 w 500746"/>
              <a:gd name="connsiteY2" fmla="*/ 139300 h 409391"/>
              <a:gd name="connsiteX3" fmla="*/ 89266 w 500746"/>
              <a:gd name="connsiteY3" fmla="*/ 390760 h 409391"/>
              <a:gd name="connsiteX4" fmla="*/ 416926 w 500746"/>
              <a:gd name="connsiteY4" fmla="*/ 399650 h 409391"/>
              <a:gd name="connsiteX0" fmla="*/ 500746 w 500746"/>
              <a:gd name="connsiteY0" fmla="*/ 242170 h 417358"/>
              <a:gd name="connsiteX1" fmla="*/ 260716 w 500746"/>
              <a:gd name="connsiteY1" fmla="*/ 2140 h 417358"/>
              <a:gd name="connsiteX2" fmla="*/ 9256 w 500746"/>
              <a:gd name="connsiteY2" fmla="*/ 139300 h 417358"/>
              <a:gd name="connsiteX3" fmla="*/ 89266 w 500746"/>
              <a:gd name="connsiteY3" fmla="*/ 390760 h 417358"/>
              <a:gd name="connsiteX4" fmla="*/ 416926 w 500746"/>
              <a:gd name="connsiteY4" fmla="*/ 399650 h 417358"/>
              <a:gd name="connsiteX0" fmla="*/ 500322 w 500322"/>
              <a:gd name="connsiteY0" fmla="*/ 254673 h 429861"/>
              <a:gd name="connsiteX1" fmla="*/ 253942 w 500322"/>
              <a:gd name="connsiteY1" fmla="*/ 1943 h 429861"/>
              <a:gd name="connsiteX2" fmla="*/ 8832 w 500322"/>
              <a:gd name="connsiteY2" fmla="*/ 151803 h 429861"/>
              <a:gd name="connsiteX3" fmla="*/ 88842 w 500322"/>
              <a:gd name="connsiteY3" fmla="*/ 403263 h 429861"/>
              <a:gd name="connsiteX4" fmla="*/ 416502 w 500322"/>
              <a:gd name="connsiteY4" fmla="*/ 412153 h 429861"/>
              <a:gd name="connsiteX0" fmla="*/ 500322 w 500322"/>
              <a:gd name="connsiteY0" fmla="*/ 254673 h 429861"/>
              <a:gd name="connsiteX1" fmla="*/ 253942 w 500322"/>
              <a:gd name="connsiteY1" fmla="*/ 1943 h 429861"/>
              <a:gd name="connsiteX2" fmla="*/ 8832 w 500322"/>
              <a:gd name="connsiteY2" fmla="*/ 151803 h 429861"/>
              <a:gd name="connsiteX3" fmla="*/ 88842 w 500322"/>
              <a:gd name="connsiteY3" fmla="*/ 403263 h 429861"/>
              <a:gd name="connsiteX4" fmla="*/ 416502 w 500322"/>
              <a:gd name="connsiteY4" fmla="*/ 412153 h 429861"/>
              <a:gd name="connsiteX0" fmla="*/ 500322 w 500322"/>
              <a:gd name="connsiteY0" fmla="*/ 256053 h 431241"/>
              <a:gd name="connsiteX1" fmla="*/ 253942 w 500322"/>
              <a:gd name="connsiteY1" fmla="*/ 3323 h 431241"/>
              <a:gd name="connsiteX2" fmla="*/ 8832 w 500322"/>
              <a:gd name="connsiteY2" fmla="*/ 153183 h 431241"/>
              <a:gd name="connsiteX3" fmla="*/ 88842 w 500322"/>
              <a:gd name="connsiteY3" fmla="*/ 404643 h 431241"/>
              <a:gd name="connsiteX4" fmla="*/ 416502 w 500322"/>
              <a:gd name="connsiteY4" fmla="*/ 413533 h 431241"/>
              <a:gd name="connsiteX0" fmla="*/ 489143 w 489143"/>
              <a:gd name="connsiteY0" fmla="*/ 254674 h 429862"/>
              <a:gd name="connsiteX1" fmla="*/ 242763 w 489143"/>
              <a:gd name="connsiteY1" fmla="*/ 1944 h 429862"/>
              <a:gd name="connsiteX2" fmla="*/ 10353 w 489143"/>
              <a:gd name="connsiteY2" fmla="*/ 151804 h 429862"/>
              <a:gd name="connsiteX3" fmla="*/ 77663 w 489143"/>
              <a:gd name="connsiteY3" fmla="*/ 403264 h 429862"/>
              <a:gd name="connsiteX4" fmla="*/ 405323 w 489143"/>
              <a:gd name="connsiteY4" fmla="*/ 412154 h 429862"/>
              <a:gd name="connsiteX0" fmla="*/ 487800 w 487800"/>
              <a:gd name="connsiteY0" fmla="*/ 255461 h 430649"/>
              <a:gd name="connsiteX1" fmla="*/ 241420 w 487800"/>
              <a:gd name="connsiteY1" fmla="*/ 2731 h 430649"/>
              <a:gd name="connsiteX2" fmla="*/ 9010 w 487800"/>
              <a:gd name="connsiteY2" fmla="*/ 152591 h 430649"/>
              <a:gd name="connsiteX3" fmla="*/ 76320 w 487800"/>
              <a:gd name="connsiteY3" fmla="*/ 404051 h 430649"/>
              <a:gd name="connsiteX4" fmla="*/ 403980 w 487800"/>
              <a:gd name="connsiteY4" fmla="*/ 412941 h 43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800" h="430649">
                <a:moveTo>
                  <a:pt x="487800" y="255461"/>
                </a:moveTo>
                <a:cubicBezTo>
                  <a:pt x="408742" y="144018"/>
                  <a:pt x="321218" y="19876"/>
                  <a:pt x="241420" y="2731"/>
                </a:cubicBezTo>
                <a:cubicBezTo>
                  <a:pt x="161622" y="-14414"/>
                  <a:pt x="33352" y="50779"/>
                  <a:pt x="9010" y="152591"/>
                </a:cubicBezTo>
                <a:cubicBezTo>
                  <a:pt x="-15332" y="254403"/>
                  <a:pt x="10492" y="360659"/>
                  <a:pt x="76320" y="404051"/>
                </a:cubicBezTo>
                <a:cubicBezTo>
                  <a:pt x="142148" y="447443"/>
                  <a:pt x="337940" y="428181"/>
                  <a:pt x="403980" y="412941"/>
                </a:cubicBezTo>
              </a:path>
            </a:pathLst>
          </a:custGeom>
          <a:noFill/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each bit to the left</a:t>
            </a:r>
          </a:p>
          <a:p>
            <a:r>
              <a:rPr lang="en-US" dirty="0" smtClean="0"/>
              <a:t>The highest bit is copied into the CF and into the lowest bit</a:t>
            </a:r>
          </a:p>
          <a:p>
            <a:r>
              <a:rPr lang="en-US" dirty="0" smtClean="0"/>
              <a:t>No bits are lost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33216"/>
              </p:ext>
            </p:extLst>
          </p:nvPr>
        </p:nvGraphicFramePr>
        <p:xfrm>
          <a:off x="2778444" y="4277612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574960" y="4191000"/>
            <a:ext cx="497566" cy="356038"/>
            <a:chOff x="7466341" y="3885948"/>
            <a:chExt cx="497566" cy="356038"/>
          </a:xfrm>
        </p:grpSpPr>
        <p:sp>
          <p:nvSpPr>
            <p:cNvPr id="7" name="Freeform 6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14678" y="4191252"/>
            <a:ext cx="497566" cy="356038"/>
            <a:chOff x="7466341" y="3885948"/>
            <a:chExt cx="497566" cy="356038"/>
          </a:xfrm>
        </p:grpSpPr>
        <p:sp>
          <p:nvSpPr>
            <p:cNvPr id="10" name="Freeform 9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54383" y="4191252"/>
            <a:ext cx="497566" cy="356038"/>
            <a:chOff x="7466341" y="3885948"/>
            <a:chExt cx="497566" cy="356038"/>
          </a:xfrm>
        </p:grpSpPr>
        <p:sp>
          <p:nvSpPr>
            <p:cNvPr id="13" name="Freeform 12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94101" y="4191504"/>
            <a:ext cx="497566" cy="356038"/>
            <a:chOff x="7466341" y="3885948"/>
            <a:chExt cx="497566" cy="356038"/>
          </a:xfrm>
        </p:grpSpPr>
        <p:sp>
          <p:nvSpPr>
            <p:cNvPr id="16" name="Freeform 15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6053" y="4191252"/>
            <a:ext cx="497566" cy="356038"/>
            <a:chOff x="7466341" y="3885948"/>
            <a:chExt cx="497566" cy="356038"/>
          </a:xfrm>
        </p:grpSpPr>
        <p:sp>
          <p:nvSpPr>
            <p:cNvPr id="19" name="Freeform 18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65771" y="4191504"/>
            <a:ext cx="497566" cy="356038"/>
            <a:chOff x="7466341" y="3885948"/>
            <a:chExt cx="497566" cy="356038"/>
          </a:xfrm>
        </p:grpSpPr>
        <p:sp>
          <p:nvSpPr>
            <p:cNvPr id="22" name="Freeform 2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5476" y="4191504"/>
            <a:ext cx="497566" cy="356038"/>
            <a:chOff x="7466341" y="3885948"/>
            <a:chExt cx="497566" cy="356038"/>
          </a:xfrm>
        </p:grpSpPr>
        <p:sp>
          <p:nvSpPr>
            <p:cNvPr id="25" name="Freeform 2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2959880" y="436491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28800" y="4583920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39756" y="4272476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976106" y="436822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5" idx="1"/>
            <a:endCxn id="29" idx="3"/>
          </p:cNvCxnSpPr>
          <p:nvPr/>
        </p:nvCxnSpPr>
        <p:spPr>
          <a:xfrm flipH="1" flipV="1">
            <a:off x="2296956" y="446297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7" idx="4"/>
            <a:endCxn id="8" idx="4"/>
          </p:cNvCxnSpPr>
          <p:nvPr/>
        </p:nvCxnSpPr>
        <p:spPr>
          <a:xfrm rot="5400000" flipH="1" flipV="1">
            <a:off x="5015825" y="2582533"/>
            <a:ext cx="756" cy="3929766"/>
          </a:xfrm>
          <a:prstGeom prst="bentConnector3">
            <a:avLst>
              <a:gd name="adj1" fmla="val -56960185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</a:t>
            </a:r>
            <a:r>
              <a:rPr lang="en-US" dirty="0"/>
              <a:t>each bit to the </a:t>
            </a:r>
            <a:r>
              <a:rPr lang="en-US" dirty="0" smtClean="0"/>
              <a:t>right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lowest </a:t>
            </a:r>
            <a:r>
              <a:rPr lang="en-US" dirty="0"/>
              <a:t>bit </a:t>
            </a:r>
            <a:r>
              <a:rPr lang="en-US" dirty="0" smtClean="0"/>
              <a:t>is </a:t>
            </a:r>
            <a:r>
              <a:rPr lang="en-US" dirty="0"/>
              <a:t>copied into the CF and into the </a:t>
            </a:r>
            <a:r>
              <a:rPr lang="en-US" dirty="0" smtClean="0"/>
              <a:t>highest </a:t>
            </a:r>
            <a:r>
              <a:rPr lang="en-US" dirty="0"/>
              <a:t>bit</a:t>
            </a:r>
          </a:p>
          <a:p>
            <a:r>
              <a:rPr lang="en-US" dirty="0"/>
              <a:t>No bits are lost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10865"/>
              </p:ext>
            </p:extLst>
          </p:nvPr>
        </p:nvGraphicFramePr>
        <p:xfrm>
          <a:off x="2506039" y="4266618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184349" y="4180006"/>
            <a:ext cx="497566" cy="356038"/>
            <a:chOff x="6574960" y="32763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" name="Freeform 6"/>
            <p:cNvSpPr/>
            <p:nvPr/>
          </p:nvSpPr>
          <p:spPr>
            <a:xfrm>
              <a:off x="6574960" y="32763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89646" y="34495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4067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0" name="Freeform 9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63772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3" name="Freeform 12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03490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6" name="Freeform 15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35442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9" name="Freeform 18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5160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Freeform 2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14865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5" name="Freeform 2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12049" y="4272224"/>
            <a:ext cx="492444" cy="680776"/>
            <a:chOff x="1828800" y="3357824"/>
            <a:chExt cx="492444" cy="680776"/>
          </a:xfrm>
        </p:grpSpPr>
        <p:sp>
          <p:nvSpPr>
            <p:cNvPr id="28" name="TextBox 27"/>
            <p:cNvSpPr txBox="1"/>
            <p:nvPr/>
          </p:nvSpPr>
          <p:spPr>
            <a:xfrm>
              <a:off x="1828800" y="3669268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9756" y="3357824"/>
              <a:ext cx="457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976106" y="345357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 flipV="1">
            <a:off x="7042795" y="445352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617679" y="436545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rot="5400000" flipH="1" flipV="1">
            <a:off x="4739237" y="2598299"/>
            <a:ext cx="756" cy="3929766"/>
          </a:xfrm>
          <a:prstGeom prst="bentConnector3">
            <a:avLst>
              <a:gd name="adj1" fmla="val -56960185"/>
            </a:avLst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each bit to the left</a:t>
            </a:r>
          </a:p>
          <a:p>
            <a:r>
              <a:rPr lang="en-US" dirty="0" smtClean="0"/>
              <a:t>Copies the carry flag to the LSB</a:t>
            </a:r>
          </a:p>
          <a:p>
            <a:r>
              <a:rPr lang="en-US" dirty="0" smtClean="0"/>
              <a:t>Copies the MSB into carry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6793"/>
              </p:ext>
            </p:extLst>
          </p:nvPr>
        </p:nvGraphicFramePr>
        <p:xfrm>
          <a:off x="2473644" y="3896612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270160" y="3810000"/>
            <a:ext cx="497566" cy="356038"/>
            <a:chOff x="7466341" y="3885948"/>
            <a:chExt cx="497566" cy="356038"/>
          </a:xfrm>
        </p:grpSpPr>
        <p:sp>
          <p:nvSpPr>
            <p:cNvPr id="7" name="Freeform 6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9878" y="3810252"/>
            <a:ext cx="497566" cy="356038"/>
            <a:chOff x="7466341" y="3885948"/>
            <a:chExt cx="497566" cy="356038"/>
          </a:xfrm>
        </p:grpSpPr>
        <p:sp>
          <p:nvSpPr>
            <p:cNvPr id="10" name="Freeform 9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9583" y="3810252"/>
            <a:ext cx="497566" cy="356038"/>
            <a:chOff x="7466341" y="3885948"/>
            <a:chExt cx="497566" cy="356038"/>
          </a:xfrm>
        </p:grpSpPr>
        <p:sp>
          <p:nvSpPr>
            <p:cNvPr id="13" name="Freeform 12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89301" y="3810504"/>
            <a:ext cx="497566" cy="356038"/>
            <a:chOff x="7466341" y="3885948"/>
            <a:chExt cx="497566" cy="356038"/>
          </a:xfrm>
        </p:grpSpPr>
        <p:sp>
          <p:nvSpPr>
            <p:cNvPr id="16" name="Freeform 15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21253" y="3810252"/>
            <a:ext cx="497566" cy="356038"/>
            <a:chOff x="7466341" y="3885948"/>
            <a:chExt cx="497566" cy="356038"/>
          </a:xfrm>
        </p:grpSpPr>
        <p:sp>
          <p:nvSpPr>
            <p:cNvPr id="19" name="Freeform 18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60971" y="3810504"/>
            <a:ext cx="497566" cy="356038"/>
            <a:chOff x="7466341" y="3885948"/>
            <a:chExt cx="497566" cy="356038"/>
          </a:xfrm>
        </p:grpSpPr>
        <p:sp>
          <p:nvSpPr>
            <p:cNvPr id="22" name="Freeform 2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00676" y="3810504"/>
            <a:ext cx="497566" cy="356038"/>
            <a:chOff x="7466341" y="3885948"/>
            <a:chExt cx="497566" cy="356038"/>
          </a:xfrm>
        </p:grpSpPr>
        <p:sp>
          <p:nvSpPr>
            <p:cNvPr id="25" name="Freeform 2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2655080" y="398391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24000" y="3505200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34956" y="3891476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671306" y="398722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5" idx="1"/>
            <a:endCxn id="29" idx="3"/>
          </p:cNvCxnSpPr>
          <p:nvPr/>
        </p:nvCxnSpPr>
        <p:spPr>
          <a:xfrm flipH="1" flipV="1">
            <a:off x="1992156" y="408197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9" idx="2"/>
            <a:endCxn id="8" idx="4"/>
          </p:cNvCxnSpPr>
          <p:nvPr/>
        </p:nvCxnSpPr>
        <p:spPr>
          <a:xfrm rot="5400000" flipH="1" flipV="1">
            <a:off x="4166702" y="1762892"/>
            <a:ext cx="106438" cy="4912730"/>
          </a:xfrm>
          <a:prstGeom prst="bentConnector3">
            <a:avLst>
              <a:gd name="adj1" fmla="val -303644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each bit to the right</a:t>
            </a:r>
          </a:p>
          <a:p>
            <a:r>
              <a:rPr lang="en-US" dirty="0" smtClean="0"/>
              <a:t>Copies the carry flag to the MSB</a:t>
            </a:r>
          </a:p>
          <a:p>
            <a:r>
              <a:rPr lang="en-US" dirty="0" smtClean="0"/>
              <a:t>Copies the LSB to the carry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70802"/>
              </p:ext>
            </p:extLst>
          </p:nvPr>
        </p:nvGraphicFramePr>
        <p:xfrm>
          <a:off x="2121546" y="4266618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5799856" y="4180006"/>
            <a:ext cx="497566" cy="356038"/>
            <a:chOff x="6574960" y="32763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69" name="Freeform 68"/>
            <p:cNvSpPr/>
            <p:nvPr/>
          </p:nvSpPr>
          <p:spPr>
            <a:xfrm>
              <a:off x="6574960" y="32763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89646" y="34495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239574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2" name="Freeform 7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79279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5" name="Freeform 7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18997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8" name="Freeform 77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550949" y="4180258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1" name="Freeform 80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990667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4" name="Freeform 83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30372" y="418051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7" name="Freeform 86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27556" y="3429000"/>
            <a:ext cx="492444" cy="1224224"/>
            <a:chOff x="1828800" y="2514600"/>
            <a:chExt cx="492444" cy="1224224"/>
          </a:xfrm>
        </p:grpSpPr>
        <p:sp>
          <p:nvSpPr>
            <p:cNvPr id="90" name="TextBox 89"/>
            <p:cNvSpPr txBox="1"/>
            <p:nvPr/>
          </p:nvSpPr>
          <p:spPr>
            <a:xfrm>
              <a:off x="1828800" y="2514600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39756" y="3357824"/>
              <a:ext cx="457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976106" y="345357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H="1" flipV="1">
            <a:off x="6658302" y="445352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233186" y="436545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Elbow Connector 94"/>
          <p:cNvCxnSpPr/>
          <p:nvPr/>
        </p:nvCxnSpPr>
        <p:spPr>
          <a:xfrm>
            <a:off x="2390239" y="4506184"/>
            <a:ext cx="4976873" cy="178572"/>
          </a:xfrm>
          <a:prstGeom prst="bentConnector4">
            <a:avLst>
              <a:gd name="adj1" fmla="val -130"/>
              <a:gd name="adj2" fmla="val 325132"/>
            </a:avLst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SHLD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destination operand a give number of bits to left</a:t>
            </a:r>
          </a:p>
          <a:p>
            <a:r>
              <a:rPr lang="en-US" dirty="0" smtClean="0"/>
              <a:t>Bit positions opened up by the shift are filled by the most significant bits of the source operand</a:t>
            </a:r>
          </a:p>
          <a:p>
            <a:r>
              <a:rPr lang="en-US" dirty="0" smtClean="0"/>
              <a:t>Source operand is not affected</a:t>
            </a:r>
          </a:p>
          <a:p>
            <a:r>
              <a:rPr lang="en-US" dirty="0" smtClean="0"/>
              <a:t>Syntax is </a:t>
            </a:r>
          </a:p>
          <a:p>
            <a:r>
              <a:rPr lang="en-US" dirty="0" smtClean="0"/>
              <a:t>Operand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49681" y="4110335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188803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SHLD reg16/32, reg16/32, imm8/CL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SHLD mem16/32, reg16/32, imm8/CL</a:t>
            </a:r>
          </a:p>
        </p:txBody>
      </p:sp>
    </p:spTree>
    <p:extLst>
      <p:ext uri="{BB962C8B-B14F-4D97-AF65-F5344CB8AC3E}">
        <p14:creationId xmlns:p14="http://schemas.microsoft.com/office/powerpoint/2010/main" val="25013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destination operand a given number of bits to the right</a:t>
            </a:r>
          </a:p>
          <a:p>
            <a:r>
              <a:rPr lang="en-US" dirty="0" smtClean="0"/>
              <a:t>Bit positions opened up by the shift are filled by the least significant bits of the source operand</a:t>
            </a:r>
          </a:p>
          <a:p>
            <a:r>
              <a:rPr lang="en-US" dirty="0" smtClean="0"/>
              <a:t>Source operand is not affected</a:t>
            </a:r>
          </a:p>
          <a:p>
            <a:r>
              <a:rPr lang="en-US" dirty="0"/>
              <a:t>Syntax is </a:t>
            </a:r>
          </a:p>
          <a:p>
            <a:r>
              <a:rPr lang="en-US" dirty="0"/>
              <a:t>Operand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49681" y="4110335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SHRD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188803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SHRD reg16/32, reg16/32, imm8/CL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SHRD mem16/32, reg16/32, imm8/CL</a:t>
            </a:r>
          </a:p>
        </p:txBody>
      </p:sp>
    </p:spTree>
    <p:extLst>
      <p:ext uri="{BB962C8B-B14F-4D97-AF65-F5344CB8AC3E}">
        <p14:creationId xmlns:p14="http://schemas.microsoft.com/office/powerpoint/2010/main" val="16274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7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7.2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and Rotate Instructions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Shifting an operand means moving bits right or left from their original positions inside the operand</a:t>
            </a:r>
          </a:p>
          <a:p>
            <a:r>
              <a:rPr lang="en-US" dirty="0" smtClean="0"/>
              <a:t>Rotating an operand fills the bit positions of empty end with the bits gone out on the other end of operand</a:t>
            </a:r>
          </a:p>
          <a:p>
            <a:r>
              <a:rPr lang="en-US" dirty="0" smtClean="0"/>
              <a:t>Shift and Rotate instructions affect the Carry and Overflow flags</a:t>
            </a:r>
          </a:p>
          <a:p>
            <a:r>
              <a:rPr lang="en-US" dirty="0" smtClean="0"/>
              <a:t>Two ways to shift an operand’s bits</a:t>
            </a:r>
          </a:p>
          <a:p>
            <a:pPr lvl="1"/>
            <a:r>
              <a:rPr lang="en-US" dirty="0" smtClean="0"/>
              <a:t>Logical Shift</a:t>
            </a:r>
          </a:p>
          <a:p>
            <a:pPr lvl="1"/>
            <a:r>
              <a:rPr lang="en-US" dirty="0" smtClean="0"/>
              <a:t>Arithmetic Shift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Fills the newly created bit positions with zero</a:t>
            </a:r>
          </a:p>
          <a:p>
            <a:r>
              <a:rPr lang="en-US" dirty="0" smtClean="0"/>
              <a:t>Each bit value is shifted to left or right bit position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33765"/>
              </p:ext>
            </p:extLst>
          </p:nvPr>
        </p:nvGraphicFramePr>
        <p:xfrm>
          <a:off x="2819400" y="327660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33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D2D979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2166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Logical Shift Right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1 position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05704"/>
              </p:ext>
            </p:extLst>
          </p:nvPr>
        </p:nvGraphicFramePr>
        <p:xfrm>
          <a:off x="2819400" y="442976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33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D2D979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108325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69771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31217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92663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54109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15555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77000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37156" y="4202668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48112" y="3886200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18" idx="0"/>
          </p:cNvCxnSpPr>
          <p:nvPr/>
        </p:nvCxnSpPr>
        <p:spPr>
          <a:xfrm>
            <a:off x="7315200" y="3429000"/>
            <a:ext cx="661512" cy="457200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Newly created bit is filled with a copy of sign-bit</a:t>
            </a:r>
          </a:p>
          <a:p>
            <a:r>
              <a:rPr lang="en-US" dirty="0" smtClean="0"/>
              <a:t>Preserves the number’s sign-bit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16185"/>
              </p:ext>
            </p:extLst>
          </p:nvPr>
        </p:nvGraphicFramePr>
        <p:xfrm>
          <a:off x="2819400" y="327660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33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D2D979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8324" y="3821668"/>
            <a:ext cx="240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Arithmetic Shift Right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1 position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76486"/>
              </p:ext>
            </p:extLst>
          </p:nvPr>
        </p:nvGraphicFramePr>
        <p:xfrm>
          <a:off x="2819400" y="442976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33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D2D979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108325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9771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1217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92663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54109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15555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77000" y="365125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37156" y="4202668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8112" y="3886200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endCxn id="15" idx="0"/>
          </p:cNvCxnSpPr>
          <p:nvPr/>
        </p:nvCxnSpPr>
        <p:spPr>
          <a:xfrm>
            <a:off x="7315200" y="3429000"/>
            <a:ext cx="661512" cy="457200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08325" y="3655219"/>
            <a:ext cx="1589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and Rotate Instructions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73791"/>
              </p:ext>
            </p:extLst>
          </p:nvPr>
        </p:nvGraphicFramePr>
        <p:xfrm>
          <a:off x="1524000" y="19812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 Mnemonic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Left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Right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Arithmetic Left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Arithmetic Right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 Left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 Right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 Carry left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 Carry Right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SHLD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Double-precision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Shift Left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Double-precision Shift Right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 logical shift left on the destination operand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for SHL is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71661"/>
              </p:ext>
            </p:extLst>
          </p:nvPr>
        </p:nvGraphicFramePr>
        <p:xfrm>
          <a:off x="2778444" y="2906012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574960" y="2819400"/>
            <a:ext cx="497566" cy="356038"/>
            <a:chOff x="7466341" y="3885948"/>
            <a:chExt cx="497566" cy="356038"/>
          </a:xfrm>
        </p:grpSpPr>
        <p:sp>
          <p:nvSpPr>
            <p:cNvPr id="18" name="Freeform 17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4678" y="2819652"/>
            <a:ext cx="497566" cy="356038"/>
            <a:chOff x="7466341" y="3885948"/>
            <a:chExt cx="497566" cy="356038"/>
          </a:xfrm>
        </p:grpSpPr>
        <p:sp>
          <p:nvSpPr>
            <p:cNvPr id="29" name="Freeform 28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54383" y="2819652"/>
            <a:ext cx="497566" cy="356038"/>
            <a:chOff x="7466341" y="3885948"/>
            <a:chExt cx="497566" cy="356038"/>
          </a:xfrm>
        </p:grpSpPr>
        <p:sp>
          <p:nvSpPr>
            <p:cNvPr id="32" name="Freeform 31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94101" y="2819904"/>
            <a:ext cx="497566" cy="356038"/>
            <a:chOff x="7466341" y="3885948"/>
            <a:chExt cx="497566" cy="356038"/>
          </a:xfrm>
        </p:grpSpPr>
        <p:sp>
          <p:nvSpPr>
            <p:cNvPr id="35" name="Freeform 34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326053" y="2819652"/>
            <a:ext cx="497566" cy="356038"/>
            <a:chOff x="7466341" y="3885948"/>
            <a:chExt cx="497566" cy="356038"/>
          </a:xfrm>
        </p:grpSpPr>
        <p:sp>
          <p:nvSpPr>
            <p:cNvPr id="38" name="Freeform 37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65771" y="2819904"/>
            <a:ext cx="497566" cy="356038"/>
            <a:chOff x="7466341" y="3885948"/>
            <a:chExt cx="497566" cy="356038"/>
          </a:xfrm>
        </p:grpSpPr>
        <p:sp>
          <p:nvSpPr>
            <p:cNvPr id="41" name="Freeform 40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5476" y="2819904"/>
            <a:ext cx="497566" cy="356038"/>
            <a:chOff x="7466341" y="3885948"/>
            <a:chExt cx="497566" cy="356038"/>
          </a:xfrm>
        </p:grpSpPr>
        <p:sp>
          <p:nvSpPr>
            <p:cNvPr id="44" name="Freeform 43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2959880" y="299331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828800" y="3212320"/>
            <a:ext cx="4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39756" y="2900876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76106" y="299662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" idx="1"/>
            <a:endCxn id="50" idx="3"/>
          </p:cNvCxnSpPr>
          <p:nvPr/>
        </p:nvCxnSpPr>
        <p:spPr>
          <a:xfrm flipH="1" flipV="1">
            <a:off x="2296956" y="3091376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72400" y="291161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315200" y="3092920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19200" y="4724400"/>
            <a:ext cx="2581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imm8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imm8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CL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27908" y="5314890"/>
            <a:ext cx="468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Same for all shift and rotate instructions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3727642" y="4876800"/>
            <a:ext cx="158558" cy="1295400"/>
          </a:xfrm>
          <a:prstGeom prst="rightBrace">
            <a:avLst>
              <a:gd name="adj1" fmla="val 794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Shifting left by 1 position generates a number </a:t>
            </a:r>
            <a:r>
              <a:rPr lang="en-US" dirty="0" smtClean="0"/>
              <a:t>which </a:t>
            </a:r>
            <a:r>
              <a:rPr lang="en-US" dirty="0" smtClean="0"/>
              <a:t>is 2 times the original operand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Shift left by n position multiplies the operand by 2</a:t>
            </a:r>
            <a:r>
              <a:rPr lang="en-US" baseline="30000" dirty="0" smtClean="0"/>
              <a:t>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38637"/>
              </p:ext>
            </p:extLst>
          </p:nvPr>
        </p:nvGraphicFramePr>
        <p:xfrm>
          <a:off x="3429000" y="298196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12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9939" y="3516868"/>
            <a:ext cx="19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SHL by 1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45501"/>
              </p:ext>
            </p:extLst>
          </p:nvPr>
        </p:nvGraphicFramePr>
        <p:xfrm>
          <a:off x="3429000" y="358140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 </a:t>
            </a:r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 logical shift </a:t>
            </a:r>
            <a:r>
              <a:rPr lang="en-US" dirty="0" smtClean="0"/>
              <a:t>right </a:t>
            </a:r>
            <a:r>
              <a:rPr lang="en-US" dirty="0"/>
              <a:t>on the destination </a:t>
            </a:r>
            <a:r>
              <a:rPr lang="en-US" dirty="0" smtClean="0"/>
              <a:t>operand</a:t>
            </a:r>
          </a:p>
          <a:p>
            <a:r>
              <a:rPr lang="en-US" dirty="0" smtClean="0"/>
              <a:t>Highest bit position are filled with zero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 for SHL is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06274"/>
              </p:ext>
            </p:extLst>
          </p:nvPr>
        </p:nvGraphicFramePr>
        <p:xfrm>
          <a:off x="2778444" y="336296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D2D979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456754" y="3276348"/>
            <a:ext cx="497566" cy="356038"/>
            <a:chOff x="6574960" y="32763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" name="Freeform 7"/>
            <p:cNvSpPr/>
            <p:nvPr/>
          </p:nvSpPr>
          <p:spPr>
            <a:xfrm>
              <a:off x="6574960" y="32763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89646" y="34495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96472" y="327660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1" name="Freeform 10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6177" y="327660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4" name="Freeform 13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5895" y="3276852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Freeform 16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07847" y="3276600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0" name="Freeform 19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47565" y="3276852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3" name="Freeform 22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7270" y="3276852"/>
            <a:ext cx="497566" cy="356038"/>
            <a:chOff x="7466341" y="3885948"/>
            <a:chExt cx="497566" cy="356038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6" name="Freeform 25"/>
            <p:cNvSpPr/>
            <p:nvPr/>
          </p:nvSpPr>
          <p:spPr>
            <a:xfrm>
              <a:off x="7466341" y="3885948"/>
              <a:ext cx="436322" cy="252373"/>
            </a:xfrm>
            <a:custGeom>
              <a:avLst/>
              <a:gdLst>
                <a:gd name="connsiteX0" fmla="*/ 480060 w 480060"/>
                <a:gd name="connsiteY0" fmla="*/ 183060 h 183060"/>
                <a:gd name="connsiteX1" fmla="*/ 205740 w 480060"/>
                <a:gd name="connsiteY1" fmla="*/ 180 h 183060"/>
                <a:gd name="connsiteX2" fmla="*/ 0 w 480060"/>
                <a:gd name="connsiteY2" fmla="*/ 148770 h 183060"/>
                <a:gd name="connsiteX0" fmla="*/ 465167 w 465167"/>
                <a:gd name="connsiteY0" fmla="*/ 182888 h 182888"/>
                <a:gd name="connsiteX1" fmla="*/ 190847 w 465167"/>
                <a:gd name="connsiteY1" fmla="*/ 8 h 182888"/>
                <a:gd name="connsiteX2" fmla="*/ 0 w 465167"/>
                <a:gd name="connsiteY2" fmla="*/ 175404 h 182888"/>
                <a:gd name="connsiteX0" fmla="*/ 465167 w 465167"/>
                <a:gd name="connsiteY0" fmla="*/ 182892 h 182892"/>
                <a:gd name="connsiteX1" fmla="*/ 190847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5167 w 465167"/>
                <a:gd name="connsiteY0" fmla="*/ 182892 h 182892"/>
                <a:gd name="connsiteX1" fmla="*/ 238503 w 465167"/>
                <a:gd name="connsiteY1" fmla="*/ 12 h 182892"/>
                <a:gd name="connsiteX2" fmla="*/ 0 w 465167"/>
                <a:gd name="connsiteY2" fmla="*/ 175408 h 182892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62283 w 462283"/>
                <a:gd name="connsiteY0" fmla="*/ 253166 h 253166"/>
                <a:gd name="connsiteX1" fmla="*/ 238503 w 462283"/>
                <a:gd name="connsiteY1" fmla="*/ 1057 h 253166"/>
                <a:gd name="connsiteX2" fmla="*/ 0 w 462283"/>
                <a:gd name="connsiteY2" fmla="*/ 176453 h 253166"/>
                <a:gd name="connsiteX0" fmla="*/ 436322 w 436322"/>
                <a:gd name="connsiteY0" fmla="*/ 252373 h 252373"/>
                <a:gd name="connsiteX1" fmla="*/ 212542 w 436322"/>
                <a:gd name="connsiteY1" fmla="*/ 264 h 252373"/>
                <a:gd name="connsiteX2" fmla="*/ 0 w 436322"/>
                <a:gd name="connsiteY2" fmla="*/ 210274 h 2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322" h="252373">
                  <a:moveTo>
                    <a:pt x="436322" y="252373"/>
                  </a:moveTo>
                  <a:cubicBezTo>
                    <a:pt x="376947" y="143410"/>
                    <a:pt x="285262" y="7280"/>
                    <a:pt x="212542" y="264"/>
                  </a:cubicBezTo>
                  <a:cubicBezTo>
                    <a:pt x="139822" y="-6752"/>
                    <a:pt x="70348" y="127844"/>
                    <a:pt x="0" y="21027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781027" y="405910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784454" y="3368566"/>
            <a:ext cx="492444" cy="680776"/>
            <a:chOff x="1828800" y="3357824"/>
            <a:chExt cx="492444" cy="680776"/>
          </a:xfrm>
        </p:grpSpPr>
        <p:sp>
          <p:nvSpPr>
            <p:cNvPr id="29" name="TextBox 28"/>
            <p:cNvSpPr txBox="1"/>
            <p:nvPr/>
          </p:nvSpPr>
          <p:spPr>
            <a:xfrm>
              <a:off x="1828800" y="3669268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39756" y="3357824"/>
              <a:ext cx="457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976106" y="345357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2337912" y="3548324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25005" y="335628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7315200" y="3549868"/>
            <a:ext cx="481488" cy="56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90084" y="346179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594</Words>
  <Application>Microsoft Office PowerPoint</Application>
  <PresentationFormat>On-screen Show (4:3)</PresentationFormat>
  <Paragraphs>191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Shift and Rotate Instructions</vt:lpstr>
      <vt:lpstr>Book Chapter</vt:lpstr>
      <vt:lpstr>Shift and Rotate Instructions (1/2)</vt:lpstr>
      <vt:lpstr>Logical Shift</vt:lpstr>
      <vt:lpstr>Arithmetic Shift</vt:lpstr>
      <vt:lpstr>Shift and Rotate Instructions (2/2)</vt:lpstr>
      <vt:lpstr>SHL Instructions</vt:lpstr>
      <vt:lpstr>Fast Multiplication</vt:lpstr>
      <vt:lpstr>SHR Instructions</vt:lpstr>
      <vt:lpstr>SAL and SAR Instructions</vt:lpstr>
      <vt:lpstr>ROL Instructions</vt:lpstr>
      <vt:lpstr>ROR Instructions</vt:lpstr>
      <vt:lpstr>RCL Instruction</vt:lpstr>
      <vt:lpstr>RCR Instruction</vt:lpstr>
      <vt:lpstr>SHLD Instruction</vt:lpstr>
      <vt:lpstr>SHRD Instruction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115</cp:revision>
  <dcterms:created xsi:type="dcterms:W3CDTF">2013-07-22T06:13:10Z</dcterms:created>
  <dcterms:modified xsi:type="dcterms:W3CDTF">2013-12-03T02:55:18Z</dcterms:modified>
</cp:coreProperties>
</file>