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  <a:srgbClr val="32E164"/>
    <a:srgbClr val="4B1CF6"/>
    <a:srgbClr val="DFE4A0"/>
    <a:srgbClr val="D2D979"/>
    <a:srgbClr val="C0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96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2D5A3-DD47-47D2-845A-C4095006FEF6}" type="datetimeFigureOut">
              <a:rPr lang="en-US" smtClean="0"/>
              <a:t>10/29/2013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11A9-EC4C-4B91-AA9C-89220B9F2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4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  <a:solidFill>
            <a:srgbClr val="DFE4A0"/>
          </a:solidFill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B1CF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3FBA-EB8A-4E0F-80D0-11A9501B7468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6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D6DE8-1CA3-4511-A590-29D8484669B9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C4A0-F6D2-46EC-ADFE-E6E29DBF0D86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A6A-EF98-4F4C-903F-4851DEEE9E21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9F22-7084-422C-8965-26058ADBCACE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925C-CF77-417D-AB1E-BB23F3179D2D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618A-A24C-44F1-B729-442A1E89EC48}" type="datetime1">
              <a:rPr lang="en-US" smtClean="0"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62208-23C4-4C07-A3C9-58AB947AD6C2}" type="datetime1">
              <a:rPr lang="en-US" smtClean="0"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1FEB-4B15-48BC-AF20-25BB399C924C}" type="datetime1">
              <a:rPr lang="en-US" smtClean="0"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3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4587B-3AA3-47BE-9107-527CC7080C53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1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4F571-3289-4069-9207-0746A5ED2DC0}" type="datetime1">
              <a:rPr lang="en-US" smtClean="0"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60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4345-5BC4-48C6-842E-4B973C98AA1D}" type="datetime1">
              <a:rPr lang="en-US" smtClean="0"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E4B6-02CD-4B67-A194-478873D431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9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0" kern="12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737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6565FF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E60D0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CFD9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Multiplication and Division Instructions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Afzaal</a:t>
            </a:r>
          </a:p>
          <a:p>
            <a:r>
              <a:rPr lang="en-US" dirty="0" smtClean="0"/>
              <a:t>m.afzaal@nu.edu.pk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4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Addition and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Extended precision addition/subtraction helps add/subtract numbers having almost unlimited size</a:t>
            </a:r>
          </a:p>
          <a:p>
            <a:r>
              <a:rPr lang="en-US" dirty="0" smtClean="0"/>
              <a:t>ADC helps to add two numbers using the carry flag</a:t>
            </a:r>
          </a:p>
          <a:p>
            <a:r>
              <a:rPr lang="en-US" dirty="0" smtClean="0"/>
              <a:t>SBB helps to subtract two numbers using borrow from carry flag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both a source operand and the value of CF to a destination operand</a:t>
            </a:r>
          </a:p>
          <a:p>
            <a:r>
              <a:rPr lang="en-US" dirty="0" smtClean="0"/>
              <a:t>Instruction format and limitations are same as that of ADD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8862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DL, 0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0FFh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AL, 0FFh	;AL=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CF=1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ADC DL, 0		;DL/AL=01FEh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SBB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Subtracts both a source operand and value of CF from a destination operand</a:t>
            </a:r>
          </a:p>
          <a:p>
            <a:r>
              <a:rPr lang="en-US" dirty="0" smtClean="0"/>
              <a:t>Possible operands are same as for the SUB instruction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3886200"/>
            <a:ext cx="64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AH,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AL, 2		;AL=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CF=1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SBB AH, 0	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	;AH/AL=06FFh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5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“Assembly Language for x86 Processors”</a:t>
            </a:r>
          </a:p>
          <a:p>
            <a:r>
              <a:rPr lang="en-US" dirty="0"/>
              <a:t>Author “Kip R. Irvine”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 </a:t>
            </a:r>
            <a:r>
              <a:rPr lang="en-US" dirty="0" smtClean="0"/>
              <a:t>7.4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 multiplication in x86 can be performed as a 32-bit, 16-bit or 8-bit operation</a:t>
            </a:r>
          </a:p>
          <a:p>
            <a:r>
              <a:rPr lang="en-US" dirty="0" smtClean="0"/>
              <a:t>The default destination operand in these instructions is the accumulator register (EAX/AX/AL)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Instruction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multiply unsigned numbers</a:t>
            </a:r>
          </a:p>
          <a:p>
            <a:r>
              <a:rPr lang="en-US" dirty="0" smtClean="0"/>
              <a:t>The multiplier and multiplicand must be the same size and product is twice their size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 smtClean="0"/>
              <a:t> instruction has a single operand which is multiplier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9539" y="4106123"/>
            <a:ext cx="8295861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/mem8  ;AX = AL * 8-bit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 ;DX:AX = AX * 16-bit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/mem32 ;EDX:EAX = EAX * 32-bit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Instruction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120056"/>
              </p:ext>
            </p:extLst>
          </p:nvPr>
        </p:nvGraphicFramePr>
        <p:xfrm>
          <a:off x="1828800" y="4267200"/>
          <a:ext cx="54864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Multiplier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16-bit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DX:AX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3737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6565F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E60D0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81CFD9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MUL sets the CF and OF if upper half of product is non-zero</a:t>
            </a:r>
          </a:p>
          <a:p>
            <a:r>
              <a:rPr lang="en-US" dirty="0" smtClean="0"/>
              <a:t>When AL is multiplied with an 8-bit value, CF and OF are set if AH is non-zero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0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MUL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multiply signed numbers</a:t>
            </a:r>
          </a:p>
          <a:p>
            <a:r>
              <a:rPr lang="en-US" dirty="0" smtClean="0"/>
              <a:t>Preserves sign by extending highest bit of lower half of the product into the upper bits of product</a:t>
            </a:r>
          </a:p>
          <a:p>
            <a:r>
              <a:rPr lang="en-US" dirty="0" smtClean="0"/>
              <a:t>Three formats of the IMUL instruction</a:t>
            </a:r>
          </a:p>
          <a:p>
            <a:pPr lvl="1"/>
            <a:r>
              <a:rPr lang="en-US" dirty="0" smtClean="0"/>
              <a:t>One-operand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Two-operand format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Three-operand format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3836272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;AX = AL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699436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;AX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5562600"/>
            <a:ext cx="7772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IMUL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;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divide unsigned integers</a:t>
            </a:r>
          </a:p>
          <a:p>
            <a:r>
              <a:rPr lang="en-US" dirty="0" smtClean="0"/>
              <a:t>Performs 8-bit, 16-bit and 32-bit integer division</a:t>
            </a:r>
          </a:p>
          <a:p>
            <a:r>
              <a:rPr lang="en-US" dirty="0" smtClean="0"/>
              <a:t>Takes only one operand which is the divisor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2040" y="2971800"/>
            <a:ext cx="2476960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/mem8</a:t>
            </a:r>
          </a:p>
          <a:p>
            <a:pPr>
              <a:lnSpc>
                <a:spcPct val="150000"/>
              </a:lnSpc>
            </a:pP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/mem16</a:t>
            </a:r>
          </a:p>
          <a:p>
            <a:pPr>
              <a:lnSpc>
                <a:spcPct val="150000"/>
              </a:lnSpc>
            </a:pP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</a:t>
            </a:r>
            <a:r>
              <a:rPr lang="en-US" sz="23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/mem32</a:t>
            </a:r>
            <a:endParaRPr lang="en-US" sz="2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69010"/>
              </p:ext>
            </p:extLst>
          </p:nvPr>
        </p:nvGraphicFramePr>
        <p:xfrm>
          <a:off x="1295400" y="4724400"/>
          <a:ext cx="69342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3550"/>
                <a:gridCol w="1733550"/>
                <a:gridCol w="1733550"/>
                <a:gridCol w="1733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Dividend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Divisor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Quotient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Remainder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64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DX:AX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16-bit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EDX:EAX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  <a:endPara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32E16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IDIV </a:t>
            </a:r>
            <a:r>
              <a:rPr lang="en-US" dirty="0"/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divide signed numbers</a:t>
            </a:r>
          </a:p>
          <a:p>
            <a:r>
              <a:rPr lang="en-US" dirty="0" smtClean="0"/>
              <a:t>Uses same operand types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dirty="0" smtClean="0"/>
              <a:t> instruction</a:t>
            </a:r>
          </a:p>
          <a:p>
            <a:r>
              <a:rPr lang="en-US" dirty="0" smtClean="0"/>
              <a:t>Before executing 8-bit division, the dividend (AX) must be completely sign-extended using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CBW</a:t>
            </a:r>
            <a:r>
              <a:rPr lang="en-US" dirty="0" smtClean="0"/>
              <a:t> (Convert Byte to Word)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dirty="0" smtClean="0"/>
              <a:t> (Convert Word to Double-word)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dirty="0" smtClean="0"/>
              <a:t> (Convert Double-word to Quad-word)</a:t>
            </a:r>
          </a:p>
          <a:p>
            <a:r>
              <a:rPr lang="en-US" dirty="0" smtClean="0"/>
              <a:t>Remainder has the same size as dividend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Extension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CBW</a:t>
            </a:r>
          </a:p>
          <a:p>
            <a:pPr lvl="1"/>
            <a:r>
              <a:rPr lang="en-US" dirty="0" smtClean="0"/>
              <a:t>Extends the sign-bit of AL into AH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CWD</a:t>
            </a:r>
          </a:p>
          <a:p>
            <a:pPr lvl="1"/>
            <a:r>
              <a:rPr lang="en-US" dirty="0" smtClean="0"/>
              <a:t>Extends the sign-bit of AX into DX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CDQ</a:t>
            </a:r>
          </a:p>
          <a:p>
            <a:pPr lvl="1"/>
            <a:r>
              <a:rPr lang="en-US" dirty="0" smtClean="0"/>
              <a:t>Extends the sign-bit of EAX into EDX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565D-BC98-4CA7-9642-B2EC25C3A28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8277" y="2362200"/>
            <a:ext cx="608692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AL, -8	;AL=1111 1000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CBW		;AX=1111 1111 1111 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3886200"/>
            <a:ext cx="64008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 AX, -8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; AX=1111 1111 1111 1000</a:t>
            </a:r>
          </a:p>
          <a:p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CWD		; AX=1111 1111 1111 1000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		;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DX=1111 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1111 1111 </a:t>
            </a:r>
            <a:r>
              <a:rPr lang="en-US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endParaRPr 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4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503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Multiplication and Division Instructions</vt:lpstr>
      <vt:lpstr>Book Chapter</vt:lpstr>
      <vt:lpstr>Integer Multiplication</vt:lpstr>
      <vt:lpstr>MUL Instruction (1/2)</vt:lpstr>
      <vt:lpstr>MUL Instruction (2/2)</vt:lpstr>
      <vt:lpstr>IMUL Instruction</vt:lpstr>
      <vt:lpstr>DIV Instruction</vt:lpstr>
      <vt:lpstr>IDIV Instruction</vt:lpstr>
      <vt:lpstr>Sign Extension Instructions</vt:lpstr>
      <vt:lpstr>Extended Addition and Subtraction</vt:lpstr>
      <vt:lpstr>ADC Instruction</vt:lpstr>
      <vt:lpstr>SBB Instruction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Afzaal</dc:creator>
  <cp:lastModifiedBy>Afzaal</cp:lastModifiedBy>
  <cp:revision>125</cp:revision>
  <dcterms:created xsi:type="dcterms:W3CDTF">2013-07-22T06:13:10Z</dcterms:created>
  <dcterms:modified xsi:type="dcterms:W3CDTF">2013-10-29T12:15:47Z</dcterms:modified>
</cp:coreProperties>
</file>