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4" r:id="rId3"/>
    <p:sldId id="260" r:id="rId4"/>
    <p:sldId id="257" r:id="rId5"/>
    <p:sldId id="268" r:id="rId6"/>
    <p:sldId id="265" r:id="rId7"/>
    <p:sldId id="270" r:id="rId8"/>
    <p:sldId id="259" r:id="rId9"/>
    <p:sldId id="267" r:id="rId10"/>
    <p:sldId id="271" r:id="rId11"/>
    <p:sldId id="266" r:id="rId12"/>
    <p:sldId id="281" r:id="rId13"/>
    <p:sldId id="282" r:id="rId14"/>
    <p:sldId id="262" r:id="rId15"/>
    <p:sldId id="269" r:id="rId16"/>
    <p:sldId id="272" r:id="rId17"/>
    <p:sldId id="261" r:id="rId18"/>
    <p:sldId id="263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1CF6"/>
    <a:srgbClr val="DFE4A0"/>
    <a:srgbClr val="D2D979"/>
    <a:srgbClr val="C0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36B3F-95EE-438C-8FAA-3EC3AC0BE7C8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24D85-AD64-47C5-BEA7-442B2D8B5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48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solidFill>
            <a:srgbClr val="DFE4A0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B1CF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FB34-9589-42CA-99CD-24522002C2DD}" type="datetime1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F75C-A003-459C-B584-7195C82DEAD3}" type="datetime1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7C4A-8FE3-4B32-9C03-E3FB03C24F83}" type="datetime1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40C-29B4-40E0-B594-C8EFE3BD84A8}" type="datetime1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8CD5-4B30-40F0-9AC3-00E6E0526013}" type="datetime1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1A8F-0D38-4B01-ABBA-7ECE1EB5C4FB}" type="datetime1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A504-E5CB-4FA8-97F3-03782BA2012D}" type="datetime1">
              <a:rPr lang="en-US" smtClean="0"/>
              <a:t>10/21/2013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B675-768C-4B14-84CD-FF5321AEB243}" type="datetime1">
              <a:rPr lang="en-US" smtClean="0"/>
              <a:t>10/21/2013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C6F5-24FE-456D-A669-67EE530C57CF}" type="datetime1">
              <a:rPr lang="en-US" smtClean="0"/>
              <a:t>10/21/2013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2F80-67D2-4D5E-BFD1-C8322F47B821}" type="datetime1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6A29-FFA2-406B-A741-1483C2DB8472}" type="datetime1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84C11-F50B-4619-B5B0-7CC1FDADDF81}" type="datetime1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E4B6-02CD-4B67-A194-478873D43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737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565FF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60D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CFD9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Addressing Modes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Afzaal</a:t>
            </a:r>
          </a:p>
          <a:p>
            <a:r>
              <a:rPr lang="en-US" dirty="0" smtClean="0"/>
              <a:t>m.afzaal@nu.edu.pk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Addressing </a:t>
            </a:r>
            <a:r>
              <a:rPr lang="en-US" dirty="0" smtClean="0"/>
              <a:t>(3/3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2238613"/>
            <a:ext cx="705834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DB 10h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MOV al,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MOV al, [102h] ;same as above</a:t>
            </a:r>
          </a:p>
        </p:txBody>
      </p:sp>
    </p:spTree>
    <p:extLst>
      <p:ext uri="{BB962C8B-B14F-4D97-AF65-F5344CB8AC3E}">
        <p14:creationId xmlns:p14="http://schemas.microsoft.com/office/powerpoint/2010/main" val="149827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Addressing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cell pointed to by address field contains the address of the operand</a:t>
            </a:r>
          </a:p>
          <a:p>
            <a:r>
              <a:rPr lang="en-US" dirty="0" smtClean="0"/>
              <a:t>One major advantage is to reference more words if address field is less than word length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Indirect addressing can be nested or cascaded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05200" y="3682425"/>
            <a:ext cx="2159566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 = [A]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5206425"/>
            <a:ext cx="2653290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 = [[A]]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51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Addressing </a:t>
            </a:r>
            <a:r>
              <a:rPr lang="en-US" dirty="0" smtClean="0"/>
              <a:t>(2/3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37370"/>
              </p:ext>
            </p:extLst>
          </p:nvPr>
        </p:nvGraphicFramePr>
        <p:xfrm>
          <a:off x="1644869" y="2067560"/>
          <a:ext cx="3429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837"/>
                <a:gridCol w="2512163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819400" y="16764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686098" y="2367150"/>
            <a:ext cx="1919115" cy="3341132"/>
            <a:chOff x="6204258" y="2754868"/>
            <a:chExt cx="1919115" cy="3341132"/>
          </a:xfrm>
        </p:grpSpPr>
        <p:sp>
          <p:nvSpPr>
            <p:cNvPr id="20" name="Rectangle 19"/>
            <p:cNvSpPr/>
            <p:nvPr/>
          </p:nvSpPr>
          <p:spPr>
            <a:xfrm>
              <a:off x="6248400" y="5730240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48400" y="5354490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248400" y="4978737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248400" y="4602984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48400" y="3851478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248400" y="3475725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48400" y="3099972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248400" y="4227231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29400" y="2754868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04258" y="4992116"/>
              <a:ext cx="19191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Pointer to Operand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0" name="Elbow Connector 29"/>
          <p:cNvCxnSpPr>
            <a:endCxn id="22" idx="1"/>
          </p:cNvCxnSpPr>
          <p:nvPr/>
        </p:nvCxnSpPr>
        <p:spPr>
          <a:xfrm rot="16200000" flipH="1">
            <a:off x="3586914" y="2630572"/>
            <a:ext cx="2366413" cy="1920240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76800" y="50292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298247" y="5333682"/>
            <a:ext cx="431993" cy="31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98322" y="346957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Operand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Elbow Connector 37"/>
          <p:cNvCxnSpPr>
            <a:stCxn id="22" idx="3"/>
            <a:endCxn id="24" idx="3"/>
          </p:cNvCxnSpPr>
          <p:nvPr/>
        </p:nvCxnSpPr>
        <p:spPr>
          <a:xfrm flipV="1">
            <a:off x="7559040" y="3646640"/>
            <a:ext cx="12700" cy="1127259"/>
          </a:xfrm>
          <a:prstGeom prst="bentConnector3">
            <a:avLst>
              <a:gd name="adj1" fmla="val 180000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1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Addressing </a:t>
            </a:r>
            <a:r>
              <a:rPr lang="en-US" dirty="0" smtClean="0"/>
              <a:t>(3/3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36898" y="2209800"/>
            <a:ext cx="340670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DB 10h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DW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MOV al,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04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Addressing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direct addressing</a:t>
            </a:r>
          </a:p>
          <a:p>
            <a:r>
              <a:rPr lang="en-US" dirty="0" smtClean="0"/>
              <a:t>In this mode, a register contains the operand</a:t>
            </a:r>
          </a:p>
          <a:p>
            <a:r>
              <a:rPr lang="en-US" dirty="0" smtClean="0"/>
              <a:t>Depending upon the instruction, the register may be the first operand, the second operand or both</a:t>
            </a:r>
          </a:p>
          <a:p>
            <a:r>
              <a:rPr lang="en-US" dirty="0" smtClean="0"/>
              <a:t>Processing data between register does not involve memory, so it provides fastest processing of data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15759" y="5181600"/>
            <a:ext cx="1665841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 = R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6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Addressing </a:t>
            </a:r>
            <a:r>
              <a:rPr lang="en-US" dirty="0" smtClean="0"/>
              <a:t>(2/3)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088053"/>
              </p:ext>
            </p:extLst>
          </p:nvPr>
        </p:nvGraphicFramePr>
        <p:xfrm>
          <a:off x="1676401" y="2067560"/>
          <a:ext cx="3429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599"/>
                <a:gridCol w="914401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819400" y="16764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48400" y="4591019"/>
            <a:ext cx="182880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248400" y="4215266"/>
            <a:ext cx="182880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248400" y="3463760"/>
            <a:ext cx="182880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248400" y="3088007"/>
            <a:ext cx="182880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248400" y="3839513"/>
            <a:ext cx="182880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584732" y="49530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16482" y="380328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Operand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Elbow Connector 32"/>
          <p:cNvCxnSpPr>
            <a:endCxn id="30" idx="1"/>
          </p:cNvCxnSpPr>
          <p:nvPr/>
        </p:nvCxnSpPr>
        <p:spPr>
          <a:xfrm rot="16200000" flipH="1">
            <a:off x="4640847" y="2414839"/>
            <a:ext cx="1614907" cy="1600200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8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Addressing </a:t>
            </a:r>
            <a:r>
              <a:rPr lang="en-US" dirty="0" smtClean="0"/>
              <a:t>(3/3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18903" y="2238613"/>
            <a:ext cx="297709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DB 10h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MOV al, ah</a:t>
            </a:r>
          </a:p>
        </p:txBody>
      </p:sp>
    </p:spTree>
    <p:extLst>
      <p:ext uri="{BB962C8B-B14F-4D97-AF65-F5344CB8AC3E}">
        <p14:creationId xmlns:p14="http://schemas.microsoft.com/office/powerpoint/2010/main" val="410593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Indirect Addressing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direct addressing that offset is combined with base address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lang="en-US" dirty="0" smtClean="0"/>
              <a:t> to get physical address</a:t>
            </a:r>
          </a:p>
          <a:p>
            <a:r>
              <a:rPr lang="en-US" dirty="0" smtClean="0"/>
              <a:t>Operand is in memory cell pointed to by contents of register R</a:t>
            </a:r>
          </a:p>
          <a:p>
            <a:r>
              <a:rPr lang="en-US" dirty="0" smtClean="0"/>
              <a:t>Offset lies in a pointer register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dirty="0" smtClean="0"/>
              <a:t>) or index register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31634" y="5130225"/>
            <a:ext cx="2159566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 = [R]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41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Indirect Addressing </a:t>
            </a:r>
            <a:r>
              <a:rPr lang="en-US" dirty="0" smtClean="0"/>
              <a:t>(2/3)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02019"/>
              </p:ext>
            </p:extLst>
          </p:nvPr>
        </p:nvGraphicFramePr>
        <p:xfrm>
          <a:off x="1676401" y="2067560"/>
          <a:ext cx="3429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599"/>
                <a:gridCol w="914401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19400" y="16764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241332" y="3489434"/>
            <a:ext cx="1919115" cy="2234325"/>
            <a:chOff x="2241332" y="3088007"/>
            <a:chExt cx="1919115" cy="2234325"/>
          </a:xfrm>
        </p:grpSpPr>
        <p:sp>
          <p:nvSpPr>
            <p:cNvPr id="7" name="Rectangle 6"/>
            <p:cNvSpPr/>
            <p:nvPr/>
          </p:nvSpPr>
          <p:spPr>
            <a:xfrm>
              <a:off x="2286000" y="4591019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86000" y="4215266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86000" y="3463760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86000" y="3088007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6000" y="3839513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2332" y="4953000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Registers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41332" y="4213888"/>
              <a:ext cx="19191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Pointer to Operand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" name="Elbow Connector 14"/>
          <p:cNvCxnSpPr>
            <a:endCxn id="8" idx="1"/>
          </p:cNvCxnSpPr>
          <p:nvPr/>
        </p:nvCxnSpPr>
        <p:spPr>
          <a:xfrm rot="5400000">
            <a:off x="2271401" y="2422774"/>
            <a:ext cx="2391398" cy="2362200"/>
          </a:xfrm>
          <a:prstGeom prst="bentConnector4">
            <a:avLst>
              <a:gd name="adj1" fmla="val 24420"/>
              <a:gd name="adj2" fmla="val 117018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715000" y="2367150"/>
            <a:ext cx="1828800" cy="3341132"/>
            <a:chOff x="6248400" y="2754868"/>
            <a:chExt cx="1828800" cy="3341132"/>
          </a:xfrm>
        </p:grpSpPr>
        <p:sp>
          <p:nvSpPr>
            <p:cNvPr id="20" name="Rectangle 19"/>
            <p:cNvSpPr/>
            <p:nvPr/>
          </p:nvSpPr>
          <p:spPr>
            <a:xfrm>
              <a:off x="6248400" y="5730240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48400" y="5354490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248400" y="4978737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248400" y="4602984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48400" y="3851478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248400" y="3475725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48400" y="3099972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248400" y="4227231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29400" y="2754868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16482" y="3857288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Operand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3" name="Elbow Connector 32"/>
          <p:cNvCxnSpPr>
            <a:stCxn id="8" idx="3"/>
            <a:endCxn id="24" idx="1"/>
          </p:cNvCxnSpPr>
          <p:nvPr/>
        </p:nvCxnSpPr>
        <p:spPr>
          <a:xfrm flipV="1">
            <a:off x="4114800" y="3646640"/>
            <a:ext cx="1600200" cy="1152933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76800" y="504086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298247" y="5333682"/>
            <a:ext cx="431993" cy="31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ight Brace 53"/>
          <p:cNvSpPr/>
          <p:nvPr/>
        </p:nvSpPr>
        <p:spPr>
          <a:xfrm>
            <a:off x="7543800" y="3865187"/>
            <a:ext cx="228600" cy="1467345"/>
          </a:xfrm>
          <a:prstGeom prst="rightBrace">
            <a:avLst>
              <a:gd name="adj1" fmla="val 53663"/>
              <a:gd name="adj2" fmla="val 493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696200" y="4419600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Offset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67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Indirect Addressing </a:t>
            </a:r>
            <a:r>
              <a:rPr lang="en-US" dirty="0" smtClean="0"/>
              <a:t>(3/3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38684" y="2238613"/>
            <a:ext cx="469551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DB 10h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MOV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OFFSET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MOV al, [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1982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“Computer Organization and Architecture”</a:t>
            </a:r>
          </a:p>
          <a:p>
            <a:r>
              <a:rPr lang="en-US" dirty="0"/>
              <a:t>Author “William Stallings”</a:t>
            </a:r>
          </a:p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Chapter </a:t>
            </a:r>
            <a:r>
              <a:rPr lang="en-US" dirty="0" smtClean="0"/>
              <a:t>11</a:t>
            </a:r>
            <a:endParaRPr lang="en-US" dirty="0"/>
          </a:p>
          <a:p>
            <a:pPr lvl="1"/>
            <a:r>
              <a:rPr lang="en-US" dirty="0"/>
              <a:t>Section </a:t>
            </a:r>
            <a:r>
              <a:rPr lang="en-US" dirty="0" smtClean="0"/>
              <a:t>11.1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Displacement Addressing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addressing mode, an instruction has two address fields</a:t>
            </a:r>
          </a:p>
          <a:p>
            <a:r>
              <a:rPr lang="en-US" dirty="0" smtClean="0"/>
              <a:t>Both these values are added to produce the effective address</a:t>
            </a:r>
            <a:endParaRPr lang="en-US" dirty="0"/>
          </a:p>
          <a:p>
            <a:r>
              <a:rPr lang="en-US" dirty="0" smtClean="0"/>
              <a:t>Displacement addressing can be used as </a:t>
            </a:r>
          </a:p>
          <a:p>
            <a:pPr lvl="1"/>
            <a:r>
              <a:rPr lang="en-US" dirty="0" smtClean="0"/>
              <a:t>Relative Addressing</a:t>
            </a:r>
          </a:p>
          <a:p>
            <a:pPr lvl="1"/>
            <a:r>
              <a:rPr lang="en-US" dirty="0" smtClean="0"/>
              <a:t>Base-Register Addressing</a:t>
            </a:r>
          </a:p>
          <a:p>
            <a:pPr lvl="1"/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25185" y="5282625"/>
            <a:ext cx="3147015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 = A + [R]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07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Displacement Addressing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641744"/>
              </p:ext>
            </p:extLst>
          </p:nvPr>
        </p:nvGraphicFramePr>
        <p:xfrm>
          <a:off x="1676401" y="2067560"/>
          <a:ext cx="3428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"/>
                <a:gridCol w="1219200"/>
                <a:gridCol w="12954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19400" y="16764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28800" y="3489434"/>
            <a:ext cx="1919115" cy="2234325"/>
            <a:chOff x="2241332" y="3088007"/>
            <a:chExt cx="1919115" cy="2234325"/>
          </a:xfrm>
        </p:grpSpPr>
        <p:sp>
          <p:nvSpPr>
            <p:cNvPr id="8" name="Rectangle 7"/>
            <p:cNvSpPr/>
            <p:nvPr/>
          </p:nvSpPr>
          <p:spPr>
            <a:xfrm>
              <a:off x="2286000" y="4591019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86000" y="4215266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86000" y="3463760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86000" y="3088007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6000" y="3839513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2332" y="4953000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Registers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41332" y="4213888"/>
              <a:ext cx="19191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Pointer to Operand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" name="Elbow Connector 14"/>
          <p:cNvCxnSpPr>
            <a:endCxn id="9" idx="1"/>
          </p:cNvCxnSpPr>
          <p:nvPr/>
        </p:nvCxnSpPr>
        <p:spPr>
          <a:xfrm rot="5400000">
            <a:off x="1320723" y="2919895"/>
            <a:ext cx="2432423" cy="1326932"/>
          </a:xfrm>
          <a:prstGeom prst="bentConnector4">
            <a:avLst>
              <a:gd name="adj1" fmla="val 32630"/>
              <a:gd name="adj2" fmla="val 142178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5715000" y="2367150"/>
            <a:ext cx="1828800" cy="3341132"/>
            <a:chOff x="6248400" y="2754868"/>
            <a:chExt cx="1828800" cy="3341132"/>
          </a:xfrm>
        </p:grpSpPr>
        <p:sp>
          <p:nvSpPr>
            <p:cNvPr id="17" name="Rectangle 16"/>
            <p:cNvSpPr/>
            <p:nvPr/>
          </p:nvSpPr>
          <p:spPr>
            <a:xfrm>
              <a:off x="6248400" y="5730240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48400" y="5354490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248400" y="4978737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248400" y="4602984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48400" y="3851478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248400" y="3475725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248400" y="3099972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48400" y="4227231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29400" y="2754868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16482" y="3857288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Operand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876800" y="504086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298247" y="5333682"/>
            <a:ext cx="431993" cy="31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Brace 29"/>
          <p:cNvSpPr/>
          <p:nvPr/>
        </p:nvSpPr>
        <p:spPr>
          <a:xfrm>
            <a:off x="7543800" y="3865187"/>
            <a:ext cx="228600" cy="1467345"/>
          </a:xfrm>
          <a:prstGeom prst="rightBrace">
            <a:avLst>
              <a:gd name="adj1" fmla="val 53663"/>
              <a:gd name="adj2" fmla="val 493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696200" y="4419600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Offset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Arrow Connector 39"/>
          <p:cNvCxnSpPr>
            <a:endCxn id="38" idx="0"/>
          </p:cNvCxnSpPr>
          <p:nvPr/>
        </p:nvCxnSpPr>
        <p:spPr>
          <a:xfrm>
            <a:off x="4457700" y="2419350"/>
            <a:ext cx="10668" cy="218418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3"/>
            <a:endCxn id="38" idx="2"/>
          </p:cNvCxnSpPr>
          <p:nvPr/>
        </p:nvCxnSpPr>
        <p:spPr>
          <a:xfrm>
            <a:off x="3702268" y="4799573"/>
            <a:ext cx="564932" cy="467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8" idx="6"/>
            <a:endCxn id="21" idx="1"/>
          </p:cNvCxnSpPr>
          <p:nvPr/>
        </p:nvCxnSpPr>
        <p:spPr>
          <a:xfrm flipV="1">
            <a:off x="4669536" y="3646640"/>
            <a:ext cx="1045464" cy="1157606"/>
          </a:xfrm>
          <a:prstGeom prst="bentConnector3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4267200" y="4603532"/>
            <a:ext cx="402336" cy="401427"/>
            <a:chOff x="4267200" y="4603532"/>
            <a:chExt cx="402336" cy="401427"/>
          </a:xfrm>
        </p:grpSpPr>
        <p:sp>
          <p:nvSpPr>
            <p:cNvPr id="38" name="Flowchart: Or 37"/>
            <p:cNvSpPr/>
            <p:nvPr/>
          </p:nvSpPr>
          <p:spPr>
            <a:xfrm>
              <a:off x="4267200" y="4603532"/>
              <a:ext cx="402336" cy="401427"/>
            </a:xfrm>
            <a:prstGeom prst="flowChar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4291866" y="4629961"/>
              <a:ext cx="356616" cy="35661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316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Address of next instruction is added to address field to produce EA</a:t>
            </a:r>
          </a:p>
          <a:p>
            <a:r>
              <a:rPr lang="en-US" dirty="0" smtClean="0"/>
              <a:t>Address of next instruction is got from PC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419600"/>
            <a:ext cx="3393878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 = A + [PC]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49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Base-Register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contains the main memory address</a:t>
            </a:r>
          </a:p>
          <a:p>
            <a:r>
              <a:rPr lang="en-US" dirty="0" smtClean="0"/>
              <a:t>Address field contains a displacement from address contained in register</a:t>
            </a:r>
          </a:p>
          <a:p>
            <a:r>
              <a:rPr lang="en-US" dirty="0" smtClean="0"/>
              <a:t>Examples are Segment Registers in x86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37910" y="4368225"/>
            <a:ext cx="2653290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 = A + R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7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field contains the main memory address</a:t>
            </a:r>
          </a:p>
          <a:p>
            <a:r>
              <a:rPr lang="en-US" dirty="0" smtClean="0"/>
              <a:t>Register contains the displacement from the address contained in address field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37910" y="4368225"/>
            <a:ext cx="2653290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 = A + R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61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Operand is on the top of stack</a:t>
            </a:r>
          </a:p>
          <a:p>
            <a:r>
              <a:rPr lang="en-US" dirty="0" smtClean="0"/>
              <a:t>Operand can be pushed on the stack when it is necessary to save it</a:t>
            </a:r>
          </a:p>
          <a:p>
            <a:r>
              <a:rPr lang="en-US" dirty="0" smtClean="0"/>
              <a:t>Whenever operand is needed, it can be popped from the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4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of Addressing Modes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459045"/>
              </p:ext>
            </p:extLst>
          </p:nvPr>
        </p:nvGraphicFramePr>
        <p:xfrm>
          <a:off x="533400" y="2367280"/>
          <a:ext cx="80771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752600"/>
                <a:gridCol w="2133600"/>
                <a:gridCol w="25907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Principal Advantage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Principal Disadvantage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Immediate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Operand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A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memory reference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Limited operand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magnitude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A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Limited address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space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Indirect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(A)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Large address space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Multiple memory reference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Register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R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memory reference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Limited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address space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Register Indirect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(R)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Large address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space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 memory reference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Displacement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A + (R)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Flexibility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Complexity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Stack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 = Top of Stack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me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ory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reference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Limited applicability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3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set of mechanism by which an instruction can specify how to obtain its operands</a:t>
            </a:r>
          </a:p>
          <a:p>
            <a:r>
              <a:rPr lang="en-US" dirty="0" smtClean="0"/>
              <a:t>An operand address provides the location where the data to be processed is stored</a:t>
            </a:r>
          </a:p>
          <a:p>
            <a:r>
              <a:rPr lang="en-US" dirty="0" smtClean="0"/>
              <a:t>In an assembly instruction, the destination may be a register or memory location</a:t>
            </a:r>
          </a:p>
          <a:p>
            <a:r>
              <a:rPr lang="en-US" dirty="0" smtClean="0"/>
              <a:t>Source may be an immediate value or the address of the source data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Immediate</a:t>
            </a:r>
          </a:p>
          <a:p>
            <a:r>
              <a:rPr lang="en-US" dirty="0" smtClean="0"/>
              <a:t>Direct</a:t>
            </a:r>
          </a:p>
          <a:p>
            <a:r>
              <a:rPr lang="en-US" dirty="0" smtClean="0"/>
              <a:t>Indirect</a:t>
            </a:r>
          </a:p>
          <a:p>
            <a:r>
              <a:rPr lang="en-US" dirty="0" smtClean="0"/>
              <a:t>Register</a:t>
            </a:r>
          </a:p>
          <a:p>
            <a:r>
              <a:rPr lang="en-US" dirty="0" smtClean="0"/>
              <a:t>Register Indirect</a:t>
            </a:r>
          </a:p>
          <a:p>
            <a:r>
              <a:rPr lang="en-US" dirty="0" smtClean="0"/>
              <a:t>Displacement</a:t>
            </a:r>
          </a:p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Notations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next slides, we use the following notations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denotes the contents of an address field in the instruction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denotes the contents of an address field in the instruction that refers to a register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EA</a:t>
            </a:r>
            <a:r>
              <a:rPr lang="en-US" dirty="0" smtClean="0"/>
              <a:t> is the actual effective address of the location containing the referenced operand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b="1" dirty="0" smtClean="0">
                <a:solidFill>
                  <a:srgbClr val="FF0000"/>
                </a:solidFill>
              </a:rPr>
              <a:t>X]</a:t>
            </a:r>
            <a:r>
              <a:rPr lang="en-US" dirty="0" smtClean="0"/>
              <a:t> denotes the contents of memory location X or register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6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</a:t>
            </a:r>
            <a:r>
              <a:rPr lang="en-US" dirty="0" smtClean="0"/>
              <a:t>Addressing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form of addressing where operand value is present in the instruction</a:t>
            </a:r>
          </a:p>
          <a:p>
            <a:r>
              <a:rPr lang="en-US" dirty="0" smtClean="0"/>
              <a:t>No memory reference other than instruction fetch is required to obtain the operand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326633"/>
              </p:ext>
            </p:extLst>
          </p:nvPr>
        </p:nvGraphicFramePr>
        <p:xfrm>
          <a:off x="2590799" y="4369326"/>
          <a:ext cx="38862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973"/>
                <a:gridCol w="2963228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Operand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19647" y="3530025"/>
            <a:ext cx="2900153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Operand = A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63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Addressing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16322" y="2362200"/>
            <a:ext cx="3393878" cy="107721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MOV AL,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10h</a:t>
            </a:r>
          </a:p>
        </p:txBody>
      </p:sp>
    </p:spTree>
    <p:extLst>
      <p:ext uri="{BB962C8B-B14F-4D97-AF65-F5344CB8AC3E}">
        <p14:creationId xmlns:p14="http://schemas.microsoft.com/office/powerpoint/2010/main" val="89704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Addressing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 access to the data segment is required in direct addressing mode</a:t>
            </a:r>
          </a:p>
          <a:p>
            <a:r>
              <a:rPr lang="en-US" dirty="0" smtClean="0"/>
              <a:t>Address field contains the effective address of operand</a:t>
            </a:r>
          </a:p>
          <a:p>
            <a:r>
              <a:rPr lang="en-US" dirty="0" smtClean="0"/>
              <a:t>Base address of segment and offset of storage location is required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79234" y="5054025"/>
            <a:ext cx="1665841" cy="584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 = A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11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Addressing </a:t>
            </a:r>
            <a:r>
              <a:rPr lang="en-US" dirty="0" smtClean="0"/>
              <a:t>(2/3)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780073"/>
              </p:ext>
            </p:extLst>
          </p:nvPr>
        </p:nvGraphicFramePr>
        <p:xfrm>
          <a:off x="1644869" y="2067560"/>
          <a:ext cx="3429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837"/>
                <a:gridCol w="2512163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819400" y="16764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730240" y="2367150"/>
            <a:ext cx="1828800" cy="3341132"/>
            <a:chOff x="6248400" y="2754868"/>
            <a:chExt cx="1828800" cy="3341132"/>
          </a:xfrm>
        </p:grpSpPr>
        <p:sp>
          <p:nvSpPr>
            <p:cNvPr id="8" name="Rectangle 7"/>
            <p:cNvSpPr/>
            <p:nvPr/>
          </p:nvSpPr>
          <p:spPr>
            <a:xfrm>
              <a:off x="6248400" y="5730240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48400" y="5354490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48400" y="4978737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400" y="4602984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48400" y="3851478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48400" y="3475725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8400" y="3099972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8400" y="4227231"/>
              <a:ext cx="182880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29400" y="2754868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16482" y="4191000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Operand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0" name="Elbow Connector 19"/>
          <p:cNvCxnSpPr>
            <a:endCxn id="15" idx="1"/>
          </p:cNvCxnSpPr>
          <p:nvPr/>
        </p:nvCxnSpPr>
        <p:spPr>
          <a:xfrm>
            <a:off x="3810000" y="2407486"/>
            <a:ext cx="1920240" cy="1614907"/>
          </a:xfrm>
          <a:prstGeom prst="bentConnector3">
            <a:avLst>
              <a:gd name="adj1" fmla="val -82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76800" y="50292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298247" y="5333682"/>
            <a:ext cx="431993" cy="31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Brace 36"/>
          <p:cNvSpPr/>
          <p:nvPr/>
        </p:nvSpPr>
        <p:spPr>
          <a:xfrm>
            <a:off x="7556936" y="4215266"/>
            <a:ext cx="228600" cy="1117266"/>
          </a:xfrm>
          <a:prstGeom prst="rightBrace">
            <a:avLst>
              <a:gd name="adj1" fmla="val 53663"/>
              <a:gd name="adj2" fmla="val 493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725102" y="4545568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Offset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1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8024</TotalTime>
  <Words>852</Words>
  <Application>Microsoft Office PowerPoint</Application>
  <PresentationFormat>On-screen Show (4:3)</PresentationFormat>
  <Paragraphs>212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Addressing Modes </vt:lpstr>
      <vt:lpstr>Book Chapter</vt:lpstr>
      <vt:lpstr>Addressing Modes </vt:lpstr>
      <vt:lpstr>Addressing Modes </vt:lpstr>
      <vt:lpstr>Useful Notations </vt:lpstr>
      <vt:lpstr>Immediate Addressing (1/2)</vt:lpstr>
      <vt:lpstr>Immediate Addressing (2/2)</vt:lpstr>
      <vt:lpstr>Direct Addressing (1/3)</vt:lpstr>
      <vt:lpstr>Direct Addressing (2/3)</vt:lpstr>
      <vt:lpstr>Direct Addressing (3/3)</vt:lpstr>
      <vt:lpstr>Indirect Addressing (1/3)</vt:lpstr>
      <vt:lpstr>Indirect Addressing (2/3)</vt:lpstr>
      <vt:lpstr>Indirect Addressing (3/3)</vt:lpstr>
      <vt:lpstr>Register Addressing (1/3)</vt:lpstr>
      <vt:lpstr>Register Addressing (2/3)</vt:lpstr>
      <vt:lpstr>Register Addressing (3/3)</vt:lpstr>
      <vt:lpstr>Register Indirect Addressing (1/3)</vt:lpstr>
      <vt:lpstr>Register Indirect Addressing (2/3)</vt:lpstr>
      <vt:lpstr>Register Indirect Addressing (3/3)</vt:lpstr>
      <vt:lpstr>Displacement Addressing (1/2)</vt:lpstr>
      <vt:lpstr>Displacement Addressing (2/2)</vt:lpstr>
      <vt:lpstr>Relative Addressing</vt:lpstr>
      <vt:lpstr>Base-Register Addressing</vt:lpstr>
      <vt:lpstr>Indexing</vt:lpstr>
      <vt:lpstr>Stack Addressing</vt:lpstr>
      <vt:lpstr>Extract of Addressing Modes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Afzaal</dc:creator>
  <cp:lastModifiedBy>Afzaal</cp:lastModifiedBy>
  <cp:revision>221</cp:revision>
  <dcterms:created xsi:type="dcterms:W3CDTF">2013-07-22T06:13:10Z</dcterms:created>
  <dcterms:modified xsi:type="dcterms:W3CDTF">2013-10-21T09:24:20Z</dcterms:modified>
</cp:coreProperties>
</file>