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BD4E9-4910-403E-A380-E1FE582C45F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952A1-5A7A-48D7-AE2C-FC742061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0B76-F2D3-4E23-B989-8794BCDACF5D}" type="datetime1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1163-198F-488B-8EE9-F399B84F1FCA}" type="datetime1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CEE1-6705-4FE0-8914-933DC95ED581}" type="datetime1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B40A-017F-41F1-86A9-31FA04B4A59A}" type="datetime1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20-8441-40ED-B21C-42210AD099E4}" type="datetime1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C74C-346E-4DF7-9ACD-7566D749A8FF}" type="datetime1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96F5-F367-4683-B63E-C50FC22972EB}" type="datetime1">
              <a:rPr lang="en-US" smtClean="0"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A905-CB91-4D42-8EF0-A097AE80DAC6}" type="datetime1">
              <a:rPr lang="en-US" smtClean="0"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3CE7-B106-4EEB-B1A6-7851FF92D63E}" type="datetime1">
              <a:rPr lang="en-US" smtClean="0"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300-A37A-4371-872E-994BBE0FE6E7}" type="datetime1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99F3-73ED-46BF-BF04-765993B006A0}" type="datetime1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1621-3238-4BFE-AED1-8B0C9CDB189F}" type="datetime1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Instruction Formats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PDP-11 </a:t>
            </a:r>
            <a:r>
              <a:rPr lang="en-US" dirty="0"/>
              <a:t>Instruction </a:t>
            </a:r>
            <a:r>
              <a:rPr lang="en-US" dirty="0" smtClean="0"/>
              <a:t>Format (1/3)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840"/>
              </p:ext>
            </p:extLst>
          </p:nvPr>
        </p:nvGraphicFramePr>
        <p:xfrm>
          <a:off x="533400" y="2230120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16-bit instruction formats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6687"/>
              </p:ext>
            </p:extLst>
          </p:nvPr>
        </p:nvGraphicFramePr>
        <p:xfrm>
          <a:off x="533400" y="3010747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4229"/>
              </p:ext>
            </p:extLst>
          </p:nvPr>
        </p:nvGraphicFramePr>
        <p:xfrm>
          <a:off x="4724400" y="3010747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953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41615"/>
              </p:ext>
            </p:extLst>
          </p:nvPr>
        </p:nvGraphicFramePr>
        <p:xfrm>
          <a:off x="4724400" y="2230120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74295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1282"/>
              </p:ext>
            </p:extLst>
          </p:nvPr>
        </p:nvGraphicFramePr>
        <p:xfrm>
          <a:off x="533400" y="3791374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1587"/>
              </p:ext>
            </p:extLst>
          </p:nvPr>
        </p:nvGraphicFramePr>
        <p:xfrm>
          <a:off x="533400" y="4572000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0"/>
                <a:gridCol w="742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57927"/>
              </p:ext>
            </p:extLst>
          </p:nvPr>
        </p:nvGraphicFramePr>
        <p:xfrm>
          <a:off x="4724400" y="3791374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19477"/>
              </p:ext>
            </p:extLst>
          </p:nvPr>
        </p:nvGraphicFramePr>
        <p:xfrm>
          <a:off x="4724400" y="4572000"/>
          <a:ext cx="396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42310" y="5304472"/>
            <a:ext cx="7520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Source and Destination each contain a 3-bit addressing mode and 3-bit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number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FP indicates one of four floating point registers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 indicates one of the general-purpose registers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CC is the condition code field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PDP-11 Instruction Format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 instruction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89730"/>
              </p:ext>
            </p:extLst>
          </p:nvPr>
        </p:nvGraphicFramePr>
        <p:xfrm>
          <a:off x="533400" y="2230120"/>
          <a:ext cx="79248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85900"/>
                <a:gridCol w="1485900"/>
                <a:gridCol w="3962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416"/>
              </p:ext>
            </p:extLst>
          </p:nvPr>
        </p:nvGraphicFramePr>
        <p:xfrm>
          <a:off x="533400" y="3137747"/>
          <a:ext cx="79248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740569"/>
                <a:gridCol w="1488281"/>
                <a:gridCol w="3962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10350"/>
              </p:ext>
            </p:extLst>
          </p:nvPr>
        </p:nvGraphicFramePr>
        <p:xfrm>
          <a:off x="533400" y="4045374"/>
          <a:ext cx="79247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95300"/>
                <a:gridCol w="1485900"/>
                <a:gridCol w="3962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04488"/>
              </p:ext>
            </p:extLst>
          </p:nvPr>
        </p:nvGraphicFramePr>
        <p:xfrm>
          <a:off x="533400" y="4953000"/>
          <a:ext cx="792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14859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8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PDP-11 Instruction Format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48-bit </a:t>
            </a:r>
            <a:r>
              <a:rPr lang="en-US" dirty="0"/>
              <a:t>instruction formats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90740"/>
              </p:ext>
            </p:extLst>
          </p:nvPr>
        </p:nvGraphicFramePr>
        <p:xfrm>
          <a:off x="609598" y="2458720"/>
          <a:ext cx="7924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838200"/>
                <a:gridCol w="1295400"/>
                <a:gridCol w="2362200"/>
                <a:gridCol w="251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Memory Address2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7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 Organization and Architecture”</a:t>
            </a:r>
          </a:p>
          <a:p>
            <a:r>
              <a:rPr lang="en-US" dirty="0"/>
              <a:t>Author “William Stallings”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11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11.3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</a:t>
            </a:r>
            <a:r>
              <a:rPr lang="en-US" dirty="0" smtClean="0"/>
              <a:t>Format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Defines the layout of the bits in an instruction</a:t>
            </a:r>
          </a:p>
          <a:p>
            <a:pPr lvl="1"/>
            <a:r>
              <a:rPr lang="en-US" dirty="0" smtClean="0"/>
              <a:t>Operation Code (</a:t>
            </a:r>
            <a:r>
              <a:rPr lang="en-US" dirty="0" err="1" smtClean="0"/>
              <a:t>opcode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Necessary instruction element</a:t>
            </a:r>
          </a:p>
          <a:p>
            <a:pPr lvl="2"/>
            <a:r>
              <a:rPr lang="en-US" dirty="0" smtClean="0"/>
              <a:t>Tells the CPU what to do</a:t>
            </a:r>
          </a:p>
          <a:p>
            <a:pPr lvl="1"/>
            <a:r>
              <a:rPr lang="en-US" dirty="0" smtClean="0"/>
              <a:t>Source/destination Operands</a:t>
            </a:r>
          </a:p>
          <a:p>
            <a:pPr lvl="2"/>
            <a:r>
              <a:rPr lang="en-US" dirty="0" smtClean="0"/>
              <a:t>An instruction can have zero or more operands</a:t>
            </a:r>
          </a:p>
          <a:p>
            <a:pPr lvl="2"/>
            <a:r>
              <a:rPr lang="en-US" dirty="0" smtClean="0"/>
              <a:t>Operands are referenced using one the addressing modes</a:t>
            </a:r>
          </a:p>
          <a:p>
            <a:r>
              <a:rPr lang="en-US" dirty="0" smtClean="0"/>
              <a:t>Basic design issues in Instruction Format are</a:t>
            </a:r>
          </a:p>
          <a:p>
            <a:pPr lvl="1"/>
            <a:r>
              <a:rPr lang="en-US" dirty="0" smtClean="0"/>
              <a:t>Instruction Length</a:t>
            </a:r>
          </a:p>
          <a:p>
            <a:pPr lvl="1"/>
            <a:r>
              <a:rPr lang="en-US" dirty="0" smtClean="0"/>
              <a:t>Allocation of bits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Instruction Format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790041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3126841"/>
            <a:ext cx="0" cy="5281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86400" y="3124200"/>
            <a:ext cx="0" cy="5281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21616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0268" y="321616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 Reference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66" y="321616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Operand Reference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27548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7301" y="27548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5301" y="27548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7350" y="3886200"/>
            <a:ext cx="7900416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6261" y="3733800"/>
            <a:ext cx="864339" cy="369332"/>
          </a:xfrm>
          <a:prstGeom prst="rect">
            <a:avLst/>
          </a:prstGeom>
          <a:solidFill>
            <a:schemeClr val="bg1">
              <a:alpha val="9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 bits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Length affects and is affected by</a:t>
            </a:r>
          </a:p>
          <a:p>
            <a:pPr lvl="1"/>
            <a:r>
              <a:rPr lang="en-US" dirty="0" smtClean="0"/>
              <a:t>Memory size</a:t>
            </a:r>
          </a:p>
          <a:p>
            <a:pPr lvl="1"/>
            <a:r>
              <a:rPr lang="en-US" dirty="0" smtClean="0"/>
              <a:t>Memory organization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Processor complexity</a:t>
            </a:r>
          </a:p>
          <a:p>
            <a:pPr lvl="1"/>
            <a:r>
              <a:rPr lang="en-US" dirty="0" smtClean="0"/>
              <a:t>Processor speed</a:t>
            </a:r>
          </a:p>
          <a:p>
            <a:r>
              <a:rPr lang="en-US" dirty="0" smtClean="0"/>
              <a:t>Trade off between powerful instruction repertoire and saving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of </a:t>
            </a:r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operations in an instruction set requires more </a:t>
            </a:r>
            <a:r>
              <a:rPr lang="en-US" dirty="0" err="1" smtClean="0"/>
              <a:t>opcodes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err="1" smtClean="0"/>
              <a:t>opcodes</a:t>
            </a:r>
            <a:r>
              <a:rPr lang="en-US" dirty="0" smtClean="0"/>
              <a:t> means more bits in </a:t>
            </a:r>
            <a:r>
              <a:rPr lang="en-US" dirty="0" err="1" smtClean="0"/>
              <a:t>opcode</a:t>
            </a:r>
            <a:r>
              <a:rPr lang="en-US" dirty="0" smtClean="0"/>
              <a:t> field and less bits in operand references</a:t>
            </a:r>
          </a:p>
          <a:p>
            <a:r>
              <a:rPr lang="en-US" dirty="0" smtClean="0"/>
              <a:t>Following factors help to determine the use of addressing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Number of addressing modes</a:t>
            </a:r>
          </a:p>
          <a:p>
            <a:pPr lvl="1"/>
            <a:r>
              <a:rPr lang="en-US" dirty="0" smtClean="0"/>
              <a:t>Number of operands</a:t>
            </a:r>
          </a:p>
          <a:p>
            <a:pPr lvl="1"/>
            <a:r>
              <a:rPr lang="en-US" dirty="0" smtClean="0"/>
              <a:t>Register versus Memory</a:t>
            </a:r>
          </a:p>
          <a:p>
            <a:pPr lvl="1"/>
            <a:r>
              <a:rPr lang="en-US" dirty="0" smtClean="0"/>
              <a:t>Number of register sets</a:t>
            </a:r>
          </a:p>
          <a:p>
            <a:pPr lvl="1"/>
            <a:r>
              <a:rPr lang="en-US" dirty="0" smtClean="0"/>
              <a:t>Address range</a:t>
            </a:r>
          </a:p>
          <a:p>
            <a:pPr lvl="1"/>
            <a:r>
              <a:rPr lang="en-US" dirty="0" smtClean="0"/>
              <a:t>Address granularity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PDP-8 Instruction Format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3260" y="190500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 Reference Instructions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51749"/>
              </p:ext>
            </p:extLst>
          </p:nvPr>
        </p:nvGraphicFramePr>
        <p:xfrm>
          <a:off x="609600" y="2372360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54"/>
                <a:gridCol w="652018"/>
                <a:gridCol w="652018"/>
                <a:gridCol w="45641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D/I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Z/C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Displacement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49349"/>
              </p:ext>
            </p:extLst>
          </p:nvPr>
        </p:nvGraphicFramePr>
        <p:xfrm>
          <a:off x="609600" y="2753360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35287"/>
              </p:ext>
            </p:extLst>
          </p:nvPr>
        </p:nvGraphicFramePr>
        <p:xfrm>
          <a:off x="609600" y="3951188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54"/>
                <a:gridCol w="3912108"/>
                <a:gridCol w="19560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1        1        0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67200" y="357169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65787"/>
              </p:ext>
            </p:extLst>
          </p:nvPr>
        </p:nvGraphicFramePr>
        <p:xfrm>
          <a:off x="609600" y="4353560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62000" y="5144869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D/I =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/Indirect Address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Z/C = Page 0 or Current page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PDP-8 Instruction Format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6966"/>
              </p:ext>
            </p:extLst>
          </p:nvPr>
        </p:nvGraphicFramePr>
        <p:xfrm>
          <a:off x="762000" y="1981200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072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1         1          1         0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BSW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98505"/>
              </p:ext>
            </p:extLst>
          </p:nvPr>
        </p:nvGraphicFramePr>
        <p:xfrm>
          <a:off x="762000" y="2338198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67200" y="153566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Reference Instructions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28928"/>
              </p:ext>
            </p:extLst>
          </p:nvPr>
        </p:nvGraphicFramePr>
        <p:xfrm>
          <a:off x="762000" y="2835166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072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1         1          1         0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HLT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32656"/>
              </p:ext>
            </p:extLst>
          </p:nvPr>
        </p:nvGraphicFramePr>
        <p:xfrm>
          <a:off x="762000" y="3207930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57852"/>
              </p:ext>
            </p:extLst>
          </p:nvPr>
        </p:nvGraphicFramePr>
        <p:xfrm>
          <a:off x="762000" y="3686502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072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1         1          1         0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MQA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13497"/>
              </p:ext>
            </p:extLst>
          </p:nvPr>
        </p:nvGraphicFramePr>
        <p:xfrm>
          <a:off x="762000" y="4059266"/>
          <a:ext cx="782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  <a:gridCol w="6520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4567297"/>
            <a:ext cx="32238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 = Clear Accumulator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CLL = Clear Link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CMA=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CoMplement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Accumulator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CML=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CoMplement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RAR= Rotate Accumulator Right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RAL= Rotate Accumulator Left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BSW= Byte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SWap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IAC = Increment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ACcumulator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7267" y="4559360"/>
            <a:ext cx="39996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SMA= Skip on Minus Accumulator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SZA=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Skip on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Zero Accumulator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SNL= Skip on Nonzero Link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RSS= Reverse Skip Sense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OSR= Or with Switch Register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HLT=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HaLT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MQA=Multiplier Quotient into Accumulator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MQL=Multiplier Quotient Load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PDP-10 </a:t>
            </a:r>
            <a:r>
              <a:rPr lang="en-US" dirty="0"/>
              <a:t>Instruction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92361"/>
              </p:ext>
            </p:extLst>
          </p:nvPr>
        </p:nvGraphicFramePr>
        <p:xfrm>
          <a:off x="533400" y="2784892"/>
          <a:ext cx="807721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691"/>
                <a:gridCol w="1086837"/>
                <a:gridCol w="218478"/>
                <a:gridCol w="941600"/>
                <a:gridCol w="40386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Register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Address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47324"/>
              </p:ext>
            </p:extLst>
          </p:nvPr>
        </p:nvGraphicFramePr>
        <p:xfrm>
          <a:off x="533400" y="3429000"/>
          <a:ext cx="8077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448734"/>
                <a:gridCol w="224367"/>
                <a:gridCol w="448734"/>
                <a:gridCol w="448734"/>
                <a:gridCol w="448734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224367"/>
                <a:gridCol w="4487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514486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= Indirect Bit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564</Words>
  <Application>Microsoft Office PowerPoint</Application>
  <PresentationFormat>On-screen Show (4:3)</PresentationFormat>
  <Paragraphs>266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Instruction Formats</vt:lpstr>
      <vt:lpstr>Book Chapter</vt:lpstr>
      <vt:lpstr>Instruction Format (1/2)</vt:lpstr>
      <vt:lpstr>Instruction Format (2/2)</vt:lpstr>
      <vt:lpstr>Instruction Length</vt:lpstr>
      <vt:lpstr>Allocation of Bits</vt:lpstr>
      <vt:lpstr>PDP-8 Instruction Format (1/2)</vt:lpstr>
      <vt:lpstr>PDP-8 Instruction Format (2/2)</vt:lpstr>
      <vt:lpstr>PDP-10 Instruction Format</vt:lpstr>
      <vt:lpstr>PDP-11 Instruction Format (1/3)</vt:lpstr>
      <vt:lpstr>PDP-11 Instruction Format (2/3)</vt:lpstr>
      <vt:lpstr>PDP-11 Instruction Format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138</cp:revision>
  <dcterms:created xsi:type="dcterms:W3CDTF">2013-07-22T06:13:10Z</dcterms:created>
  <dcterms:modified xsi:type="dcterms:W3CDTF">2013-10-28T09:14:09Z</dcterms:modified>
</cp:coreProperties>
</file>