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60"/>
  </p:normalViewPr>
  <p:slideViewPr>
    <p:cSldViewPr>
      <p:cViewPr varScale="1">
        <p:scale>
          <a:sx n="88" d="100"/>
          <a:sy n="88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7EF8D-5077-41DF-9596-D76AC1DA5EED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B935-0281-4C11-986F-605ADDBD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AB935-0281-4C11-986F-605ADDBDDF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5ADC-A26D-4B2A-9B42-FC68E0C1FC71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877F-B256-40BF-90F6-F77FB0B906EC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098A-1F24-4B37-975B-5012366DCD2D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286-13B8-49B7-BBB6-8200CA3BC43A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9654-15BE-46A0-95BE-58D65B5C2BF9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30C-58EF-4B3A-8A08-355EFC7D79B5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AF57-9456-4006-9226-238403FCF9E5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0BD0-3435-4B92-8FF1-1661EAD52022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BFE8-EFC1-4740-AC0E-AF87E453EA36}" type="datetime1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3E01-DFE9-47CC-BB4B-0B1E9990E6DC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9A21-AB11-45B0-87DF-CC24BB6F6700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6B31-9041-46CF-AC04-C2E9BE4B1FC0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Interrupt-driven I/O and </a:t>
            </a:r>
            <a:br>
              <a:rPr lang="en-US" dirty="0" smtClean="0"/>
            </a:br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tells DMA module</a:t>
            </a:r>
          </a:p>
          <a:p>
            <a:pPr lvl="1"/>
            <a:r>
              <a:rPr lang="en-US" dirty="0" smtClean="0"/>
              <a:t>Read/Write</a:t>
            </a:r>
          </a:p>
          <a:p>
            <a:pPr lvl="1"/>
            <a:r>
              <a:rPr lang="en-US" dirty="0" smtClean="0"/>
              <a:t>Device Address</a:t>
            </a:r>
          </a:p>
          <a:p>
            <a:pPr lvl="1"/>
            <a:r>
              <a:rPr lang="en-US" dirty="0" smtClean="0"/>
              <a:t>Starting address of memory block for data</a:t>
            </a:r>
          </a:p>
          <a:p>
            <a:pPr lvl="1"/>
            <a:r>
              <a:rPr lang="en-US" dirty="0" smtClean="0"/>
              <a:t>Amount of data to be transferred</a:t>
            </a:r>
          </a:p>
          <a:p>
            <a:r>
              <a:rPr lang="en-US" dirty="0" smtClean="0"/>
              <a:t>CPU carries on with other work</a:t>
            </a:r>
          </a:p>
          <a:p>
            <a:r>
              <a:rPr lang="en-US" dirty="0" smtClean="0"/>
              <a:t>DMA module deals with transfer</a:t>
            </a:r>
          </a:p>
          <a:p>
            <a:r>
              <a:rPr lang="en-US" dirty="0" smtClean="0"/>
              <a:t>DMA module sends interrupt to processor when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9130" y="2001798"/>
            <a:ext cx="1644869" cy="946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read block command to I/O module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5048" y="3984998"/>
            <a:ext cx="1645920" cy="9509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status of I/O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6190" y="200179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6190" y="4495800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DMA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6190" y="2579132"/>
            <a:ext cx="22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something else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6190" y="3984998"/>
            <a:ext cx="11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>
            <a:off x="5333999" y="2763798"/>
            <a:ext cx="55219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/>
          <p:cNvCxnSpPr/>
          <p:nvPr/>
        </p:nvCxnSpPr>
        <p:spPr>
          <a:xfrm>
            <a:off x="5334000" y="4191000"/>
            <a:ext cx="55219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4511564" y="4935974"/>
            <a:ext cx="6444" cy="855226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4173" y="595863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Stealing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DMA module takes over the system bus to transfer data to and from memory</a:t>
            </a:r>
          </a:p>
          <a:p>
            <a:r>
              <a:rPr lang="en-US" dirty="0" smtClean="0"/>
              <a:t>DMA must use the bus when processor does not need it</a:t>
            </a:r>
          </a:p>
          <a:p>
            <a:r>
              <a:rPr lang="en-US" dirty="0" smtClean="0"/>
              <a:t>DMA can force the processor to suspend operation temporarily</a:t>
            </a:r>
          </a:p>
          <a:p>
            <a:pPr lvl="1"/>
            <a:r>
              <a:rPr lang="en-US" dirty="0" smtClean="0"/>
              <a:t>Not an interrupt so CPU does not switch context</a:t>
            </a:r>
          </a:p>
          <a:p>
            <a:r>
              <a:rPr lang="en-US" dirty="0" smtClean="0"/>
              <a:t>CPU suspends just before it accesses bus</a:t>
            </a:r>
          </a:p>
          <a:p>
            <a:pPr lvl="1"/>
            <a:r>
              <a:rPr lang="en-US" dirty="0" smtClean="0"/>
              <a:t>i.e. before an operand or data fetch or a data write</a:t>
            </a:r>
          </a:p>
          <a:p>
            <a:r>
              <a:rPr lang="en-US" dirty="0" smtClean="0"/>
              <a:t>Called cycle stealing because </a:t>
            </a:r>
            <a:r>
              <a:rPr lang="en-US" dirty="0" smtClean="0"/>
              <a:t>DMA </a:t>
            </a:r>
            <a:r>
              <a:rPr lang="en-US" dirty="0" smtClean="0"/>
              <a:t>module steals a clock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Three configuration mechanisms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Single bus, detached DMA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Single bus, Integrated DMA-I/O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I/O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Bus, Detached 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bus, detached DMA module</a:t>
            </a:r>
          </a:p>
          <a:p>
            <a:r>
              <a:rPr lang="en-US" dirty="0" smtClean="0"/>
              <a:t>Module may support more than one devices.</a:t>
            </a:r>
          </a:p>
          <a:p>
            <a:r>
              <a:rPr lang="en-US" dirty="0" smtClean="0"/>
              <a:t>Each transfer uses bus twice</a:t>
            </a:r>
          </a:p>
          <a:p>
            <a:pPr lvl="1"/>
            <a:r>
              <a:rPr lang="en-US" dirty="0" smtClean="0"/>
              <a:t>First from I/O to DMA</a:t>
            </a:r>
          </a:p>
          <a:p>
            <a:pPr lvl="1"/>
            <a:r>
              <a:rPr lang="en-US" dirty="0" smtClean="0"/>
              <a:t>Then from DMA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648200"/>
            <a:ext cx="701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3000" y="5334000"/>
            <a:ext cx="12192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5334000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5334000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5334000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0657" y="5334000"/>
            <a:ext cx="12192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1752600" y="4648201"/>
            <a:ext cx="0" cy="6857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</p:cNvCxnSpPr>
          <p:nvPr/>
        </p:nvCxnSpPr>
        <p:spPr>
          <a:xfrm flipV="1">
            <a:off x="3048000" y="4648201"/>
            <a:ext cx="0" cy="6857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</p:cNvCxnSpPr>
          <p:nvPr/>
        </p:nvCxnSpPr>
        <p:spPr>
          <a:xfrm flipV="1">
            <a:off x="4191000" y="4648201"/>
            <a:ext cx="0" cy="6857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0"/>
          </p:cNvCxnSpPr>
          <p:nvPr/>
        </p:nvCxnSpPr>
        <p:spPr>
          <a:xfrm flipV="1">
            <a:off x="6248400" y="46482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</p:cNvCxnSpPr>
          <p:nvPr/>
        </p:nvCxnSpPr>
        <p:spPr>
          <a:xfrm flipV="1">
            <a:off x="7500257" y="46482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91742" y="5600700"/>
            <a:ext cx="1066800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0600" y="42788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Bus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Bus, Integrated 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between DMA module and I/O module</a:t>
            </a:r>
          </a:p>
          <a:p>
            <a:r>
              <a:rPr lang="en-US" dirty="0" smtClean="0"/>
              <a:t>Module may support more than one devices</a:t>
            </a:r>
          </a:p>
          <a:p>
            <a:r>
              <a:rPr lang="en-US" dirty="0" smtClean="0"/>
              <a:t>I/O module is not on address bus</a:t>
            </a:r>
          </a:p>
          <a:p>
            <a:r>
              <a:rPr lang="en-US" dirty="0" smtClean="0"/>
              <a:t>Each transfer uses bus once</a:t>
            </a:r>
          </a:p>
          <a:p>
            <a:pPr lvl="1"/>
            <a:r>
              <a:rPr lang="en-US" dirty="0" smtClean="0"/>
              <a:t>DMA to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4267200"/>
            <a:ext cx="701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4815841"/>
            <a:ext cx="12192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4815841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5381899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5637712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0657" y="4815841"/>
            <a:ext cx="12192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752600" y="4282441"/>
            <a:ext cx="0" cy="548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48000" y="4267201"/>
            <a:ext cx="0" cy="548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05400" y="4267201"/>
            <a:ext cx="0" cy="548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0" idx="0"/>
          </p:cNvCxnSpPr>
          <p:nvPr/>
        </p:nvCxnSpPr>
        <p:spPr>
          <a:xfrm flipV="1">
            <a:off x="4191000" y="5334000"/>
            <a:ext cx="762000" cy="3037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500257" y="4267200"/>
            <a:ext cx="0" cy="548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48200" y="4800600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3800" y="5637712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9" idx="0"/>
          </p:cNvCxnSpPr>
          <p:nvPr/>
        </p:nvCxnSpPr>
        <p:spPr>
          <a:xfrm flipH="1" flipV="1">
            <a:off x="5181600" y="5318760"/>
            <a:ext cx="914400" cy="3189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29200" y="38978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Bus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I/O bus</a:t>
            </a:r>
          </a:p>
          <a:p>
            <a:r>
              <a:rPr lang="en-US" dirty="0" smtClean="0"/>
              <a:t>Bus supports all DMA enabled devices</a:t>
            </a:r>
          </a:p>
          <a:p>
            <a:r>
              <a:rPr lang="en-US" dirty="0" smtClean="0"/>
              <a:t>Each transfer uses bus once</a:t>
            </a:r>
          </a:p>
          <a:p>
            <a:pPr lvl="1"/>
            <a:r>
              <a:rPr lang="en-US" dirty="0" smtClean="0"/>
              <a:t>From DMA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3733800"/>
            <a:ext cx="701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4419600"/>
            <a:ext cx="12192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4419600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4494" y="6096000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1894" y="6096000"/>
            <a:ext cx="9144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0657" y="4419600"/>
            <a:ext cx="12192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6" idx="0"/>
          </p:cNvCxnSpPr>
          <p:nvPr/>
        </p:nvCxnSpPr>
        <p:spPr>
          <a:xfrm flipV="1">
            <a:off x="1752600" y="3733801"/>
            <a:ext cx="0" cy="6857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</p:cNvCxnSpPr>
          <p:nvPr/>
        </p:nvCxnSpPr>
        <p:spPr>
          <a:xfrm flipV="1">
            <a:off x="4572000" y="3733801"/>
            <a:ext cx="0" cy="6857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</p:cNvCxnSpPr>
          <p:nvPr/>
        </p:nvCxnSpPr>
        <p:spPr>
          <a:xfrm flipV="1">
            <a:off x="3551694" y="5410201"/>
            <a:ext cx="0" cy="6857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5609094" y="54102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</p:cNvCxnSpPr>
          <p:nvPr/>
        </p:nvCxnSpPr>
        <p:spPr>
          <a:xfrm flipV="1">
            <a:off x="7500257" y="3733800"/>
            <a:ext cx="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6800" y="5410200"/>
            <a:ext cx="7010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2"/>
          </p:cNvCxnSpPr>
          <p:nvPr/>
        </p:nvCxnSpPr>
        <p:spPr>
          <a:xfrm flipV="1">
            <a:off x="4572000" y="49530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0" y="50911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I/O Bus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34290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Bus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Book Chapter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7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7.4</a:t>
            </a:r>
          </a:p>
          <a:p>
            <a:pPr lvl="1"/>
            <a:r>
              <a:rPr lang="en-US" dirty="0" smtClean="0"/>
              <a:t>Section 7.5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Interrupt-driven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Overcomes CPU waiting in Programmed I/O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repeated CPU checking of devices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I/O module interrupts when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 from I/O Module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issues read command</a:t>
            </a:r>
          </a:p>
          <a:p>
            <a:r>
              <a:rPr lang="en-US" dirty="0" smtClean="0"/>
              <a:t>I/O module gets data from peripheral whilst CPU does other work</a:t>
            </a:r>
          </a:p>
          <a:p>
            <a:r>
              <a:rPr lang="en-US" dirty="0" smtClean="0"/>
              <a:t>I/O module reads data from the peripheral</a:t>
            </a:r>
          </a:p>
          <a:p>
            <a:r>
              <a:rPr lang="en-US" dirty="0" smtClean="0"/>
              <a:t>When ready, I/O module send an interrupt signal on control line to CPU and waits</a:t>
            </a:r>
          </a:p>
          <a:p>
            <a:r>
              <a:rPr lang="en-US" dirty="0" smtClean="0"/>
              <a:t>CPU requests data</a:t>
            </a:r>
          </a:p>
          <a:p>
            <a:r>
              <a:rPr lang="en-US" dirty="0" smtClean="0"/>
              <a:t>I/O module puts data on the data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 from CPU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read command</a:t>
            </a:r>
          </a:p>
          <a:p>
            <a:r>
              <a:rPr lang="en-US" dirty="0" smtClean="0"/>
              <a:t>Does some other work</a:t>
            </a:r>
          </a:p>
          <a:p>
            <a:r>
              <a:rPr lang="en-US" dirty="0" smtClean="0"/>
              <a:t>Checks for interrupt at end of each instruction cycle</a:t>
            </a:r>
          </a:p>
          <a:p>
            <a:r>
              <a:rPr lang="en-US" dirty="0" smtClean="0"/>
              <a:t>If interrupted by I/O module</a:t>
            </a:r>
          </a:p>
          <a:p>
            <a:pPr lvl="1"/>
            <a:r>
              <a:rPr lang="en-US" dirty="0" smtClean="0"/>
              <a:t>Save context (PC and other Registers) of current program</a:t>
            </a:r>
          </a:p>
          <a:p>
            <a:pPr lvl="1"/>
            <a:r>
              <a:rPr lang="en-US" dirty="0" smtClean="0"/>
              <a:t>Process 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Interrupt-driven I/O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559" y="23622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read command to I/O module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7772" y="23622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status of I/O module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57800" y="2286000"/>
            <a:ext cx="1676400" cy="914400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status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35052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data from I/O module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4953000"/>
            <a:ext cx="1371600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data into memory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785241" y="4876800"/>
            <a:ext cx="1676400" cy="914400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Done?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569372" y="2743200"/>
            <a:ext cx="68842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2320159" y="2743200"/>
            <a:ext cx="465082" cy="725269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0"/>
          </p:cNvCxnSpPr>
          <p:nvPr/>
        </p:nvCxnSpPr>
        <p:spPr>
          <a:xfrm>
            <a:off x="6934200" y="2743200"/>
            <a:ext cx="685800" cy="7620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8" idx="3"/>
          </p:cNvCxnSpPr>
          <p:nvPr/>
        </p:nvCxnSpPr>
        <p:spPr>
          <a:xfrm rot="5400000">
            <a:off x="6667500" y="4381500"/>
            <a:ext cx="1066800" cy="8382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9" idx="3"/>
          </p:cNvCxnSpPr>
          <p:nvPr/>
        </p:nvCxnSpPr>
        <p:spPr>
          <a:xfrm flipH="1">
            <a:off x="4461641" y="5334000"/>
            <a:ext cx="94855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1"/>
            <a:endCxn id="4" idx="2"/>
          </p:cNvCxnSpPr>
          <p:nvPr/>
        </p:nvCxnSpPr>
        <p:spPr>
          <a:xfrm rot="10800000">
            <a:off x="1634359" y="3124200"/>
            <a:ext cx="1150882" cy="22098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 rot="5400000">
            <a:off x="2988388" y="5733481"/>
            <a:ext cx="577334" cy="69277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</p:cNvCxnSpPr>
          <p:nvPr/>
        </p:nvCxnSpPr>
        <p:spPr>
          <a:xfrm rot="5400000" flipH="1" flipV="1">
            <a:off x="6210300" y="1714500"/>
            <a:ext cx="457200" cy="6858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18288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I/O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7980" y="184046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5600" y="161596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Condition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7478" y="370489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0595" y="587906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Memory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81319" y="243430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7400" y="34684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something else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5000" y="49687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9949" y="587906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Elbow Connector 30"/>
          <p:cNvCxnSpPr>
            <a:endCxn id="5" idx="2"/>
          </p:cNvCxnSpPr>
          <p:nvPr/>
        </p:nvCxnSpPr>
        <p:spPr>
          <a:xfrm rot="10800000">
            <a:off x="3883572" y="3124200"/>
            <a:ext cx="756746" cy="381000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7255" y="3352800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3033" y="614329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identify the module issuing the interrupt?</a:t>
            </a:r>
          </a:p>
          <a:p>
            <a:pPr lvl="1"/>
            <a:r>
              <a:rPr lang="en-US" dirty="0" smtClean="0"/>
              <a:t>Multiple Interrupt Lines between processor and I/O modules</a:t>
            </a:r>
          </a:p>
          <a:p>
            <a:pPr lvl="1"/>
            <a:r>
              <a:rPr lang="en-US" dirty="0" smtClean="0"/>
              <a:t>Software Poll to determine which module caused the interrupt</a:t>
            </a:r>
          </a:p>
          <a:p>
            <a:pPr lvl="1"/>
            <a:r>
              <a:rPr lang="en-US" dirty="0" smtClean="0"/>
              <a:t>Daisy Chain: hardware poll</a:t>
            </a:r>
          </a:p>
          <a:p>
            <a:pPr lvl="1"/>
            <a:r>
              <a:rPr lang="en-US" dirty="0" smtClean="0"/>
              <a:t>Bus Arbitration: Module gains control of the bus</a:t>
            </a:r>
          </a:p>
          <a:p>
            <a:r>
              <a:rPr lang="en-US" dirty="0" smtClean="0"/>
              <a:t>How to deal with multiple interrupts?</a:t>
            </a:r>
          </a:p>
          <a:p>
            <a:pPr lvl="1"/>
            <a:r>
              <a:rPr lang="en-US" dirty="0" smtClean="0"/>
              <a:t>Each interrupt line has a priority</a:t>
            </a:r>
          </a:p>
          <a:p>
            <a:pPr lvl="1"/>
            <a:r>
              <a:rPr lang="en-US" dirty="0" smtClean="0"/>
              <a:t>Higher priority lines can interrupt lower priority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Drawbacks of Programmed and Interrupt-driven I/O</a:t>
            </a:r>
          </a:p>
          <a:p>
            <a:pPr lvl="1"/>
            <a:r>
              <a:rPr lang="en-US" dirty="0" smtClean="0"/>
              <a:t>Limited I/O transfer rate</a:t>
            </a:r>
          </a:p>
          <a:p>
            <a:pPr lvl="1"/>
            <a:r>
              <a:rPr lang="en-US" dirty="0" smtClean="0"/>
              <a:t>Processor tied up in managing an I/O transfer</a:t>
            </a:r>
          </a:p>
          <a:p>
            <a:r>
              <a:rPr lang="en-US" dirty="0" smtClean="0"/>
              <a:t>Direct Memory Access is a better approach when transferring large amount of data</a:t>
            </a:r>
          </a:p>
          <a:p>
            <a:r>
              <a:rPr lang="en-US" dirty="0"/>
              <a:t>Involves additional module on system bus called DMA module</a:t>
            </a:r>
          </a:p>
          <a:p>
            <a:r>
              <a:rPr lang="en-US" dirty="0"/>
              <a:t>DMA module takes </a:t>
            </a:r>
            <a:r>
              <a:rPr lang="en-US" dirty="0" smtClean="0"/>
              <a:t>over control </a:t>
            </a:r>
            <a:r>
              <a:rPr lang="en-US" dirty="0"/>
              <a:t>from CPU </a:t>
            </a:r>
            <a:r>
              <a:rPr lang="en-US" dirty="0" smtClean="0"/>
              <a:t>to transfer data to/from memory over system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Module Diagram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3048000" y="1828800"/>
            <a:ext cx="2590800" cy="4419600"/>
          </a:xfrm>
          <a:prstGeom prst="cube">
            <a:avLst>
              <a:gd name="adj" fmla="val 7132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6640" y="2175510"/>
            <a:ext cx="1280160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Count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6640" y="3023476"/>
            <a:ext cx="1280160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Register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6640" y="3871442"/>
            <a:ext cx="1280160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Register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6640" y="4719409"/>
            <a:ext cx="1280160" cy="1331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Logic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>
            <a:stCxn id="5" idx="1"/>
            <a:endCxn id="7" idx="1"/>
          </p:cNvCxnSpPr>
          <p:nvPr/>
        </p:nvCxnSpPr>
        <p:spPr>
          <a:xfrm rot="10800000" flipV="1">
            <a:off x="3596640" y="2472690"/>
            <a:ext cx="12700" cy="1695932"/>
          </a:xfrm>
          <a:prstGeom prst="bentConnector3">
            <a:avLst>
              <a:gd name="adj1" fmla="val 6765520"/>
            </a:avLst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62200" y="3320656"/>
            <a:ext cx="1243584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62200" y="4953000"/>
            <a:ext cx="124714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5365532"/>
            <a:ext cx="124714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62200" y="5791200"/>
            <a:ext cx="124714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5150068"/>
            <a:ext cx="124714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562600"/>
            <a:ext cx="124714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4668" y="3048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Lines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3298" y="390906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Address Lines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04740" y="4191000"/>
            <a:ext cx="1243584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4763" y="4659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 to DMA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03298" y="48884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 from DMA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03298" y="538537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6101" y="50789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92" y="5498068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625</Words>
  <Application>Microsoft Office PowerPoint</Application>
  <PresentationFormat>On-screen Show (4:3)</PresentationFormat>
  <Paragraphs>159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Interrupt-driven I/O and  Direct Memory Access (DMA)</vt:lpstr>
      <vt:lpstr>Book Chapter</vt:lpstr>
      <vt:lpstr>Interrupt-driven I/O</vt:lpstr>
      <vt:lpstr>Basic Operation from I/O Module Viewpoint</vt:lpstr>
      <vt:lpstr>Basic Operation from CPU Viewpoint</vt:lpstr>
      <vt:lpstr>Interrupt-driven I/O Block Diagram</vt:lpstr>
      <vt:lpstr>Design Issues</vt:lpstr>
      <vt:lpstr>Direct Memory Access</vt:lpstr>
      <vt:lpstr>DMA Module Diagram</vt:lpstr>
      <vt:lpstr>DMA Operation</vt:lpstr>
      <vt:lpstr>DMA Block Diagram</vt:lpstr>
      <vt:lpstr>Cycle Stealing</vt:lpstr>
      <vt:lpstr>DMA Configuration</vt:lpstr>
      <vt:lpstr>Single Bus, Detached DMA</vt:lpstr>
      <vt:lpstr>Single Bus, Integrated DMA</vt:lpstr>
      <vt:lpstr>I/O Bus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122</cp:revision>
  <dcterms:created xsi:type="dcterms:W3CDTF">2013-07-22T06:13:10Z</dcterms:created>
  <dcterms:modified xsi:type="dcterms:W3CDTF">2013-11-20T07:16:26Z</dcterms:modified>
</cp:coreProperties>
</file>