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6" r:id="rId11"/>
    <p:sldId id="264" r:id="rId12"/>
    <p:sldId id="270" r:id="rId13"/>
    <p:sldId id="267" r:id="rId14"/>
    <p:sldId id="263" r:id="rId15"/>
    <p:sldId id="273" r:id="rId16"/>
    <p:sldId id="271" r:id="rId17"/>
    <p:sldId id="272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8" autoAdjust="0"/>
    <p:restoredTop sz="94660"/>
  </p:normalViewPr>
  <p:slideViewPr>
    <p:cSldViewPr>
      <p:cViewPr varScale="1">
        <p:scale>
          <a:sx n="88" d="100"/>
          <a:sy n="88" d="100"/>
        </p:scale>
        <p:origin x="-169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B9C40-76FA-4BA3-9205-B420947F3E5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7EC56-4ADE-4CC5-9C1D-725038FC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2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E8AD-B6EE-446F-9A0D-708715B66ABB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5E32-7664-4A43-ADEB-B932ADA46B97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D511-9C6E-4A5B-982B-264068ACC09B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9236-B7C6-439F-8534-7E8D6BFC263A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1F20-DF99-4070-A13F-02400554FCD0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6840-999F-4974-9ACB-6B1D55147C59}" type="datetime1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EA73-709A-400D-9A44-83B7E677AC11}" type="datetime1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2C3E-D013-436F-A608-477A470F47CE}" type="datetime1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6C6-F9F5-4C7A-B011-D9E8180B590D}" type="datetime1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4CC1-B559-4E39-9CE2-86047C2DEFF4}" type="datetime1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E0AA-3C01-4397-AD76-3B2FDD7EF400}" type="datetime1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4101-6644-47AF-B8FC-74E884CFD316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Integer Arithmetic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 Multiplication </a:t>
            </a:r>
            <a:r>
              <a:rPr lang="en-US" dirty="0" smtClean="0"/>
              <a:t>(1/3)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857613"/>
            <a:ext cx="2180405" cy="390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1 0 1 1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X 1 1 0 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1 0 1 1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0 0 0 0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1 0 1 1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1 0 1 1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1 0 0 0 1 1 1 1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44915" y="2971800"/>
            <a:ext cx="1143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80886" y="5181600"/>
            <a:ext cx="1676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19600" y="1857613"/>
            <a:ext cx="2047548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Multiplicand (11)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Multiplier (13)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57600" y="220980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57600" y="274320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3276601" y="3114912"/>
            <a:ext cx="304799" cy="1914287"/>
          </a:xfrm>
          <a:prstGeom prst="rightBrace">
            <a:avLst>
              <a:gd name="adj1" fmla="val 3611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19600" y="3846404"/>
            <a:ext cx="1866217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Partial Product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9600" y="5161002"/>
            <a:ext cx="1736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(143)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57600" y="409194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57600" y="546354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Binary Multiplication (2/3)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041390"/>
            <a:ext cx="2133600" cy="365125"/>
          </a:xfrm>
        </p:spPr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82918" y="3296920"/>
            <a:ext cx="273405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n-Bit Adder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08284"/>
              </p:ext>
            </p:extLst>
          </p:nvPr>
        </p:nvGraphicFramePr>
        <p:xfrm>
          <a:off x="2449285" y="2057399"/>
          <a:ext cx="2732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79"/>
                <a:gridCol w="1366157"/>
                <a:gridCol w="6830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  <a:endParaRPr lang="en-US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558" y="2165008"/>
            <a:ext cx="975360" cy="152400"/>
            <a:chOff x="2880360" y="2327569"/>
            <a:chExt cx="975360" cy="152400"/>
          </a:xfrm>
        </p:grpSpPr>
        <p:sp>
          <p:nvSpPr>
            <p:cNvPr id="7" name="Flowchart: Connector 6"/>
            <p:cNvSpPr/>
            <p:nvPr/>
          </p:nvSpPr>
          <p:spPr>
            <a:xfrm>
              <a:off x="2880360" y="232756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291840" y="232756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703320" y="232756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296920"/>
            <a:ext cx="273405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and Add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Logic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15564"/>
              </p:ext>
            </p:extLst>
          </p:nvPr>
        </p:nvGraphicFramePr>
        <p:xfrm>
          <a:off x="2073774" y="495300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3716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  <a:endParaRPr lang="en-US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916255" y="5060609"/>
            <a:ext cx="1062519" cy="152400"/>
            <a:chOff x="3326601" y="2546009"/>
            <a:chExt cx="1062519" cy="152400"/>
          </a:xfrm>
        </p:grpSpPr>
        <p:sp>
          <p:nvSpPr>
            <p:cNvPr id="14" name="Flowchart: Connector 13"/>
            <p:cNvSpPr/>
            <p:nvPr/>
          </p:nvSpPr>
          <p:spPr>
            <a:xfrm>
              <a:off x="3326601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78166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23672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01667"/>
              </p:ext>
            </p:extLst>
          </p:nvPr>
        </p:nvGraphicFramePr>
        <p:xfrm>
          <a:off x="5806440" y="4953000"/>
          <a:ext cx="272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"/>
                <a:gridCol w="1363980"/>
                <a:gridCol w="681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  <a:endParaRPr lang="en-US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640830" y="5060609"/>
            <a:ext cx="1062519" cy="152400"/>
            <a:chOff x="3326601" y="2546009"/>
            <a:chExt cx="1062519" cy="152400"/>
          </a:xfrm>
        </p:grpSpPr>
        <p:sp>
          <p:nvSpPr>
            <p:cNvPr id="19" name="Flowchart: Connector 18"/>
            <p:cNvSpPr/>
            <p:nvPr/>
          </p:nvSpPr>
          <p:spPr>
            <a:xfrm>
              <a:off x="3326601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378166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23672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295400" y="4969049"/>
            <a:ext cx="440826" cy="3387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rot="5400000">
            <a:off x="1463433" y="4043287"/>
            <a:ext cx="975710" cy="854575"/>
          </a:xfrm>
          <a:prstGeom prst="bentConnector3">
            <a:avLst>
              <a:gd name="adj1" fmla="val 1876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734099" y="5138420"/>
            <a:ext cx="35334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>
          <a:xfrm>
            <a:off x="4816974" y="5138420"/>
            <a:ext cx="98946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153400" y="3982720"/>
            <a:ext cx="0" cy="97571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1"/>
            <a:endCxn id="5" idx="3"/>
          </p:cNvCxnSpPr>
          <p:nvPr/>
        </p:nvCxnSpPr>
        <p:spPr>
          <a:xfrm flipH="1">
            <a:off x="4816974" y="3639820"/>
            <a:ext cx="97422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 rot="16200000">
            <a:off x="3669755" y="1309107"/>
            <a:ext cx="301272" cy="2600498"/>
          </a:xfrm>
          <a:prstGeom prst="leftBrace">
            <a:avLst>
              <a:gd name="adj1" fmla="val 4880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186639" y="2790818"/>
            <a:ext cx="542146" cy="48578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5400000">
            <a:off x="3304889" y="3445995"/>
            <a:ext cx="301752" cy="2600498"/>
          </a:xfrm>
          <a:prstGeom prst="leftBrace">
            <a:avLst>
              <a:gd name="adj1" fmla="val 4880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11" idx="2"/>
          </p:cNvCxnSpPr>
          <p:nvPr/>
        </p:nvCxnSpPr>
        <p:spPr>
          <a:xfrm rot="5400000">
            <a:off x="4414582" y="1726930"/>
            <a:ext cx="487856" cy="499943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759954" y="4470574"/>
            <a:ext cx="398275" cy="4984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799699" y="4475068"/>
            <a:ext cx="398275" cy="4984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760516" y="4475068"/>
            <a:ext cx="398275" cy="4984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own Arrow 61"/>
          <p:cNvSpPr/>
          <p:nvPr/>
        </p:nvSpPr>
        <p:spPr>
          <a:xfrm>
            <a:off x="3534078" y="5628639"/>
            <a:ext cx="542146" cy="397669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5400000">
            <a:off x="2136846" y="4397448"/>
            <a:ext cx="542146" cy="298703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80076" y="3635447"/>
            <a:ext cx="542146" cy="2297993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 rot="16200000">
            <a:off x="1223014" y="3055760"/>
            <a:ext cx="542146" cy="115937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/>
          <p:cNvSpPr/>
          <p:nvPr/>
        </p:nvSpPr>
        <p:spPr>
          <a:xfrm rot="16200000">
            <a:off x="3289889" y="4177755"/>
            <a:ext cx="301272" cy="2600498"/>
          </a:xfrm>
          <a:prstGeom prst="leftBrace">
            <a:avLst>
              <a:gd name="adj1" fmla="val 4880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3185340" y="3987963"/>
            <a:ext cx="542146" cy="64360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17081" y="534566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Multiplier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39440" y="1676399"/>
            <a:ext cx="13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Multiplicand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29200" y="3288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97532" y="4050268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 Multiplication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843334"/>
              </p:ext>
            </p:extLst>
          </p:nvPr>
        </p:nvGraphicFramePr>
        <p:xfrm>
          <a:off x="1371600" y="2209800"/>
          <a:ext cx="64008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First Cycle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Shift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Shift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Second Cycle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Third Cycle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Shift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Fourth Cycle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Shift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629400" y="3000833"/>
            <a:ext cx="152400" cy="640080"/>
          </a:xfrm>
          <a:prstGeom prst="rightBrace">
            <a:avLst>
              <a:gd name="adj1" fmla="val 251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629400" y="3725390"/>
            <a:ext cx="152400" cy="581891"/>
          </a:xfrm>
          <a:prstGeom prst="rightBrace">
            <a:avLst>
              <a:gd name="adj1" fmla="val 251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629400" y="4389120"/>
            <a:ext cx="152400" cy="640080"/>
          </a:xfrm>
          <a:prstGeom prst="rightBrace">
            <a:avLst>
              <a:gd name="adj1" fmla="val 251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629400" y="5122710"/>
            <a:ext cx="152400" cy="640080"/>
          </a:xfrm>
          <a:prstGeom prst="rightBrace">
            <a:avLst>
              <a:gd name="adj1" fmla="val 251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Unsigned Binary </a:t>
            </a:r>
            <a:r>
              <a:rPr lang="en-US" dirty="0" err="1" smtClean="0"/>
              <a:t>Mul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1825" y="2286000"/>
            <a:ext cx="187071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C, A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0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  Multiplicand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  Multiplier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Count 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</a:t>
            </a:r>
          </a:p>
        </p:txBody>
      </p:sp>
      <p:cxnSp>
        <p:nvCxnSpPr>
          <p:cNvPr id="13" name="Straight Arrow Connector 12"/>
          <p:cNvCxnSpPr>
            <a:stCxn id="15" idx="2"/>
            <a:endCxn id="11" idx="0"/>
          </p:cNvCxnSpPr>
          <p:nvPr/>
        </p:nvCxnSpPr>
        <p:spPr>
          <a:xfrm>
            <a:off x="4107180" y="1981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97580" y="1600200"/>
            <a:ext cx="12192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3295650" y="3596640"/>
            <a:ext cx="1623060" cy="67056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4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1?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3244215" y="5509260"/>
            <a:ext cx="1725930" cy="73914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Count=0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5000" y="4191000"/>
            <a:ext cx="131064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C, A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A + M</a:t>
            </a:r>
            <a:endParaRPr lang="en-US" sz="14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98507" y="4591050"/>
            <a:ext cx="1617346" cy="6210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right C, A, Q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Count  Count-1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11" idx="2"/>
            <a:endCxn id="18" idx="0"/>
          </p:cNvCxnSpPr>
          <p:nvPr/>
        </p:nvCxnSpPr>
        <p:spPr>
          <a:xfrm>
            <a:off x="4107180" y="3200400"/>
            <a:ext cx="0" cy="3962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19" idx="0"/>
          </p:cNvCxnSpPr>
          <p:nvPr/>
        </p:nvCxnSpPr>
        <p:spPr>
          <a:xfrm>
            <a:off x="4107180" y="5212080"/>
            <a:ext cx="0" cy="2971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848350" y="5688330"/>
            <a:ext cx="12192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19" idx="3"/>
            <a:endCxn id="27" idx="1"/>
          </p:cNvCxnSpPr>
          <p:nvPr/>
        </p:nvCxnSpPr>
        <p:spPr>
          <a:xfrm>
            <a:off x="4970145" y="5878830"/>
            <a:ext cx="878205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3"/>
            <a:endCxn id="20" idx="0"/>
          </p:cNvCxnSpPr>
          <p:nvPr/>
        </p:nvCxnSpPr>
        <p:spPr>
          <a:xfrm>
            <a:off x="4918710" y="3931920"/>
            <a:ext cx="1451610" cy="259080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2"/>
            <a:endCxn id="21" idx="3"/>
          </p:cNvCxnSpPr>
          <p:nvPr/>
        </p:nvCxnSpPr>
        <p:spPr>
          <a:xfrm rot="5400000">
            <a:off x="5516405" y="4047649"/>
            <a:ext cx="253365" cy="1454467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8" idx="1"/>
            <a:endCxn id="21" idx="1"/>
          </p:cNvCxnSpPr>
          <p:nvPr/>
        </p:nvCxnSpPr>
        <p:spPr>
          <a:xfrm rot="10800000" flipH="1" flipV="1">
            <a:off x="3295649" y="3931919"/>
            <a:ext cx="2857" cy="969645"/>
          </a:xfrm>
          <a:prstGeom prst="bentConnector3">
            <a:avLst>
              <a:gd name="adj1" fmla="val -3680644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9" idx="1"/>
          </p:cNvCxnSpPr>
          <p:nvPr/>
        </p:nvCxnSpPr>
        <p:spPr>
          <a:xfrm rot="10800000" flipH="1">
            <a:off x="3244214" y="3352800"/>
            <a:ext cx="862965" cy="2526030"/>
          </a:xfrm>
          <a:prstGeom prst="bentConnector4">
            <a:avLst>
              <a:gd name="adj1" fmla="val -220819"/>
              <a:gd name="adj2" fmla="val 99943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87299" y="3432572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83464" y="5501402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52258" y="35544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37018" y="55014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Negative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Three possibilities to multiply negative numbers</a:t>
            </a:r>
          </a:p>
          <a:p>
            <a:r>
              <a:rPr lang="en-US" dirty="0" smtClean="0"/>
              <a:t>Solution 1</a:t>
            </a:r>
          </a:p>
          <a:p>
            <a:pPr lvl="1"/>
            <a:r>
              <a:rPr lang="en-US" dirty="0" smtClean="0"/>
              <a:t>Convert to positive if required</a:t>
            </a:r>
          </a:p>
          <a:p>
            <a:pPr lvl="1"/>
            <a:r>
              <a:rPr lang="en-US" dirty="0" smtClean="0"/>
              <a:t>Multiply as previous slides like paper and pencil method</a:t>
            </a:r>
          </a:p>
          <a:p>
            <a:pPr lvl="1"/>
            <a:r>
              <a:rPr lang="en-US" dirty="0" smtClean="0"/>
              <a:t>If signs or original numbers were different, negate answer</a:t>
            </a:r>
          </a:p>
          <a:p>
            <a:r>
              <a:rPr lang="en-US" dirty="0" smtClean="0"/>
              <a:t>Solution 2</a:t>
            </a:r>
          </a:p>
          <a:p>
            <a:pPr lvl="1"/>
            <a:r>
              <a:rPr lang="en-US" dirty="0" smtClean="0"/>
              <a:t>Twos complement multiplication</a:t>
            </a:r>
          </a:p>
          <a:p>
            <a:r>
              <a:rPr lang="en-US" dirty="0" smtClean="0"/>
              <a:t>Solution 3</a:t>
            </a:r>
          </a:p>
          <a:p>
            <a:pPr lvl="1"/>
            <a:r>
              <a:rPr lang="en-US" dirty="0" smtClean="0"/>
              <a:t>Booth’s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Two’s </a:t>
            </a:r>
            <a:r>
              <a:rPr lang="en-US" dirty="0"/>
              <a:t>Complement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binary multiplication, multiplicand is multiplied either by 1 or 0</a:t>
            </a:r>
          </a:p>
          <a:p>
            <a:r>
              <a:rPr lang="en-US" dirty="0" smtClean="0"/>
              <a:t>Multiplication of a binary number by 2</a:t>
            </a:r>
            <a:r>
              <a:rPr lang="en-US" baseline="30000" dirty="0" smtClean="0"/>
              <a:t>n</a:t>
            </a:r>
            <a:r>
              <a:rPr lang="en-US" dirty="0" smtClean="0"/>
              <a:t> means shifting the multiplicand n bits left</a:t>
            </a:r>
          </a:p>
          <a:p>
            <a:r>
              <a:rPr lang="en-US" dirty="0" smtClean="0"/>
              <a:t>Partial product is written as a 2n-bit number</a:t>
            </a:r>
          </a:p>
          <a:p>
            <a:r>
              <a:rPr lang="en-US" dirty="0" smtClean="0"/>
              <a:t>Sign-bit of partial product is extended till end</a:t>
            </a:r>
          </a:p>
          <a:p>
            <a:r>
              <a:rPr lang="en-US" dirty="0" smtClean="0"/>
              <a:t>Will not work if multiplier is negative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857613"/>
            <a:ext cx="27462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1 0 1 1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X 0 1 0 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1  1  1  1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1  0  1  1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0  0  0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0  0  0  0 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1  1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1  1 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0  0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1  1  1  0  0  1  1  1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44915" y="2971800"/>
            <a:ext cx="1143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80886" y="4648200"/>
            <a:ext cx="27196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0" y="1857613"/>
            <a:ext cx="3256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Multiplicand (not 11 but –5)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Multiplier (+5)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67200" y="220980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67200" y="274320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3581400"/>
            <a:ext cx="1866217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Partial Product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9200" y="4572000"/>
            <a:ext cx="2887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(not 55 but -25)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267200" y="3826936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67200" y="4874538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Booth’s Algorithm </a:t>
            </a:r>
            <a:r>
              <a:rPr lang="en-US" smtClean="0"/>
              <a:t>(</a:t>
            </a:r>
            <a:r>
              <a:rPr lang="en-US" smtClean="0"/>
              <a:t>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Works with any combination of positive and negative numbers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Efficient as compared to previously discussed methods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Blocks of 1s and 0s are skipped over and just shifting is performed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Booth’s Algorithm </a:t>
            </a:r>
            <a:r>
              <a:rPr lang="en-US" dirty="0" smtClean="0"/>
              <a:t>(</a:t>
            </a:r>
            <a:r>
              <a:rPr lang="en-US" dirty="0" smtClean="0"/>
              <a:t>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8868" y="3296920"/>
            <a:ext cx="273405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n-Bit Adder/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Subtractor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83236"/>
              </p:ext>
            </p:extLst>
          </p:nvPr>
        </p:nvGraphicFramePr>
        <p:xfrm>
          <a:off x="1440609" y="2057399"/>
          <a:ext cx="2732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79"/>
                <a:gridCol w="1366157"/>
                <a:gridCol w="6830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  <a:endParaRPr lang="en-US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328882" y="2165008"/>
            <a:ext cx="975360" cy="152400"/>
            <a:chOff x="2880360" y="2327569"/>
            <a:chExt cx="975360" cy="152400"/>
          </a:xfrm>
        </p:grpSpPr>
        <p:sp>
          <p:nvSpPr>
            <p:cNvPr id="8" name="Flowchart: Connector 7"/>
            <p:cNvSpPr/>
            <p:nvPr/>
          </p:nvSpPr>
          <p:spPr>
            <a:xfrm>
              <a:off x="2880360" y="232756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291840" y="232756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703320" y="232756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241993" y="3296920"/>
            <a:ext cx="273405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Shift, Add and Subtract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Logic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52219"/>
              </p:ext>
            </p:extLst>
          </p:nvPr>
        </p:nvGraphicFramePr>
        <p:xfrm>
          <a:off x="1429724" y="495300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3716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  <a:endParaRPr lang="en-US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272205" y="5060609"/>
            <a:ext cx="1062519" cy="152400"/>
            <a:chOff x="3326601" y="2546009"/>
            <a:chExt cx="1062519" cy="152400"/>
          </a:xfrm>
        </p:grpSpPr>
        <p:sp>
          <p:nvSpPr>
            <p:cNvPr id="14" name="Flowchart: Connector 13"/>
            <p:cNvSpPr/>
            <p:nvPr/>
          </p:nvSpPr>
          <p:spPr>
            <a:xfrm>
              <a:off x="3326601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78166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23672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69913"/>
              </p:ext>
            </p:extLst>
          </p:nvPr>
        </p:nvGraphicFramePr>
        <p:xfrm>
          <a:off x="5241993" y="4953000"/>
          <a:ext cx="272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"/>
                <a:gridCol w="1363980"/>
                <a:gridCol w="681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  <a:endParaRPr lang="en-US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076383" y="5060609"/>
            <a:ext cx="1062519" cy="152400"/>
            <a:chOff x="3326601" y="2546009"/>
            <a:chExt cx="1062519" cy="152400"/>
          </a:xfrm>
        </p:grpSpPr>
        <p:sp>
          <p:nvSpPr>
            <p:cNvPr id="19" name="Flowchart: Connector 18"/>
            <p:cNvSpPr/>
            <p:nvPr/>
          </p:nvSpPr>
          <p:spPr>
            <a:xfrm>
              <a:off x="3326601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378166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23672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305800" y="4969049"/>
            <a:ext cx="533400" cy="3387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969953" y="5138420"/>
            <a:ext cx="320040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7" idx="1"/>
          </p:cNvCxnSpPr>
          <p:nvPr/>
        </p:nvCxnSpPr>
        <p:spPr>
          <a:xfrm>
            <a:off x="4172924" y="5138420"/>
            <a:ext cx="106906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588953" y="3982720"/>
            <a:ext cx="0" cy="97571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  <a:endCxn id="5" idx="3"/>
          </p:cNvCxnSpPr>
          <p:nvPr/>
        </p:nvCxnSpPr>
        <p:spPr>
          <a:xfrm flipH="1">
            <a:off x="4172924" y="3639820"/>
            <a:ext cx="106906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 rot="16200000">
            <a:off x="2661079" y="1309107"/>
            <a:ext cx="301272" cy="2600498"/>
          </a:xfrm>
          <a:prstGeom prst="leftBrace">
            <a:avLst>
              <a:gd name="adj1" fmla="val 4880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2542589" y="2790818"/>
            <a:ext cx="542146" cy="48578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5400000">
            <a:off x="2660839" y="3476475"/>
            <a:ext cx="301752" cy="2600498"/>
          </a:xfrm>
          <a:prstGeom prst="leftBrace">
            <a:avLst>
              <a:gd name="adj1" fmla="val 4880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1" idx="2"/>
            <a:endCxn id="17" idx="0"/>
          </p:cNvCxnSpPr>
          <p:nvPr/>
        </p:nvCxnSpPr>
        <p:spPr>
          <a:xfrm flipH="1">
            <a:off x="6605973" y="3982720"/>
            <a:ext cx="3048" cy="9702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155650" y="4504414"/>
            <a:ext cx="388520" cy="46912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/>
          <p:cNvSpPr/>
          <p:nvPr/>
        </p:nvSpPr>
        <p:spPr>
          <a:xfrm>
            <a:off x="2526589" y="5663710"/>
            <a:ext cx="542146" cy="361517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5400000">
            <a:off x="1461027" y="4826591"/>
            <a:ext cx="542146" cy="2128751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33400" y="3635447"/>
            <a:ext cx="542146" cy="2297993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6200000">
            <a:off x="782223" y="3249875"/>
            <a:ext cx="542146" cy="77114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16200000">
            <a:off x="2645839" y="4177755"/>
            <a:ext cx="301272" cy="2600498"/>
          </a:xfrm>
          <a:prstGeom prst="leftBrace">
            <a:avLst>
              <a:gd name="adj1" fmla="val 4880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2541290" y="3987963"/>
            <a:ext cx="542146" cy="64360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35040" y="534566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Multiplier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133600" y="1676399"/>
            <a:ext cx="13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Multiplicand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19600" y="3288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36299" y="4172188"/>
            <a:ext cx="21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 Arithmetic Right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960150" y="4495800"/>
            <a:ext cx="345650" cy="4984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532243" y="4511040"/>
            <a:ext cx="3423039" cy="1325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21480" y="3669268"/>
            <a:ext cx="97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22" idx="0"/>
          </p:cNvCxnSpPr>
          <p:nvPr/>
        </p:nvCxnSpPr>
        <p:spPr>
          <a:xfrm flipH="1" flipV="1">
            <a:off x="7848600" y="3987963"/>
            <a:ext cx="723900" cy="981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of </a:t>
            </a:r>
            <a:r>
              <a:rPr lang="en-US" dirty="0"/>
              <a:t>Booth’s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3290" y="2133600"/>
            <a:ext cx="187071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0,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0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  Multiplicand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  Multiplier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Count 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</a:t>
            </a:r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>
            <a:off x="4398645" y="18288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789045" y="1447800"/>
            <a:ext cx="12192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3587115" y="3444240"/>
            <a:ext cx="1623060" cy="67056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4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</a:t>
            </a:r>
            <a:r>
              <a:rPr lang="en-US" sz="14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14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3535680" y="5661660"/>
            <a:ext cx="1725930" cy="73914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Count=0?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0760" y="4114800"/>
            <a:ext cx="131064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A + M</a:t>
            </a:r>
            <a:endParaRPr lang="en-US" sz="14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9105" y="4647762"/>
            <a:ext cx="1779081" cy="751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Shift right A, Q, Q</a:t>
            </a:r>
            <a:r>
              <a:rPr lang="en-US" sz="14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Count  Count – 1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4398645" y="3048000"/>
            <a:ext cx="0" cy="3962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9" idx="0"/>
          </p:cNvCxnSpPr>
          <p:nvPr/>
        </p:nvCxnSpPr>
        <p:spPr>
          <a:xfrm flipH="1">
            <a:off x="4398645" y="5399208"/>
            <a:ext cx="1" cy="26245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848350" y="5836920"/>
            <a:ext cx="12192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9" idx="3"/>
            <a:endCxn id="14" idx="1"/>
          </p:cNvCxnSpPr>
          <p:nvPr/>
        </p:nvCxnSpPr>
        <p:spPr>
          <a:xfrm flipV="1">
            <a:off x="5261610" y="6027420"/>
            <a:ext cx="586740" cy="381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0"/>
          </p:cNvCxnSpPr>
          <p:nvPr/>
        </p:nvCxnSpPr>
        <p:spPr>
          <a:xfrm>
            <a:off x="5210175" y="3779520"/>
            <a:ext cx="1525905" cy="335280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11" idx="3"/>
          </p:cNvCxnSpPr>
          <p:nvPr/>
        </p:nvCxnSpPr>
        <p:spPr>
          <a:xfrm rot="5400000">
            <a:off x="5786391" y="4073795"/>
            <a:ext cx="451485" cy="1447894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8" idx="2"/>
            <a:endCxn id="11" idx="1"/>
          </p:cNvCxnSpPr>
          <p:nvPr/>
        </p:nvCxnSpPr>
        <p:spPr>
          <a:xfrm rot="16200000" flipH="1">
            <a:off x="2466070" y="3980449"/>
            <a:ext cx="451485" cy="1634585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1"/>
          </p:cNvCxnSpPr>
          <p:nvPr/>
        </p:nvCxnSpPr>
        <p:spPr>
          <a:xfrm rot="10800000" flipH="1">
            <a:off x="3535680" y="3246120"/>
            <a:ext cx="862964" cy="2785110"/>
          </a:xfrm>
          <a:prstGeom prst="bentConnector4">
            <a:avLst>
              <a:gd name="adj1" fmla="val -307285"/>
              <a:gd name="adj2" fmla="val 10041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6449" y="3429000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83464" y="5634752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7018" y="563475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19200" y="4114800"/>
            <a:ext cx="131064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A – M</a:t>
            </a:r>
            <a:endParaRPr lang="en-US" sz="14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30" name="Elbow Connector 29"/>
          <p:cNvCxnSpPr>
            <a:stCxn id="8" idx="1"/>
            <a:endCxn id="28" idx="0"/>
          </p:cNvCxnSpPr>
          <p:nvPr/>
        </p:nvCxnSpPr>
        <p:spPr>
          <a:xfrm rot="10800000" flipV="1">
            <a:off x="1874521" y="3779520"/>
            <a:ext cx="1712595" cy="335280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1" idx="0"/>
          </p:cNvCxnSpPr>
          <p:nvPr/>
        </p:nvCxnSpPr>
        <p:spPr>
          <a:xfrm>
            <a:off x="4398645" y="4114800"/>
            <a:ext cx="1" cy="5329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44860" y="41874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=Q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90800" y="3444240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 Organization and Architecture”</a:t>
            </a:r>
          </a:p>
          <a:p>
            <a:r>
              <a:rPr lang="en-US" dirty="0"/>
              <a:t>Author “William Stallings”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9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9.1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9.2</a:t>
            </a:r>
          </a:p>
          <a:p>
            <a:pPr lvl="1"/>
            <a:r>
              <a:rPr lang="en-US" dirty="0" smtClean="0"/>
              <a:t>Section 9.3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Booth’s Algorithm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19775"/>
              </p:ext>
            </p:extLst>
          </p:nvPr>
        </p:nvGraphicFramePr>
        <p:xfrm>
          <a:off x="838200" y="2209800"/>
          <a:ext cx="74676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Initial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A–M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First Cycle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A+M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Second Cycle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A–M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Third Cycle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 Nothing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Fourth Cycle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8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and Logic Unit (ALU)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Performs the calculations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Everything else in the computer is there to serve this unit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Handles integers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May handle floating point numbers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May have a separate FPU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Inputs and Outputs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743200" y="2286000"/>
            <a:ext cx="3962400" cy="3276600"/>
          </a:xfrm>
          <a:prstGeom prst="cube">
            <a:avLst>
              <a:gd name="adj" fmla="val 81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24000" y="3352800"/>
            <a:ext cx="1219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24000" y="4724400"/>
            <a:ext cx="1219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77000" y="3352800"/>
            <a:ext cx="1219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77000" y="4724400"/>
            <a:ext cx="1219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29834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 Unit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43434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6413" y="43434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7257" y="29834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9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integers are stored in computer in binary format</a:t>
            </a:r>
          </a:p>
          <a:p>
            <a:pPr lvl="1"/>
            <a:r>
              <a:rPr lang="en-US" dirty="0" smtClean="0"/>
              <a:t>e.g. 43 = 00101011</a:t>
            </a:r>
          </a:p>
          <a:p>
            <a:r>
              <a:rPr lang="en-US" dirty="0" smtClean="0"/>
              <a:t>Minus sign and period cannot be stored in binary format</a:t>
            </a:r>
          </a:p>
          <a:p>
            <a:r>
              <a:rPr lang="en-US" dirty="0" smtClean="0"/>
              <a:t>Signed numbers can be represented by</a:t>
            </a:r>
          </a:p>
          <a:p>
            <a:pPr lvl="1"/>
            <a:r>
              <a:rPr lang="en-US" dirty="0" smtClean="0"/>
              <a:t>Sign-Magnitude </a:t>
            </a:r>
            <a:r>
              <a:rPr lang="en-US" dirty="0"/>
              <a:t>Representation</a:t>
            </a:r>
            <a:endParaRPr lang="en-US" dirty="0" smtClean="0"/>
          </a:p>
          <a:p>
            <a:pPr lvl="1"/>
            <a:r>
              <a:rPr lang="en-US" dirty="0" smtClean="0"/>
              <a:t>Twos Complement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Sign-Magnitude </a:t>
            </a:r>
            <a:r>
              <a:rPr lang="en-US" dirty="0"/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MSB represents the sign of the integer</a:t>
            </a:r>
          </a:p>
          <a:p>
            <a:pPr lvl="1"/>
            <a:r>
              <a:rPr lang="en-US" dirty="0" smtClean="0"/>
              <a:t>0 for positive integers</a:t>
            </a:r>
          </a:p>
          <a:p>
            <a:pPr lvl="1"/>
            <a:r>
              <a:rPr lang="en-US" dirty="0" smtClean="0"/>
              <a:t>1 for negative integers</a:t>
            </a:r>
          </a:p>
          <a:p>
            <a:r>
              <a:rPr lang="en-US" dirty="0" smtClean="0"/>
              <a:t>Remaining bits represent the magnitude of the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4257754"/>
            <a:ext cx="6468053" cy="1685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1001 1101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MSB = 1 so number is negative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001 1101 = 2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+2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+2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+2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16+8+4+1 = 29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Since MSB = 1, so 1001 1101 represents –29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and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binary addition</a:t>
            </a:r>
          </a:p>
          <a:p>
            <a:r>
              <a:rPr lang="en-US" dirty="0" smtClean="0"/>
              <a:t>Monitor sign bit for overflow</a:t>
            </a:r>
          </a:p>
          <a:p>
            <a:endParaRPr lang="en-US" dirty="0" smtClean="0"/>
          </a:p>
          <a:p>
            <a:r>
              <a:rPr lang="en-US" dirty="0" smtClean="0"/>
              <a:t>For subtraction, take twos complement of the subtrahend and add to other operand</a:t>
            </a:r>
          </a:p>
          <a:p>
            <a:r>
              <a:rPr lang="en-US" dirty="0" smtClean="0"/>
              <a:t>We can perform subtraction by using the addition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for Adder/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4970" y="2339340"/>
            <a:ext cx="2057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Register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2339340"/>
            <a:ext cx="2057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Register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4970" y="3436620"/>
            <a:ext cx="2057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5219700"/>
            <a:ext cx="2057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98395" y="4305300"/>
            <a:ext cx="59055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07845" y="5219700"/>
            <a:ext cx="59055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2693670" y="2720340"/>
            <a:ext cx="0" cy="7162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9" idx="0"/>
          </p:cNvCxnSpPr>
          <p:nvPr/>
        </p:nvCxnSpPr>
        <p:spPr>
          <a:xfrm>
            <a:off x="2693670" y="3817620"/>
            <a:ext cx="0" cy="4876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  <a:endCxn id="10" idx="3"/>
          </p:cNvCxnSpPr>
          <p:nvPr/>
        </p:nvCxnSpPr>
        <p:spPr>
          <a:xfrm flipH="1">
            <a:off x="2398395" y="5410200"/>
            <a:ext cx="1106805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</p:cNvCxnSpPr>
          <p:nvPr/>
        </p:nvCxnSpPr>
        <p:spPr>
          <a:xfrm rot="5400000">
            <a:off x="4217670" y="3531870"/>
            <a:ext cx="2499360" cy="876300"/>
          </a:xfrm>
          <a:prstGeom prst="bentConnector3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</p:cNvCxnSpPr>
          <p:nvPr/>
        </p:nvCxnSpPr>
        <p:spPr>
          <a:xfrm>
            <a:off x="2988945" y="4495800"/>
            <a:ext cx="973455" cy="723900"/>
          </a:xfrm>
          <a:prstGeom prst="bentConnector3">
            <a:avLst>
              <a:gd name="adj1" fmla="val 10005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9" idx="1"/>
          </p:cNvCxnSpPr>
          <p:nvPr/>
        </p:nvCxnSpPr>
        <p:spPr>
          <a:xfrm rot="10800000" flipH="1" flipV="1">
            <a:off x="1664969" y="2529840"/>
            <a:ext cx="733425" cy="1965960"/>
          </a:xfrm>
          <a:prstGeom prst="bentConnector3">
            <a:avLst>
              <a:gd name="adj1" fmla="val -3116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2"/>
            <a:endCxn id="6" idx="0"/>
          </p:cNvCxnSpPr>
          <p:nvPr/>
        </p:nvCxnSpPr>
        <p:spPr>
          <a:xfrm rot="5400000" flipH="1" flipV="1">
            <a:off x="3589020" y="3284220"/>
            <a:ext cx="3261360" cy="1371600"/>
          </a:xfrm>
          <a:prstGeom prst="bentConnector5">
            <a:avLst>
              <a:gd name="adj1" fmla="val -7009"/>
              <a:gd name="adj2" fmla="val 191667"/>
              <a:gd name="adj3" fmla="val 10700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Complex operation as compared to addition/subtraction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simple paper and pencil approach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Work out partial product for each digit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Take care of place of values in partial product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Add partial products to get the final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11384</TotalTime>
  <Words>807</Words>
  <Application>Microsoft Office PowerPoint</Application>
  <PresentationFormat>On-screen Show (4:3)</PresentationFormat>
  <Paragraphs>290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Integer Arithmetic</vt:lpstr>
      <vt:lpstr>Book Chapter</vt:lpstr>
      <vt:lpstr>Arithmetic and Logic Unit (ALU)</vt:lpstr>
      <vt:lpstr>ALU Inputs and Outputs</vt:lpstr>
      <vt:lpstr>Integer Representation</vt:lpstr>
      <vt:lpstr>Sign-Magnitude Representation</vt:lpstr>
      <vt:lpstr>Addition and Subtraction</vt:lpstr>
      <vt:lpstr>Block Diagram for Adder/Subtractor</vt:lpstr>
      <vt:lpstr>Multiplication</vt:lpstr>
      <vt:lpstr>Unsigned Binary Multiplication (1/3)</vt:lpstr>
      <vt:lpstr>Unsigned Binary Multiplication (2/3)</vt:lpstr>
      <vt:lpstr>Unsigned Binary Multiplication (3/3)</vt:lpstr>
      <vt:lpstr>Flowchart for Unsigned Binary Mul.</vt:lpstr>
      <vt:lpstr>Multiply Negative Numbers</vt:lpstr>
      <vt:lpstr>Two’s Complement Multiplication</vt:lpstr>
      <vt:lpstr>Two’s Complement Multiplication</vt:lpstr>
      <vt:lpstr>Booth’s Algorithm (1/2)</vt:lpstr>
      <vt:lpstr>Booth’s Algorithm (2/2)</vt:lpstr>
      <vt:lpstr>Flowchart of Booth’s Algorithm</vt:lpstr>
      <vt:lpstr>Booth’s Algorithm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251</cp:revision>
  <dcterms:created xsi:type="dcterms:W3CDTF">2013-07-22T06:13:10Z</dcterms:created>
  <dcterms:modified xsi:type="dcterms:W3CDTF">2013-12-04T06:51:40Z</dcterms:modified>
</cp:coreProperties>
</file>