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Amatic SC"/>
      <p:regular r:id="rId54"/>
      <p:bold r:id="rId55"/>
    </p:embeddedFont>
    <p:embeddedFont>
      <p:font typeface="Source Code Pro"/>
      <p:regular r:id="rId56"/>
      <p:bold r:id="rId57"/>
      <p:italic r:id="rId58"/>
      <p:boldItalic r:id="rId59"/>
    </p:embeddedFont>
    <p:embeddedFont>
      <p:font typeface="Tahoma"/>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Tahoma-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Tahoma-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AmaticSC-bold.fntdata"/><Relationship Id="rId10" Type="http://schemas.openxmlformats.org/officeDocument/2006/relationships/slide" Target="slides/slide4.xml"/><Relationship Id="rId54" Type="http://schemas.openxmlformats.org/officeDocument/2006/relationships/font" Target="fonts/AmaticSC-regular.fntdata"/><Relationship Id="rId13" Type="http://schemas.openxmlformats.org/officeDocument/2006/relationships/slide" Target="slides/slide7.xml"/><Relationship Id="rId57" Type="http://schemas.openxmlformats.org/officeDocument/2006/relationships/font" Target="fonts/SourceCodePro-bold.fntdata"/><Relationship Id="rId12" Type="http://schemas.openxmlformats.org/officeDocument/2006/relationships/slide" Target="slides/slide6.xml"/><Relationship Id="rId56" Type="http://schemas.openxmlformats.org/officeDocument/2006/relationships/font" Target="fonts/SourceCodePro-regular.fntdata"/><Relationship Id="rId15" Type="http://schemas.openxmlformats.org/officeDocument/2006/relationships/slide" Target="slides/slide9.xml"/><Relationship Id="rId59" Type="http://schemas.openxmlformats.org/officeDocument/2006/relationships/font" Target="fonts/SourceCodePro-boldItalic.fntdata"/><Relationship Id="rId14" Type="http://schemas.openxmlformats.org/officeDocument/2006/relationships/slide" Target="slides/slide8.xml"/><Relationship Id="rId58" Type="http://schemas.openxmlformats.org/officeDocument/2006/relationships/font" Target="fonts/SourceCodePr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0e9b85d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0e9b85d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0e9b85d8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0e9b85d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b45293e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b45293e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0e9b85d8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0e9b85d8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0e9b85d8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0e9b85d8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0e9b85d8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0e9b85d8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0e9b85d8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0e9b85d8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0e9b85d8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0e9b85d8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0e9b85d8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0e9b85d8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0e9b85d8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0e9b85d8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e9b85d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e9b85d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101e7d4b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101e7d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101e7d4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101e7d4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101e7d4b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101e7d4b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101e7d4bc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101e7d4bc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101e7d4b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101e7d4b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101e7d4bc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101e7d4bc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101e7d4bc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101e7d4bc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101e7d4bc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101e7d4bc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101e7d4bc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101e7d4bc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101e7d4b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101e7d4b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db45293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db45293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101e7d4bc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101e7d4bc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f101e7d4bc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f101e7d4bc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101e7d4bc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101e7d4bc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f2cfaac3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f2cfaac3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f2c2c9e3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f2c2c9e3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2c2c9e37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2c2c9e37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24f0cbb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24f0cbb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2c2c9e37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2c2c9e37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2c2c9e37a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2c2c9e37a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2c2c9e37a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2c2c9e37a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db45293e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db45293e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24f0cbb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24f0cbb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2c2c9e3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2c2c9e3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2c2c9e37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f2c2c9e37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2c2c9e37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2c2c9e37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f24f0cbb9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f24f0cbb9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f2c2c9e3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f2c2c9e3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f2c2c9e3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f2c2c9e3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2c2c9e37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2c2c9e37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db45293e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db45293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db45293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db45293e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db45293e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db45293e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db45293e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db45293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0e9b85d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0e9b85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5" name="Google Shape;85;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2" name="Shape 52"/>
        <p:cNvGrpSpPr/>
        <p:nvPr/>
      </p:nvGrpSpPr>
      <p:grpSpPr>
        <a:xfrm>
          <a:off x="0" y="0"/>
          <a:ext cx="0" cy="0"/>
          <a:chOff x="0" y="0"/>
          <a:chExt cx="0" cy="0"/>
        </a:xfrm>
      </p:grpSpPr>
      <p:sp>
        <p:nvSpPr>
          <p:cNvPr id="53" name="Google Shape;5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4" name="Google Shape;5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ourceforge.net/projects/orwelldevcpp/" TargetMode="Externa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 to C</a:t>
            </a:r>
            <a:endParaRPr/>
          </a:p>
          <a:p>
            <a:pPr indent="0" lvl="0" marL="0" rtl="0" algn="ctr">
              <a:spcBef>
                <a:spcPts val="0"/>
              </a:spcBef>
              <a:spcAft>
                <a:spcPts val="0"/>
              </a:spcAft>
              <a:buNone/>
            </a:pPr>
            <a:r>
              <a:rPr lang="en" sz="1800"/>
              <a:t>Week 3</a:t>
            </a:r>
            <a:endParaRPr sz="1800"/>
          </a:p>
        </p:txBody>
      </p:sp>
      <p:sp>
        <p:nvSpPr>
          <p:cNvPr id="102" name="Google Shape;102;p25"/>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1"/>
                </a:solidFill>
              </a:rPr>
              <a:t>                                    </a:t>
            </a:r>
            <a:r>
              <a:rPr lang="en">
                <a:solidFill>
                  <a:schemeClr val="lt1"/>
                </a:solidFill>
              </a:rPr>
              <a:t>Sumaiyah Zahid</a:t>
            </a:r>
            <a:endParaRPr>
              <a:solidFill>
                <a:schemeClr val="lt1"/>
              </a:solidFill>
            </a:endParaRPr>
          </a:p>
        </p:txBody>
      </p:sp>
      <p:pic>
        <p:nvPicPr>
          <p:cNvPr id="103" name="Google Shape;103;p25"/>
          <p:cNvPicPr preferRelativeResize="0"/>
          <p:nvPr/>
        </p:nvPicPr>
        <p:blipFill>
          <a:blip r:embed="rId3">
            <a:alphaModFix/>
          </a:blip>
          <a:stretch>
            <a:fillRect/>
          </a:stretch>
        </p:blipFill>
        <p:spPr>
          <a:xfrm>
            <a:off x="311700" y="3444525"/>
            <a:ext cx="2524425" cy="1642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a  C  program</a:t>
            </a:r>
            <a:endParaRPr/>
          </a:p>
        </p:txBody>
      </p:sp>
      <p:sp>
        <p:nvSpPr>
          <p:cNvPr id="167" name="Google Shape;167;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programmer uses a text editor to create or modify files containing C code.</a:t>
            </a:r>
            <a:endParaRPr/>
          </a:p>
          <a:p>
            <a:pPr indent="0" lvl="0" marL="0" rtl="0" algn="l">
              <a:spcBef>
                <a:spcPts val="1200"/>
              </a:spcBef>
              <a:spcAft>
                <a:spcPts val="0"/>
              </a:spcAft>
              <a:buClr>
                <a:schemeClr val="dk1"/>
              </a:buClr>
              <a:buSzPts val="1100"/>
              <a:buFont typeface="Arial"/>
              <a:buNone/>
            </a:pPr>
            <a:r>
              <a:rPr lang="en"/>
              <a:t>Code is also known as source code.</a:t>
            </a:r>
            <a:endParaRPr/>
          </a:p>
          <a:p>
            <a:pPr indent="0" lvl="0" marL="0" rtl="0" algn="l">
              <a:spcBef>
                <a:spcPts val="1200"/>
              </a:spcBef>
              <a:spcAft>
                <a:spcPts val="0"/>
              </a:spcAft>
              <a:buClr>
                <a:schemeClr val="dk1"/>
              </a:buClr>
              <a:buSzPts val="1100"/>
              <a:buFont typeface="Arial"/>
              <a:buNone/>
            </a:pPr>
            <a:r>
              <a:rPr lang="en"/>
              <a:t>A file containing source code is called a source file.</a:t>
            </a:r>
            <a:endParaRPr/>
          </a:p>
          <a:p>
            <a:pPr indent="0" lvl="0" marL="0" rtl="0" algn="l">
              <a:spcBef>
                <a:spcPts val="1200"/>
              </a:spcBef>
              <a:spcAft>
                <a:spcPts val="1200"/>
              </a:spcAft>
              <a:buNone/>
            </a:pPr>
            <a:r>
              <a:rPr lang="en"/>
              <a:t>After a C source file has been created, the programmer must invoke the C compiler before the program can be executed (run).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Diagram</a:t>
            </a:r>
            <a:endParaRPr/>
          </a:p>
        </p:txBody>
      </p:sp>
      <p:sp>
        <p:nvSpPr>
          <p:cNvPr id="173" name="Google Shape;173;p35"/>
          <p:cNvSpPr txBox="1"/>
          <p:nvPr>
            <p:ph idx="1" type="body"/>
          </p:nvPr>
        </p:nvSpPr>
        <p:spPr>
          <a:xfrm>
            <a:off x="539850" y="100052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5"/>
          <p:cNvPicPr preferRelativeResize="0"/>
          <p:nvPr/>
        </p:nvPicPr>
        <p:blipFill>
          <a:blip r:embed="rId3">
            <a:alphaModFix/>
          </a:blip>
          <a:stretch>
            <a:fillRect/>
          </a:stretch>
        </p:blipFill>
        <p:spPr>
          <a:xfrm>
            <a:off x="426350" y="1213889"/>
            <a:ext cx="8520601" cy="32658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sp>
        <p:nvSpPr>
          <p:cNvPr id="179" name="Google Shape;179;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Anatomy of C Program</a:t>
            </a:r>
            <a:endParaRPr>
              <a:solidFill>
                <a:schemeClr val="lt1"/>
              </a:solidFill>
            </a:endParaRPr>
          </a:p>
        </p:txBody>
      </p:sp>
      <p:sp>
        <p:nvSpPr>
          <p:cNvPr id="180" name="Google Shape;180;p36"/>
          <p:cNvSpPr txBox="1"/>
          <p:nvPr>
            <p:ph idx="1" type="body"/>
          </p:nvPr>
        </p:nvSpPr>
        <p:spPr>
          <a:xfrm>
            <a:off x="311700" y="113172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chemeClr val="lt1"/>
                </a:solidFill>
                <a:highlight>
                  <a:schemeClr val="dk1"/>
                </a:highlight>
              </a:rPr>
              <a:t>/* This is my first program in C..</a:t>
            </a:r>
            <a:endParaRPr>
              <a:solidFill>
                <a:schemeClr val="lt1"/>
              </a:solidFill>
              <a:highlight>
                <a:schemeClr val="dk1"/>
              </a:highlight>
            </a:endParaRPr>
          </a:p>
          <a:p>
            <a:pPr indent="0" lvl="0" marL="0" rtl="0" algn="l">
              <a:spcBef>
                <a:spcPts val="1200"/>
              </a:spcBef>
              <a:spcAft>
                <a:spcPts val="0"/>
              </a:spcAft>
              <a:buNone/>
            </a:pPr>
            <a:r>
              <a:rPr lang="en">
                <a:solidFill>
                  <a:schemeClr val="lt1"/>
                </a:solidFill>
                <a:highlight>
                  <a:schemeClr val="dk1"/>
                </a:highlight>
              </a:rPr>
              <a:t>  And this is a multi-line comment */ </a:t>
            </a:r>
            <a:endParaRPr>
              <a:solidFill>
                <a:schemeClr val="lt1"/>
              </a:solidFill>
              <a:highlight>
                <a:schemeClr val="dk1"/>
              </a:highlight>
            </a:endParaRPr>
          </a:p>
          <a:p>
            <a:pPr indent="0" lvl="0" marL="0" rtl="0" algn="l">
              <a:spcBef>
                <a:spcPts val="1200"/>
              </a:spcBef>
              <a:spcAft>
                <a:spcPts val="0"/>
              </a:spcAft>
              <a:buNone/>
            </a:pPr>
            <a:r>
              <a:rPr lang="en">
                <a:solidFill>
                  <a:schemeClr val="lt1"/>
                </a:solidFill>
                <a:highlight>
                  <a:schemeClr val="dk1"/>
                </a:highlight>
              </a:rPr>
              <a:t>#include &lt;stdio.h&gt;             // Header File for Input / Output</a:t>
            </a:r>
            <a:endParaRPr>
              <a:solidFill>
                <a:schemeClr val="lt1"/>
              </a:solidFill>
              <a:highlight>
                <a:schemeClr val="dk1"/>
              </a:highlight>
            </a:endParaRPr>
          </a:p>
          <a:p>
            <a:pPr indent="0" lvl="0" marL="0" rtl="0" algn="l">
              <a:spcBef>
                <a:spcPts val="1200"/>
              </a:spcBef>
              <a:spcAft>
                <a:spcPts val="0"/>
              </a:spcAft>
              <a:buNone/>
            </a:pPr>
            <a:r>
              <a:rPr lang="en">
                <a:solidFill>
                  <a:schemeClr val="lt1"/>
                </a:solidFill>
                <a:highlight>
                  <a:schemeClr val="dk1"/>
                </a:highlight>
              </a:rPr>
              <a:t>int main(void)                 // Main Function</a:t>
            </a:r>
            <a:endParaRPr>
              <a:solidFill>
                <a:schemeClr val="lt1"/>
              </a:solidFill>
              <a:highlight>
                <a:schemeClr val="dk1"/>
              </a:highlight>
            </a:endParaRPr>
          </a:p>
          <a:p>
            <a:pPr indent="0" lvl="0" marL="0" rtl="0" algn="l">
              <a:spcBef>
                <a:spcPts val="1200"/>
              </a:spcBef>
              <a:spcAft>
                <a:spcPts val="0"/>
              </a:spcAft>
              <a:buNone/>
            </a:pPr>
            <a:r>
              <a:rPr lang="en">
                <a:solidFill>
                  <a:schemeClr val="lt1"/>
                </a:solidFill>
                <a:highlight>
                  <a:schemeClr val="dk1"/>
                </a:highlight>
              </a:rPr>
              <a:t>{                              // Braces showing start of Main </a:t>
            </a:r>
            <a:endParaRPr>
              <a:solidFill>
                <a:schemeClr val="lt1"/>
              </a:solidFill>
              <a:highlight>
                <a:schemeClr val="dk1"/>
              </a:highlight>
            </a:endParaRPr>
          </a:p>
          <a:p>
            <a:pPr indent="0" lvl="0" marL="0" rtl="0" algn="l">
              <a:spcBef>
                <a:spcPts val="1200"/>
              </a:spcBef>
              <a:spcAft>
                <a:spcPts val="0"/>
              </a:spcAft>
              <a:buNone/>
            </a:pPr>
            <a:r>
              <a:rPr lang="en">
                <a:solidFill>
                  <a:schemeClr val="lt1"/>
                </a:solidFill>
                <a:highlight>
                  <a:schemeClr val="dk1"/>
                </a:highlight>
              </a:rPr>
              <a:t>    printf("Hello world!!!");  // Output Statement to print Hello World</a:t>
            </a:r>
            <a:endParaRPr>
              <a:solidFill>
                <a:schemeClr val="lt1"/>
              </a:solidFill>
              <a:highlight>
                <a:schemeClr val="dk1"/>
              </a:highlight>
            </a:endParaRPr>
          </a:p>
          <a:p>
            <a:pPr indent="0" lvl="0" marL="0" rtl="0" algn="l">
              <a:spcBef>
                <a:spcPts val="1200"/>
              </a:spcBef>
              <a:spcAft>
                <a:spcPts val="0"/>
              </a:spcAft>
              <a:buClr>
                <a:schemeClr val="dk1"/>
              </a:buClr>
              <a:buSzPct val="61111"/>
              <a:buFont typeface="Arial"/>
              <a:buNone/>
            </a:pPr>
            <a:r>
              <a:rPr lang="en">
                <a:solidFill>
                  <a:schemeClr val="lt1"/>
                </a:solidFill>
                <a:highlight>
                  <a:schemeClr val="dk1"/>
                </a:highlight>
              </a:rPr>
              <a:t>    return 0;</a:t>
            </a:r>
            <a:endParaRPr>
              <a:solidFill>
                <a:schemeClr val="lt1"/>
              </a:solidFill>
              <a:highlight>
                <a:schemeClr val="dk1"/>
              </a:highlight>
            </a:endParaRPr>
          </a:p>
          <a:p>
            <a:pPr indent="0" lvl="0" marL="0" rtl="0" algn="l">
              <a:spcBef>
                <a:spcPts val="1200"/>
              </a:spcBef>
              <a:spcAft>
                <a:spcPts val="0"/>
              </a:spcAft>
              <a:buClr>
                <a:schemeClr val="dk1"/>
              </a:buClr>
              <a:buSzPct val="61111"/>
              <a:buFont typeface="Arial"/>
              <a:buNone/>
            </a:pPr>
            <a:r>
              <a:rPr lang="en">
                <a:solidFill>
                  <a:schemeClr val="lt1"/>
                </a:solidFill>
                <a:highlight>
                  <a:schemeClr val="dk1"/>
                </a:highlight>
              </a:rPr>
              <a:t>}                              // Braces indication end of Main</a:t>
            </a:r>
            <a:endParaRPr>
              <a:solidFill>
                <a:schemeClr val="lt1"/>
              </a:solidFill>
              <a:highlight>
                <a:schemeClr val="dk1"/>
              </a:highlight>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Header Comment</a:t>
            </a:r>
            <a:endParaRPr/>
          </a:p>
        </p:txBody>
      </p:sp>
      <p:sp>
        <p:nvSpPr>
          <p:cNvPr id="186" name="Google Shape;186;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A comment is descriptive text used to help a reader of the program understand its content.</a:t>
            </a:r>
            <a:endParaRPr/>
          </a:p>
          <a:p>
            <a:pPr indent="0" lvl="0" marL="0" rtl="0" algn="l">
              <a:spcBef>
                <a:spcPts val="1200"/>
              </a:spcBef>
              <a:spcAft>
                <a:spcPts val="0"/>
              </a:spcAft>
              <a:buClr>
                <a:schemeClr val="dk1"/>
              </a:buClr>
              <a:buSzPts val="1100"/>
              <a:buFont typeface="Arial"/>
              <a:buNone/>
            </a:pPr>
            <a:r>
              <a:rPr lang="en"/>
              <a:t>All comments must begin with the characters  /*  and end with the characters  */</a:t>
            </a:r>
            <a:endParaRPr/>
          </a:p>
          <a:p>
            <a:pPr indent="0" lvl="0" marL="0" rtl="0" algn="l">
              <a:spcBef>
                <a:spcPts val="1200"/>
              </a:spcBef>
              <a:spcAft>
                <a:spcPts val="0"/>
              </a:spcAft>
              <a:buClr>
                <a:schemeClr val="dk1"/>
              </a:buClr>
              <a:buSzPts val="1100"/>
              <a:buFont typeface="Arial"/>
              <a:buNone/>
            </a:pPr>
            <a:r>
              <a:rPr lang="en"/>
              <a:t>These are called comment delimiters</a:t>
            </a:r>
            <a:endParaRPr/>
          </a:p>
          <a:p>
            <a:pPr indent="0" lvl="0" marL="0" rtl="0" algn="l">
              <a:spcBef>
                <a:spcPts val="1200"/>
              </a:spcBef>
              <a:spcAft>
                <a:spcPts val="0"/>
              </a:spcAft>
              <a:buClr>
                <a:schemeClr val="dk1"/>
              </a:buClr>
              <a:buSzPts val="1100"/>
              <a:buFont typeface="Arial"/>
              <a:buNone/>
            </a:pPr>
            <a:r>
              <a:rPr lang="en"/>
              <a:t>The program header comment always comes first.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Preprocessor Directives</a:t>
            </a:r>
            <a:endParaRPr/>
          </a:p>
        </p:txBody>
      </p:sp>
      <p:sp>
        <p:nvSpPr>
          <p:cNvPr id="192" name="Google Shape;192;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Lines that begin with a # in column 1 are called preprocessor directives (commands).</a:t>
            </a:r>
            <a:endParaRPr/>
          </a:p>
          <a:p>
            <a:pPr indent="0" lvl="0" marL="0" rtl="0" algn="l">
              <a:spcBef>
                <a:spcPts val="1200"/>
              </a:spcBef>
              <a:spcAft>
                <a:spcPts val="0"/>
              </a:spcAft>
              <a:buClr>
                <a:schemeClr val="dk1"/>
              </a:buClr>
              <a:buSzPct val="61111"/>
              <a:buFont typeface="Arial"/>
              <a:buNone/>
            </a:pPr>
            <a:r>
              <a:rPr lang="en"/>
              <a:t>Example:  the #include &lt;stdio.h&gt; directive causes the preprocessor to include a copy of the standard input/output header file stdio.h at this point in the code.</a:t>
            </a:r>
            <a:endParaRPr/>
          </a:p>
          <a:p>
            <a:pPr indent="0" lvl="0" marL="0" rtl="0" algn="l">
              <a:spcBef>
                <a:spcPts val="1200"/>
              </a:spcBef>
              <a:spcAft>
                <a:spcPts val="0"/>
              </a:spcAft>
              <a:buClr>
                <a:schemeClr val="dk1"/>
              </a:buClr>
              <a:buSzPct val="61111"/>
              <a:buFont typeface="Arial"/>
              <a:buNone/>
            </a:pPr>
            <a:r>
              <a:rPr lang="en"/>
              <a:t>This header file was included because it contains information about the printf ( ) function that is used in this program.</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stdio.h</a:t>
            </a:r>
            <a:endParaRPr/>
          </a:p>
        </p:txBody>
      </p:sp>
      <p:sp>
        <p:nvSpPr>
          <p:cNvPr id="198" name="Google Shape;198;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1111"/>
              <a:buFont typeface="Arial"/>
              <a:buNone/>
            </a:pPr>
            <a:r>
              <a:rPr lang="en"/>
              <a:t>When we write our programs, there are libraries of functions to help us so that we do not have to write the same code over and over.</a:t>
            </a:r>
            <a:endParaRPr/>
          </a:p>
          <a:p>
            <a:pPr indent="0" lvl="0" marL="0" rtl="0" algn="l">
              <a:spcBef>
                <a:spcPts val="1200"/>
              </a:spcBef>
              <a:spcAft>
                <a:spcPts val="0"/>
              </a:spcAft>
              <a:buClr>
                <a:schemeClr val="dk1"/>
              </a:buClr>
              <a:buSzPct val="61111"/>
              <a:buFont typeface="Arial"/>
              <a:buNone/>
            </a:pPr>
            <a:r>
              <a:rPr lang="en"/>
              <a:t>Some of the functions are very complex and long.  Not having to write them ourselves make it easier and faster to write programs.</a:t>
            </a:r>
            <a:endParaRPr/>
          </a:p>
          <a:p>
            <a:pPr indent="0" lvl="0" marL="0" rtl="0" algn="l">
              <a:spcBef>
                <a:spcPts val="1200"/>
              </a:spcBef>
              <a:spcAft>
                <a:spcPts val="0"/>
              </a:spcAft>
              <a:buClr>
                <a:schemeClr val="dk1"/>
              </a:buClr>
              <a:buSzPct val="61111"/>
              <a:buFont typeface="Arial"/>
              <a:buNone/>
            </a:pPr>
            <a:r>
              <a:rPr lang="en"/>
              <a:t>Using the functions will also make it easier to learn to program!</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 main (void)</a:t>
            </a:r>
            <a:endParaRPr/>
          </a:p>
        </p:txBody>
      </p:sp>
      <p:sp>
        <p:nvSpPr>
          <p:cNvPr id="204" name="Google Shape;204;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Every program must have a function called main.  This is where program execution begins.</a:t>
            </a:r>
            <a:endParaRPr/>
          </a:p>
          <a:p>
            <a:pPr indent="0" lvl="0" marL="0" rtl="0" algn="l">
              <a:spcBef>
                <a:spcPts val="1200"/>
              </a:spcBef>
              <a:spcAft>
                <a:spcPts val="0"/>
              </a:spcAft>
              <a:buClr>
                <a:schemeClr val="dk1"/>
              </a:buClr>
              <a:buSzPct val="61111"/>
              <a:buFont typeface="Arial"/>
              <a:buNone/>
            </a:pPr>
            <a:r>
              <a:rPr lang="en"/>
              <a:t>main() is placed in the source code file as the first function for readability.</a:t>
            </a:r>
            <a:endParaRPr/>
          </a:p>
          <a:p>
            <a:pPr indent="0" lvl="0" marL="0" rtl="0" algn="l">
              <a:spcBef>
                <a:spcPts val="1200"/>
              </a:spcBef>
              <a:spcAft>
                <a:spcPts val="0"/>
              </a:spcAft>
              <a:buClr>
                <a:schemeClr val="dk1"/>
              </a:buClr>
              <a:buSzPct val="61111"/>
              <a:buFont typeface="Arial"/>
              <a:buNone/>
            </a:pPr>
            <a:r>
              <a:rPr lang="en"/>
              <a:t>The reserved word “int” indicates that main() returns an integer.</a:t>
            </a:r>
            <a:endParaRPr/>
          </a:p>
          <a:p>
            <a:pPr indent="0" lvl="0" marL="0" rtl="0" algn="l">
              <a:spcBef>
                <a:spcPts val="1200"/>
              </a:spcBef>
              <a:spcAft>
                <a:spcPts val="0"/>
              </a:spcAft>
              <a:buClr>
                <a:schemeClr val="dk1"/>
              </a:buClr>
              <a:buSzPct val="61111"/>
              <a:buFont typeface="Arial"/>
              <a:buNone/>
            </a:pPr>
            <a:r>
              <a:rPr lang="en"/>
              <a:t>The parentheses following the reserved word “main” indicate that it is a function.</a:t>
            </a:r>
            <a:endParaRPr/>
          </a:p>
          <a:p>
            <a:pPr indent="0" lvl="0" marL="0" rtl="0" algn="l">
              <a:spcBef>
                <a:spcPts val="1200"/>
              </a:spcBef>
              <a:spcAft>
                <a:spcPts val="0"/>
              </a:spcAft>
              <a:buClr>
                <a:schemeClr val="dk1"/>
              </a:buClr>
              <a:buSzPct val="61111"/>
              <a:buFont typeface="Arial"/>
              <a:buNone/>
            </a:pPr>
            <a:r>
              <a:rPr lang="en"/>
              <a:t>The reserved word “void” means nothing is there.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Function Body</a:t>
            </a:r>
            <a:endParaRPr/>
          </a:p>
        </p:txBody>
      </p:sp>
      <p:sp>
        <p:nvSpPr>
          <p:cNvPr id="210" name="Google Shape;210;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left brace (curly bracket) --  {  -- begins the body of every function.  A corresponding right brace --  }  -- ends the function body.</a:t>
            </a:r>
            <a:endParaRPr/>
          </a:p>
          <a:p>
            <a:pPr indent="0" lvl="0" marL="0" rtl="0" algn="l">
              <a:spcBef>
                <a:spcPts val="1200"/>
              </a:spcBef>
              <a:spcAft>
                <a:spcPts val="0"/>
              </a:spcAft>
              <a:buClr>
                <a:schemeClr val="dk1"/>
              </a:buClr>
              <a:buSzPts val="1100"/>
              <a:buFont typeface="Arial"/>
              <a:buNone/>
            </a:pPr>
            <a:r>
              <a:rPr lang="en"/>
              <a:t>The style is to place these braces on separate lines in column 1 and to indent the entire function body 3 to 5 spaces.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printf (“Hello World \n”);</a:t>
            </a:r>
            <a:endParaRPr/>
          </a:p>
        </p:txBody>
      </p:sp>
      <p:sp>
        <p:nvSpPr>
          <p:cNvPr id="216" name="Google Shape;216;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This line is a C statement.</a:t>
            </a:r>
            <a:endParaRPr/>
          </a:p>
          <a:p>
            <a:pPr indent="0" lvl="0" marL="0" rtl="0" algn="l">
              <a:spcBef>
                <a:spcPts val="1200"/>
              </a:spcBef>
              <a:spcAft>
                <a:spcPts val="0"/>
              </a:spcAft>
              <a:buClr>
                <a:schemeClr val="dk1"/>
              </a:buClr>
              <a:buSzPts val="1100"/>
              <a:buFont typeface="Arial"/>
              <a:buNone/>
            </a:pPr>
            <a:r>
              <a:rPr lang="en"/>
              <a:t>It is a call to the function printf ( ) with a single argument (parameter), namely the string “Hello, World!\n”.</a:t>
            </a:r>
            <a:endParaRPr/>
          </a:p>
          <a:p>
            <a:pPr indent="0" lvl="0" marL="0" rtl="0" algn="l">
              <a:spcBef>
                <a:spcPts val="1200"/>
              </a:spcBef>
              <a:spcAft>
                <a:spcPts val="0"/>
              </a:spcAft>
              <a:buClr>
                <a:schemeClr val="dk1"/>
              </a:buClr>
              <a:buSzPts val="1100"/>
              <a:buFont typeface="Arial"/>
              <a:buNone/>
            </a:pPr>
            <a:r>
              <a:rPr lang="en"/>
              <a:t>Even though a string may contain many characters, the string itself should be thought of as a single quantity.  </a:t>
            </a:r>
            <a:endParaRPr/>
          </a:p>
          <a:p>
            <a:pPr indent="0" lvl="0" marL="0" rtl="0" algn="l">
              <a:spcBef>
                <a:spcPts val="1200"/>
              </a:spcBef>
              <a:spcAft>
                <a:spcPts val="1200"/>
              </a:spcAft>
              <a:buNone/>
            </a:pPr>
            <a:r>
              <a:rPr lang="en"/>
              <a:t>Notice that this line ends with a semicolon.  All statements in C end with a semicolon.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return 0;</a:t>
            </a:r>
            <a:endParaRPr/>
          </a:p>
        </p:txBody>
      </p:sp>
      <p:sp>
        <p:nvSpPr>
          <p:cNvPr id="222" name="Google Shape;222;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C</a:t>
            </a:r>
            <a:r>
              <a:rPr lang="en"/>
              <a:t> programs the main function is of type int and therefore it should return an integer value. The return value of the main function is considered the "Exit Status" of the application.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On most operating systems returning 0 is a success status like saying "The program worked fine".</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a:t>
            </a:r>
            <a:endParaRPr/>
          </a:p>
        </p:txBody>
      </p:sp>
      <p:sp>
        <p:nvSpPr>
          <p:cNvPr id="109" name="Google Shape;109;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Small size</a:t>
            </a:r>
            <a:endParaRPr/>
          </a:p>
          <a:p>
            <a:pPr indent="0" lvl="0" marL="0" rtl="0" algn="l">
              <a:spcBef>
                <a:spcPts val="1200"/>
              </a:spcBef>
              <a:spcAft>
                <a:spcPts val="0"/>
              </a:spcAft>
              <a:buClr>
                <a:schemeClr val="dk1"/>
              </a:buClr>
              <a:buSzPts val="1100"/>
              <a:buFont typeface="Arial"/>
              <a:buNone/>
            </a:pPr>
            <a:r>
              <a:rPr lang="en"/>
              <a:t>Easy to learn</a:t>
            </a:r>
            <a:endParaRPr/>
          </a:p>
          <a:p>
            <a:pPr indent="0" lvl="0" marL="0" rtl="0" algn="l">
              <a:spcBef>
                <a:spcPts val="1200"/>
              </a:spcBef>
              <a:spcAft>
                <a:spcPts val="0"/>
              </a:spcAft>
              <a:buNone/>
            </a:pPr>
            <a:r>
              <a:rPr lang="en"/>
              <a:t>Structured language</a:t>
            </a:r>
            <a:endParaRPr/>
          </a:p>
          <a:p>
            <a:pPr indent="0" lvl="0" marL="0" rtl="0" algn="l">
              <a:spcBef>
                <a:spcPts val="1200"/>
              </a:spcBef>
              <a:spcAft>
                <a:spcPts val="0"/>
              </a:spcAft>
              <a:buClr>
                <a:schemeClr val="dk1"/>
              </a:buClr>
              <a:buSzPts val="1100"/>
              <a:buFont typeface="Arial"/>
              <a:buNone/>
            </a:pPr>
            <a:r>
              <a:rPr lang="en"/>
              <a:t>Middle Level Language</a:t>
            </a:r>
            <a:endParaRPr/>
          </a:p>
          <a:p>
            <a:pPr indent="0" lvl="0" marL="0" rtl="0" algn="l">
              <a:spcBef>
                <a:spcPts val="1200"/>
              </a:spcBef>
              <a:spcAft>
                <a:spcPts val="0"/>
              </a:spcAft>
              <a:buClr>
                <a:schemeClr val="dk1"/>
              </a:buClr>
              <a:buSzPts val="1100"/>
              <a:buFont typeface="Arial"/>
              <a:buNone/>
            </a:pPr>
            <a:r>
              <a:rPr lang="en"/>
              <a:t>Pointer implementation - extensive use of pointers for memory, array, structures and functions.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10" name="Google Shape;110;p26"/>
          <p:cNvPicPr preferRelativeResize="0"/>
          <p:nvPr/>
        </p:nvPicPr>
        <p:blipFill>
          <a:blip r:embed="rId3">
            <a:alphaModFix/>
          </a:blip>
          <a:stretch>
            <a:fillRect/>
          </a:stretch>
        </p:blipFill>
        <p:spPr>
          <a:xfrm>
            <a:off x="4876273" y="417298"/>
            <a:ext cx="3821200" cy="2002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228" name="Google Shape;228;p44"/>
          <p:cNvSpPr txBox="1"/>
          <p:nvPr>
            <p:ph idx="1" type="body"/>
          </p:nvPr>
        </p:nvSpPr>
        <p:spPr>
          <a:xfrm>
            <a:off x="311700" y="1228675"/>
            <a:ext cx="59562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variable is a space in the computer’s memory set aside for a certain kind of data and given a name for easy reference.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Variable Declaration</a:t>
            </a:r>
            <a:endParaRPr/>
          </a:p>
          <a:p>
            <a:pPr indent="0" lvl="0" marL="0" rtl="0" algn="l">
              <a:spcBef>
                <a:spcPts val="1200"/>
              </a:spcBef>
              <a:spcAft>
                <a:spcPts val="0"/>
              </a:spcAft>
              <a:buNone/>
            </a:pPr>
            <a:r>
              <a:rPr lang="en"/>
              <a:t>e.g: </a:t>
            </a:r>
            <a:r>
              <a:rPr lang="en"/>
              <a:t>i</a:t>
            </a:r>
            <a:r>
              <a:rPr lang="en"/>
              <a:t>nt x,y,z;</a:t>
            </a:r>
            <a:endParaRPr/>
          </a:p>
          <a:p>
            <a:pPr indent="0" lvl="0" marL="0" rtl="0" algn="l">
              <a:spcBef>
                <a:spcPts val="1200"/>
              </a:spcBef>
              <a:spcAft>
                <a:spcPts val="0"/>
              </a:spcAft>
              <a:buNone/>
            </a:pPr>
            <a:r>
              <a:rPr lang="en"/>
              <a:t>     </a:t>
            </a:r>
            <a:r>
              <a:rPr lang="en"/>
              <a:t>f</a:t>
            </a:r>
            <a:r>
              <a:rPr lang="en"/>
              <a:t>loat a,b,c;</a:t>
            </a:r>
            <a:endParaRPr/>
          </a:p>
          <a:p>
            <a:pPr indent="0" lvl="0" marL="0" rtl="0" algn="l">
              <a:spcBef>
                <a:spcPts val="1200"/>
              </a:spcBef>
              <a:spcAft>
                <a:spcPts val="1200"/>
              </a:spcAft>
              <a:buNone/>
            </a:pPr>
            <a:r>
              <a:rPr lang="en"/>
              <a:t>     </a:t>
            </a:r>
            <a:r>
              <a:rPr lang="en"/>
              <a:t>c</a:t>
            </a:r>
            <a:r>
              <a:rPr lang="en"/>
              <a:t>har z;</a:t>
            </a:r>
            <a:endParaRPr/>
          </a:p>
        </p:txBody>
      </p:sp>
      <p:pic>
        <p:nvPicPr>
          <p:cNvPr id="229" name="Google Shape;229;p44"/>
          <p:cNvPicPr preferRelativeResize="0"/>
          <p:nvPr/>
        </p:nvPicPr>
        <p:blipFill>
          <a:blip r:embed="rId3">
            <a:alphaModFix/>
          </a:blip>
          <a:stretch>
            <a:fillRect/>
          </a:stretch>
        </p:blipFill>
        <p:spPr>
          <a:xfrm>
            <a:off x="6332500" y="1093838"/>
            <a:ext cx="2438400" cy="1552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a:t>
            </a:r>
            <a:endParaRPr/>
          </a:p>
        </p:txBody>
      </p:sp>
      <p:sp>
        <p:nvSpPr>
          <p:cNvPr id="235" name="Google Shape;235;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Declaration:</a:t>
            </a:r>
            <a:endParaRPr/>
          </a:p>
          <a:p>
            <a:pPr indent="0" lvl="0" marL="0" rtl="0" algn="l">
              <a:spcBef>
                <a:spcPts val="1200"/>
              </a:spcBef>
              <a:spcAft>
                <a:spcPts val="0"/>
              </a:spcAft>
              <a:buNone/>
            </a:pPr>
            <a:r>
              <a:rPr lang="en"/>
              <a:t> 	</a:t>
            </a:r>
            <a:r>
              <a:rPr lang="en"/>
              <a:t>i</a:t>
            </a:r>
            <a:r>
              <a:rPr lang="en"/>
              <a:t>nt x;</a:t>
            </a:r>
            <a:endParaRPr/>
          </a:p>
          <a:p>
            <a:pPr indent="0" lvl="0" marL="0" rtl="0" algn="l">
              <a:spcBef>
                <a:spcPts val="1200"/>
              </a:spcBef>
              <a:spcAft>
                <a:spcPts val="0"/>
              </a:spcAft>
              <a:buNone/>
            </a:pPr>
            <a:r>
              <a:rPr lang="en"/>
              <a:t>Initialization:</a:t>
            </a:r>
            <a:endParaRPr/>
          </a:p>
          <a:p>
            <a:pPr indent="0" lvl="0" marL="0" rtl="0" algn="l">
              <a:spcBef>
                <a:spcPts val="1200"/>
              </a:spcBef>
              <a:spcAft>
                <a:spcPts val="0"/>
              </a:spcAft>
              <a:buNone/>
            </a:pPr>
            <a:r>
              <a:rPr lang="en"/>
              <a:t> 	x=0;</a:t>
            </a:r>
            <a:endParaRPr/>
          </a:p>
          <a:p>
            <a:pPr indent="0" lvl="0" marL="0" rtl="0" algn="l">
              <a:spcBef>
                <a:spcPts val="1200"/>
              </a:spcBef>
              <a:spcAft>
                <a:spcPts val="0"/>
              </a:spcAft>
              <a:buNone/>
            </a:pPr>
            <a:r>
              <a:rPr lang="en"/>
              <a:t>Declaration &amp; Initialization:</a:t>
            </a:r>
            <a:endParaRPr/>
          </a:p>
          <a:p>
            <a:pPr indent="457200" lvl="0" marL="0" rtl="0" algn="l">
              <a:spcBef>
                <a:spcPts val="1200"/>
              </a:spcBef>
              <a:spcAft>
                <a:spcPts val="1200"/>
              </a:spcAft>
              <a:buNone/>
            </a:pPr>
            <a:r>
              <a:rPr lang="en"/>
              <a:t>i</a:t>
            </a:r>
            <a:r>
              <a:rPr lang="en"/>
              <a:t>nt x=0;   </a:t>
            </a:r>
            <a:endParaRPr>
              <a:solidFill>
                <a:srgbClr val="DD7E6B"/>
              </a:solidFill>
            </a:endParaRPr>
          </a:p>
        </p:txBody>
      </p:sp>
      <p:pic>
        <p:nvPicPr>
          <p:cNvPr id="236" name="Google Shape;236;p45"/>
          <p:cNvPicPr preferRelativeResize="0"/>
          <p:nvPr/>
        </p:nvPicPr>
        <p:blipFill>
          <a:blip r:embed="rId3">
            <a:alphaModFix/>
          </a:blip>
          <a:stretch>
            <a:fillRect/>
          </a:stretch>
        </p:blipFill>
        <p:spPr>
          <a:xfrm>
            <a:off x="4328725" y="1573149"/>
            <a:ext cx="4157250" cy="1321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Variables Types</a:t>
            </a:r>
            <a:endParaRPr/>
          </a:p>
        </p:txBody>
      </p:sp>
      <p:sp>
        <p:nvSpPr>
          <p:cNvPr id="242" name="Google Shape;242;p4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46"/>
          <p:cNvPicPr preferRelativeResize="0"/>
          <p:nvPr/>
        </p:nvPicPr>
        <p:blipFill>
          <a:blip r:embed="rId3">
            <a:alphaModFix/>
          </a:blip>
          <a:stretch>
            <a:fillRect/>
          </a:stretch>
        </p:blipFill>
        <p:spPr>
          <a:xfrm>
            <a:off x="1040375" y="1228675"/>
            <a:ext cx="7063299" cy="334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Variables</a:t>
            </a:r>
            <a:endParaRPr/>
          </a:p>
        </p:txBody>
      </p:sp>
      <p:sp>
        <p:nvSpPr>
          <p:cNvPr id="249" name="Google Shape;249;p47"/>
          <p:cNvSpPr txBox="1"/>
          <p:nvPr>
            <p:ph idx="1" type="body"/>
          </p:nvPr>
        </p:nvSpPr>
        <p:spPr>
          <a:xfrm>
            <a:off x="311700" y="1228675"/>
            <a:ext cx="8520600" cy="3340200"/>
          </a:xfrm>
          <a:prstGeom prst="rect">
            <a:avLst/>
          </a:prstGeom>
          <a:solidFill>
            <a:schemeClr val="dk1"/>
          </a:solidFill>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solidFill>
                  <a:schemeClr val="lt1"/>
                </a:solidFill>
              </a:rPr>
              <a:t>In C/C++ program we can define constants in two ways as shown below: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Using #define preprocessor directive</a:t>
            </a:r>
            <a:endParaRPr>
              <a:solidFill>
                <a:schemeClr val="lt1"/>
              </a:solidFill>
            </a:endParaRPr>
          </a:p>
          <a:p>
            <a:pPr indent="0" lvl="0" marL="457200" rtl="0" algn="l">
              <a:spcBef>
                <a:spcPts val="1200"/>
              </a:spcBef>
              <a:spcAft>
                <a:spcPts val="0"/>
              </a:spcAft>
              <a:buNone/>
            </a:pPr>
            <a:r>
              <a:rPr lang="en">
                <a:solidFill>
                  <a:schemeClr val="lt1"/>
                </a:solidFill>
              </a:rPr>
              <a:t>	#define identifierName value</a:t>
            </a:r>
            <a:endParaRPr>
              <a:solidFill>
                <a:schemeClr val="lt1"/>
              </a:solidFill>
            </a:endParaRPr>
          </a:p>
          <a:p>
            <a:pPr indent="0" lvl="0" marL="457200" rtl="0" algn="l">
              <a:spcBef>
                <a:spcPts val="1200"/>
              </a:spcBef>
              <a:spcAft>
                <a:spcPts val="0"/>
              </a:spcAft>
              <a:buNone/>
            </a:pPr>
            <a:r>
              <a:rPr lang="en">
                <a:solidFill>
                  <a:schemeClr val="lt1"/>
                </a:solidFill>
              </a:rPr>
              <a:t>    #define a 5</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Using a const keyword</a:t>
            </a:r>
            <a:endParaRPr>
              <a:solidFill>
                <a:schemeClr val="lt1"/>
              </a:solidFill>
            </a:endParaRPr>
          </a:p>
          <a:p>
            <a:pPr indent="0" lvl="0" marL="457200" rtl="0" algn="l">
              <a:spcBef>
                <a:spcPts val="1200"/>
              </a:spcBef>
              <a:spcAft>
                <a:spcPts val="0"/>
              </a:spcAft>
              <a:buNone/>
            </a:pPr>
            <a:r>
              <a:rPr lang="en">
                <a:solidFill>
                  <a:schemeClr val="lt1"/>
                </a:solidFill>
              </a:rPr>
              <a:t>	</a:t>
            </a:r>
            <a:r>
              <a:rPr lang="en">
                <a:solidFill>
                  <a:schemeClr val="lt1"/>
                </a:solidFill>
              </a:rPr>
              <a:t>c</a:t>
            </a:r>
            <a:r>
              <a:rPr lang="en">
                <a:solidFill>
                  <a:schemeClr val="lt1"/>
                </a:solidFill>
              </a:rPr>
              <a:t>onst int a =5;   // choose any one</a:t>
            </a:r>
            <a:endParaRPr>
              <a:solidFill>
                <a:schemeClr val="lt1"/>
              </a:solidFill>
            </a:endParaRPr>
          </a:p>
          <a:p>
            <a:pPr indent="0" lvl="0" marL="457200" rtl="0" algn="l">
              <a:spcBef>
                <a:spcPts val="1200"/>
              </a:spcBef>
              <a:spcAft>
                <a:spcPts val="1200"/>
              </a:spcAft>
              <a:buNone/>
            </a:pPr>
            <a:r>
              <a:rPr lang="en">
                <a:solidFill>
                  <a:schemeClr val="lt1"/>
                </a:solidFill>
              </a:rPr>
              <a:t>   int const a=5;</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8"/>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55" name="Google Shape;255;p48"/>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56" name="Google Shape;256;p48"/>
          <p:cNvSpPr txBox="1"/>
          <p:nvPr>
            <p:ph idx="2" type="body"/>
          </p:nvPr>
        </p:nvSpPr>
        <p:spPr>
          <a:xfrm>
            <a:off x="4623000" y="724200"/>
            <a:ext cx="43668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lt1"/>
                </a:solidFill>
                <a:highlight>
                  <a:schemeClr val="dk1"/>
                </a:highlight>
                <a:latin typeface="Arial"/>
                <a:ea typeface="Arial"/>
                <a:cs typeface="Arial"/>
                <a:sym typeface="Arial"/>
              </a:rPr>
              <a:t>printf(“Your variable is %d”, myvariable);</a:t>
            </a:r>
            <a:endParaRPr sz="1500"/>
          </a:p>
        </p:txBody>
      </p:sp>
      <p:pic>
        <p:nvPicPr>
          <p:cNvPr id="257" name="Google Shape;257;p48"/>
          <p:cNvPicPr preferRelativeResize="0"/>
          <p:nvPr/>
        </p:nvPicPr>
        <p:blipFill>
          <a:blip r:embed="rId3">
            <a:alphaModFix/>
          </a:blip>
          <a:stretch>
            <a:fillRect/>
          </a:stretch>
        </p:blipFill>
        <p:spPr>
          <a:xfrm>
            <a:off x="211350" y="1822975"/>
            <a:ext cx="4153500" cy="1611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9"/>
          <p:cNvSpPr txBox="1"/>
          <p:nvPr>
            <p:ph type="title"/>
          </p:nvPr>
        </p:nvSpPr>
        <p:spPr>
          <a:xfrm>
            <a:off x="260000" y="427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printf()</a:t>
            </a:r>
            <a:endParaRPr/>
          </a:p>
        </p:txBody>
      </p:sp>
      <p:sp>
        <p:nvSpPr>
          <p:cNvPr id="263" name="Google Shape;263;p49"/>
          <p:cNvSpPr txBox="1"/>
          <p:nvPr>
            <p:ph idx="1" type="body"/>
          </p:nvPr>
        </p:nvSpPr>
        <p:spPr>
          <a:xfrm>
            <a:off x="311700" y="1228675"/>
            <a:ext cx="8520600" cy="39147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6718">
                <a:solidFill>
                  <a:schemeClr val="lt1"/>
                </a:solidFill>
                <a:highlight>
                  <a:schemeClr val="dk1"/>
                </a:highlight>
              </a:rPr>
              <a:t>The printf function has a special formatting character (%) -- a character following this defines a certain format for a variable: </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%c – characters</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%d – integers</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%f – floats</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e.g. 	</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printf(``%c %d %f'',ch,i,x); </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	</a:t>
            </a:r>
            <a:endParaRPr sz="6718">
              <a:solidFill>
                <a:schemeClr val="lt1"/>
              </a:solidFill>
              <a:highlight>
                <a:schemeClr val="dk1"/>
              </a:highlight>
            </a:endParaRPr>
          </a:p>
          <a:p>
            <a:pPr indent="0" lvl="0" marL="0" rtl="0" algn="l">
              <a:spcBef>
                <a:spcPts val="1200"/>
              </a:spcBef>
              <a:spcAft>
                <a:spcPts val="0"/>
              </a:spcAft>
              <a:buClr>
                <a:schemeClr val="dk1"/>
              </a:buClr>
              <a:buSzPts val="275"/>
              <a:buFont typeface="Arial"/>
              <a:buNone/>
            </a:pPr>
            <a:r>
              <a:rPr lang="en" sz="6718">
                <a:solidFill>
                  <a:schemeClr val="lt1"/>
                </a:solidFill>
                <a:highlight>
                  <a:schemeClr val="dk1"/>
                </a:highlight>
              </a:rPr>
              <a:t>NOTE: Format statement enclosed in ``...'', variables follow after. Make sure order of format and variable data types match up. </a:t>
            </a:r>
            <a:endParaRPr sz="6718">
              <a:solidFill>
                <a:schemeClr val="lt1"/>
              </a:solidFill>
              <a:highlight>
                <a:schemeClr val="dk1"/>
              </a:highlight>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 Specifier</a:t>
            </a:r>
            <a:endParaRPr/>
          </a:p>
        </p:txBody>
      </p:sp>
      <p:sp>
        <p:nvSpPr>
          <p:cNvPr id="269" name="Google Shape;269;p50"/>
          <p:cNvSpPr txBox="1"/>
          <p:nvPr>
            <p:ph idx="1" type="body"/>
          </p:nvPr>
        </p:nvSpPr>
        <p:spPr>
          <a:xfrm>
            <a:off x="311700" y="1228675"/>
            <a:ext cx="8520600" cy="3340200"/>
          </a:xfrm>
          <a:prstGeom prst="rect">
            <a:avLst/>
          </a:prstGeom>
          <a:solidFill>
            <a:schemeClr val="dk1"/>
          </a:solidFill>
        </p:spPr>
        <p:txBody>
          <a:bodyPr anchorCtr="0" anchor="t" bIns="91425" lIns="91425" spcFirstLastPara="1" rIns="91425" wrap="square" tIns="91425">
            <a:normAutofit fontScale="77500" lnSpcReduction="20000"/>
          </a:bodyPr>
          <a:lstStyle/>
          <a:p>
            <a:pPr indent="-342900" lvl="0" marL="342900" rtl="0" algn="l">
              <a:lnSpc>
                <a:spcPct val="90000"/>
              </a:lnSpc>
              <a:spcBef>
                <a:spcPts val="0"/>
              </a:spcBef>
              <a:spcAft>
                <a:spcPts val="0"/>
              </a:spcAft>
              <a:buClr>
                <a:schemeClr val="dk1"/>
              </a:buClr>
              <a:buSzPct val="65000"/>
              <a:buFont typeface="Arial"/>
              <a:buNone/>
            </a:pPr>
            <a:r>
              <a:rPr lang="en" sz="2400">
                <a:solidFill>
                  <a:schemeClr val="lt1"/>
                </a:solidFill>
                <a:latin typeface="Tahoma"/>
                <a:ea typeface="Tahoma"/>
                <a:cs typeface="Tahoma"/>
                <a:sym typeface="Tahoma"/>
              </a:rPr>
              <a:t>		%c		Single Character</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%s		String</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%d		Signed decimal integer</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%f		Floating point (decimal notation)</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%e		Floating point (exponential notation)</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%u		Unsigned decimal integer</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%x		Unsigned hexadecimal integer</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%o		Unsigned octal integer</a:t>
            </a:r>
            <a:endParaRPr sz="32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None/>
            </a:pPr>
            <a:r>
              <a:rPr lang="en" sz="2400">
                <a:solidFill>
                  <a:schemeClr val="lt1"/>
                </a:solidFill>
                <a:latin typeface="Tahoma"/>
                <a:ea typeface="Tahoma"/>
                <a:cs typeface="Tahoma"/>
                <a:sym typeface="Tahoma"/>
              </a:rPr>
              <a:t>		   </a:t>
            </a:r>
            <a:endParaRPr sz="2400">
              <a:solidFill>
                <a:schemeClr val="lt1"/>
              </a:solidFill>
              <a:latin typeface="Tahoma"/>
              <a:ea typeface="Tahoma"/>
              <a:cs typeface="Tahoma"/>
              <a:sym typeface="Tahoma"/>
            </a:endParaRPr>
          </a:p>
          <a:p>
            <a:pPr indent="-342900" lvl="0" marL="342900" rtl="0" algn="l">
              <a:lnSpc>
                <a:spcPct val="9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l	prefix used with %d, %u, %x, %o to specify long integer (e.g. %ld) %lf	long double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275" name="Google Shape;275;p51"/>
          <p:cNvSpPr txBox="1"/>
          <p:nvPr>
            <p:ph idx="1" type="body"/>
          </p:nvPr>
        </p:nvSpPr>
        <p:spPr>
          <a:xfrm>
            <a:off x="311700" y="1228675"/>
            <a:ext cx="8520600" cy="3340200"/>
          </a:xfrm>
          <a:prstGeom prst="rect">
            <a:avLst/>
          </a:prstGeom>
          <a:solidFill>
            <a:schemeClr val="dk1"/>
          </a:solidFill>
        </p:spPr>
        <p:txBody>
          <a:bodyPr anchorCtr="0" anchor="t" bIns="91425" lIns="91425" spcFirstLastPara="1" rIns="91425" wrap="square" tIns="91425">
            <a:normAutofit fontScale="85000" lnSpcReduction="20000"/>
          </a:bodyPr>
          <a:lstStyle/>
          <a:p>
            <a:pPr indent="-342900" lvl="0" marL="342900" rtl="0" algn="l">
              <a:lnSpc>
                <a:spcPct val="80000"/>
              </a:lnSpc>
              <a:spcBef>
                <a:spcPts val="480"/>
              </a:spcBef>
              <a:spcAft>
                <a:spcPts val="0"/>
              </a:spcAft>
              <a:buNone/>
            </a:pPr>
            <a:r>
              <a:rPr lang="en" sz="2400">
                <a:solidFill>
                  <a:schemeClr val="lt1"/>
                </a:solidFill>
                <a:latin typeface="Tahoma"/>
                <a:ea typeface="Tahoma"/>
                <a:cs typeface="Tahoma"/>
                <a:sym typeface="Tahoma"/>
              </a:rPr>
              <a:t># include &lt;stdio.h&gt;</a:t>
            </a:r>
            <a:endParaRPr sz="24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int main (void)</a:t>
            </a:r>
            <a:endParaRPr sz="3200">
              <a:solidFill>
                <a:schemeClr val="lt1"/>
              </a:solidFill>
              <a:latin typeface="Tahoma"/>
              <a:ea typeface="Tahoma"/>
              <a:cs typeface="Tahoma"/>
              <a:sym typeface="Tahoma"/>
            </a:endParaRPr>
          </a:p>
          <a:p>
            <a:pPr indent="0" lvl="0" marL="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int event = 5;</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char heat = ‘C’;</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float time = 27.25;</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None/>
            </a:pPr>
            <a:r>
              <a:rPr lang="en" sz="2400">
                <a:solidFill>
                  <a:schemeClr val="lt1"/>
                </a:solidFill>
                <a:latin typeface="Tahoma"/>
                <a:ea typeface="Tahoma"/>
                <a:cs typeface="Tahoma"/>
                <a:sym typeface="Tahoma"/>
              </a:rPr>
              <a:t> </a:t>
            </a:r>
            <a:endParaRPr sz="24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printf(“ The winning time in heat %c”, heat);</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		printf(“ of event %d was %.2f”, event, time);</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48750"/>
              <a:buFont typeface="Arial"/>
              <a:buNone/>
            </a:pPr>
            <a:r>
              <a:t/>
            </a:r>
            <a:endParaRPr sz="3200">
              <a:solidFill>
                <a:schemeClr val="lt1"/>
              </a:solidFill>
              <a:latin typeface="Tahoma"/>
              <a:ea typeface="Tahoma"/>
              <a:cs typeface="Tahoma"/>
              <a:sym typeface="Tahoma"/>
            </a:endParaRPr>
          </a:p>
          <a:p>
            <a:pPr indent="-342900" lvl="0" marL="342900" rtl="0" algn="l">
              <a:lnSpc>
                <a:spcPct val="80000"/>
              </a:lnSpc>
              <a:spcBef>
                <a:spcPts val="480"/>
              </a:spcBef>
              <a:spcAft>
                <a:spcPts val="0"/>
              </a:spcAft>
              <a:buClr>
                <a:schemeClr val="dk1"/>
              </a:buClr>
              <a:buSzPct val="65000"/>
              <a:buFont typeface="Arial"/>
              <a:buNone/>
            </a:pPr>
            <a:r>
              <a:rPr lang="en" sz="2400">
                <a:solidFill>
                  <a:schemeClr val="lt1"/>
                </a:solidFill>
                <a:latin typeface="Tahoma"/>
                <a:ea typeface="Tahoma"/>
                <a:cs typeface="Tahoma"/>
                <a:sym typeface="Tahoma"/>
              </a:rPr>
              <a:t>}</a:t>
            </a:r>
            <a:endParaRPr sz="3200">
              <a:solidFill>
                <a:schemeClr val="lt1"/>
              </a:solidFill>
              <a:latin typeface="Tahoma"/>
              <a:ea typeface="Tahoma"/>
              <a:cs typeface="Tahoma"/>
              <a:sym typeface="Tahoma"/>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Escape Sequence</a:t>
            </a:r>
            <a:endParaRPr/>
          </a:p>
        </p:txBody>
      </p:sp>
      <p:sp>
        <p:nvSpPr>
          <p:cNvPr id="281" name="Google Shape;281;p52"/>
          <p:cNvSpPr txBox="1"/>
          <p:nvPr>
            <p:ph idx="1" type="body"/>
          </p:nvPr>
        </p:nvSpPr>
        <p:spPr>
          <a:xfrm>
            <a:off x="311700" y="1228675"/>
            <a:ext cx="8520600" cy="3340200"/>
          </a:xfrm>
          <a:prstGeom prst="rect">
            <a:avLst/>
          </a:prstGeom>
          <a:solidFill>
            <a:schemeClr val="dk1"/>
          </a:solidFill>
        </p:spPr>
        <p:txBody>
          <a:bodyPr anchorCtr="0" anchor="t" bIns="91425" lIns="91425" spcFirstLastPara="1" rIns="91425" wrap="square" tIns="91425">
            <a:normAutofit/>
          </a:bodyPr>
          <a:lstStyle/>
          <a:p>
            <a:pPr indent="-342900" lvl="0" marL="342900" rtl="0" algn="l">
              <a:lnSpc>
                <a:spcPct val="80000"/>
              </a:lnSpc>
              <a:spcBef>
                <a:spcPts val="0"/>
              </a:spcBef>
              <a:spcAft>
                <a:spcPts val="0"/>
              </a:spcAft>
              <a:buClr>
                <a:schemeClr val="dk1"/>
              </a:buClr>
              <a:buSzPts val="1040"/>
              <a:buFont typeface="Arial"/>
              <a:buNone/>
            </a:pPr>
            <a:r>
              <a:rPr lang="en" sz="2000">
                <a:solidFill>
                  <a:schemeClr val="lt1"/>
                </a:solidFill>
                <a:latin typeface="Tahoma"/>
                <a:ea typeface="Tahoma"/>
                <a:cs typeface="Tahoma"/>
                <a:sym typeface="Tahoma"/>
              </a:rPr>
              <a:t>The following list shows the common escape sequences:</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\n	New line</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\t	Tab</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\b	Backspace</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\r	Carriage return</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\f	Form feed</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	Single quote</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	Double quote</a:t>
            </a:r>
            <a:endParaRPr sz="2000">
              <a:solidFill>
                <a:schemeClr val="lt1"/>
              </a:solidFill>
              <a:latin typeface="Tahoma"/>
              <a:ea typeface="Tahoma"/>
              <a:cs typeface="Tahoma"/>
              <a:sym typeface="Tahoma"/>
            </a:endParaRPr>
          </a:p>
          <a:p>
            <a:pPr indent="-342900" lvl="0" marL="342900" rtl="0" algn="l">
              <a:lnSpc>
                <a:spcPct val="80000"/>
              </a:lnSpc>
              <a:spcBef>
                <a:spcPts val="560"/>
              </a:spcBef>
              <a:spcAft>
                <a:spcPts val="0"/>
              </a:spcAft>
              <a:buClr>
                <a:schemeClr val="dk1"/>
              </a:buClr>
              <a:buSzPts val="1820"/>
              <a:buFont typeface="Arial"/>
              <a:buNone/>
            </a:pPr>
            <a:r>
              <a:rPr lang="en" sz="2000">
                <a:solidFill>
                  <a:schemeClr val="lt1"/>
                </a:solidFill>
                <a:latin typeface="Tahoma"/>
                <a:ea typeface="Tahoma"/>
                <a:cs typeface="Tahoma"/>
                <a:sym typeface="Tahoma"/>
              </a:rPr>
              <a:t>		\\	Backslash</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3"/>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87" name="Google Shape;287;p5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100">
                <a:solidFill>
                  <a:schemeClr val="lt1"/>
                </a:solidFill>
                <a:highlight>
                  <a:schemeClr val="dk1"/>
                </a:highlight>
                <a:latin typeface="Arial"/>
                <a:ea typeface="Arial"/>
                <a:cs typeface="Arial"/>
                <a:sym typeface="Arial"/>
              </a:rPr>
              <a:t>int  answer;</a:t>
            </a:r>
            <a:endParaRPr sz="2100">
              <a:solidFill>
                <a:schemeClr val="lt1"/>
              </a:solidFill>
              <a:highlight>
                <a:schemeClr val="dk1"/>
              </a:highlight>
              <a:latin typeface="Arial"/>
              <a:ea typeface="Arial"/>
              <a:cs typeface="Arial"/>
              <a:sym typeface="Arial"/>
            </a:endParaRPr>
          </a:p>
          <a:p>
            <a:pPr indent="0" lvl="0" marL="0" rtl="0" algn="l">
              <a:spcBef>
                <a:spcPts val="1200"/>
              </a:spcBef>
              <a:spcAft>
                <a:spcPts val="0"/>
              </a:spcAft>
              <a:buNone/>
            </a:pPr>
            <a:r>
              <a:rPr lang="en" sz="2100">
                <a:solidFill>
                  <a:schemeClr val="lt1"/>
                </a:solidFill>
                <a:highlight>
                  <a:schemeClr val="dk1"/>
                </a:highlight>
                <a:latin typeface="Arial"/>
                <a:ea typeface="Arial"/>
                <a:cs typeface="Arial"/>
                <a:sym typeface="Arial"/>
              </a:rPr>
              <a:t>printf(“Enter an integer”);</a:t>
            </a:r>
            <a:endParaRPr sz="2100">
              <a:solidFill>
                <a:schemeClr val="lt1"/>
              </a:solidFill>
              <a:highlight>
                <a:schemeClr val="dk1"/>
              </a:highlight>
              <a:latin typeface="Arial"/>
              <a:ea typeface="Arial"/>
              <a:cs typeface="Arial"/>
              <a:sym typeface="Arial"/>
            </a:endParaRPr>
          </a:p>
          <a:p>
            <a:pPr indent="0" lvl="0" marL="0" rtl="0" algn="l">
              <a:spcBef>
                <a:spcPts val="1200"/>
              </a:spcBef>
              <a:spcAft>
                <a:spcPts val="1200"/>
              </a:spcAft>
              <a:buNone/>
            </a:pPr>
            <a:r>
              <a:rPr lang="en" sz="2100">
                <a:solidFill>
                  <a:schemeClr val="lt1"/>
                </a:solidFill>
                <a:highlight>
                  <a:schemeClr val="dk1"/>
                </a:highlight>
                <a:latin typeface="Arial"/>
                <a:ea typeface="Arial"/>
                <a:cs typeface="Arial"/>
                <a:sym typeface="Arial"/>
              </a:rPr>
              <a:t>scanf(“%d”, &amp;answer);</a:t>
            </a:r>
            <a:endParaRPr sz="2100">
              <a:solidFill>
                <a:schemeClr val="lt1"/>
              </a:solidFill>
              <a:highlight>
                <a:schemeClr val="dk1"/>
              </a:highlight>
              <a:latin typeface="Arial"/>
              <a:ea typeface="Arial"/>
              <a:cs typeface="Arial"/>
              <a:sym typeface="Arial"/>
            </a:endParaRPr>
          </a:p>
        </p:txBody>
      </p:sp>
      <p:sp>
        <p:nvSpPr>
          <p:cNvPr id="288" name="Google Shape;288;p53"/>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289" name="Google Shape;289;p53"/>
          <p:cNvPicPr preferRelativeResize="0"/>
          <p:nvPr/>
        </p:nvPicPr>
        <p:blipFill>
          <a:blip r:embed="rId3">
            <a:alphaModFix/>
          </a:blip>
          <a:stretch>
            <a:fillRect/>
          </a:stretch>
        </p:blipFill>
        <p:spPr>
          <a:xfrm>
            <a:off x="136277" y="1395922"/>
            <a:ext cx="4045200" cy="20866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7"/>
          <p:cNvPicPr preferRelativeResize="0"/>
          <p:nvPr/>
        </p:nvPicPr>
        <p:blipFill>
          <a:blip r:embed="rId3">
            <a:alphaModFix/>
          </a:blip>
          <a:stretch>
            <a:fillRect/>
          </a:stretch>
        </p:blipFill>
        <p:spPr>
          <a:xfrm>
            <a:off x="0" y="19665"/>
            <a:ext cx="9144001" cy="510417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4"/>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295" name="Google Shape;295;p54"/>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96" name="Google Shape;296;p54"/>
          <p:cNvSpPr txBox="1"/>
          <p:nvPr>
            <p:ph idx="2" type="body"/>
          </p:nvPr>
        </p:nvSpPr>
        <p:spPr>
          <a:xfrm>
            <a:off x="4731300" y="724200"/>
            <a:ext cx="42891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2100">
                <a:solidFill>
                  <a:schemeClr val="lt1"/>
                </a:solidFill>
                <a:highlight>
                  <a:schemeClr val="dk1"/>
                </a:highlight>
                <a:latin typeface="Arial"/>
                <a:ea typeface="Arial"/>
                <a:cs typeface="Arial"/>
                <a:sym typeface="Arial"/>
              </a:rPr>
              <a:t>printf(“You entered %d”, answer);</a:t>
            </a:r>
            <a:endParaRPr/>
          </a:p>
        </p:txBody>
      </p:sp>
      <p:pic>
        <p:nvPicPr>
          <p:cNvPr id="297" name="Google Shape;297;p54"/>
          <p:cNvPicPr preferRelativeResize="0"/>
          <p:nvPr/>
        </p:nvPicPr>
        <p:blipFill>
          <a:blip r:embed="rId3">
            <a:alphaModFix/>
          </a:blip>
          <a:stretch>
            <a:fillRect/>
          </a:stretch>
        </p:blipFill>
        <p:spPr>
          <a:xfrm>
            <a:off x="54900" y="1655338"/>
            <a:ext cx="4466400" cy="1832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5"/>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303" name="Google Shape;303;p55"/>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304" name="Google Shape;304;p5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100">
                <a:solidFill>
                  <a:schemeClr val="lt1"/>
                </a:solidFill>
                <a:highlight>
                  <a:schemeClr val="dk1"/>
                </a:highlight>
                <a:latin typeface="Arial"/>
                <a:ea typeface="Arial"/>
                <a:cs typeface="Arial"/>
                <a:sym typeface="Arial"/>
              </a:rPr>
              <a:t>int  answer;</a:t>
            </a:r>
            <a:endParaRPr sz="2100">
              <a:solidFill>
                <a:schemeClr val="lt1"/>
              </a:solidFill>
              <a:highlight>
                <a:schemeClr val="dk1"/>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sz="2100">
                <a:solidFill>
                  <a:schemeClr val="lt1"/>
                </a:solidFill>
                <a:highlight>
                  <a:schemeClr val="dk1"/>
                </a:highlight>
                <a:latin typeface="Arial"/>
                <a:ea typeface="Arial"/>
                <a:cs typeface="Arial"/>
                <a:sym typeface="Arial"/>
              </a:rPr>
              <a:t>printf(“Enter an integer”);</a:t>
            </a:r>
            <a:endParaRPr sz="2100">
              <a:solidFill>
                <a:schemeClr val="lt1"/>
              </a:solidFill>
              <a:highlight>
                <a:schemeClr val="dk1"/>
              </a:highlight>
              <a:latin typeface="Arial"/>
              <a:ea typeface="Arial"/>
              <a:cs typeface="Arial"/>
              <a:sym typeface="Arial"/>
            </a:endParaRPr>
          </a:p>
          <a:p>
            <a:pPr indent="0" lvl="0" marL="0" rtl="0" algn="l">
              <a:spcBef>
                <a:spcPts val="1200"/>
              </a:spcBef>
              <a:spcAft>
                <a:spcPts val="0"/>
              </a:spcAft>
              <a:buNone/>
            </a:pPr>
            <a:r>
              <a:rPr lang="en" sz="2100">
                <a:solidFill>
                  <a:schemeClr val="lt1"/>
                </a:solidFill>
                <a:highlight>
                  <a:schemeClr val="dk1"/>
                </a:highlight>
                <a:latin typeface="Arial"/>
                <a:ea typeface="Arial"/>
                <a:cs typeface="Arial"/>
                <a:sym typeface="Arial"/>
              </a:rPr>
              <a:t>scanf(“%d”, &amp;answer);</a:t>
            </a:r>
            <a:endParaRPr sz="2100">
              <a:solidFill>
                <a:schemeClr val="lt1"/>
              </a:solidFill>
              <a:highlight>
                <a:schemeClr val="dk1"/>
              </a:highlight>
              <a:latin typeface="Arial"/>
              <a:ea typeface="Arial"/>
              <a:cs typeface="Arial"/>
              <a:sym typeface="Arial"/>
            </a:endParaRPr>
          </a:p>
          <a:p>
            <a:pPr indent="0" lvl="0" marL="0" rtl="0" algn="l">
              <a:spcBef>
                <a:spcPts val="1200"/>
              </a:spcBef>
              <a:spcAft>
                <a:spcPts val="1200"/>
              </a:spcAft>
              <a:buClr>
                <a:schemeClr val="dk1"/>
              </a:buClr>
              <a:buSzPts val="1100"/>
              <a:buFont typeface="Arial"/>
              <a:buNone/>
            </a:pPr>
            <a:r>
              <a:rPr lang="en" sz="2100">
                <a:solidFill>
                  <a:schemeClr val="lt1"/>
                </a:solidFill>
                <a:highlight>
                  <a:schemeClr val="dk1"/>
                </a:highlight>
                <a:latin typeface="Arial"/>
                <a:ea typeface="Arial"/>
                <a:cs typeface="Arial"/>
                <a:sym typeface="Arial"/>
              </a:rPr>
              <a:t>printf(“You entered %d”, answer);</a:t>
            </a:r>
            <a:endParaRPr sz="2100">
              <a:solidFill>
                <a:schemeClr val="lt1"/>
              </a:solidFill>
              <a:highlight>
                <a:schemeClr val="dk1"/>
              </a:highlight>
              <a:latin typeface="Arial"/>
              <a:ea typeface="Arial"/>
              <a:cs typeface="Arial"/>
              <a:sym typeface="Arial"/>
            </a:endParaRPr>
          </a:p>
        </p:txBody>
      </p:sp>
      <p:pic>
        <p:nvPicPr>
          <p:cNvPr id="305" name="Google Shape;305;p55"/>
          <p:cNvPicPr preferRelativeResize="0"/>
          <p:nvPr/>
        </p:nvPicPr>
        <p:blipFill>
          <a:blip r:embed="rId3">
            <a:alphaModFix/>
          </a:blip>
          <a:stretch>
            <a:fillRect/>
          </a:stretch>
        </p:blipFill>
        <p:spPr>
          <a:xfrm>
            <a:off x="265500" y="1418875"/>
            <a:ext cx="3837000" cy="171947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311" name="Google Shape;311;p56"/>
          <p:cNvSpPr txBox="1"/>
          <p:nvPr>
            <p:ph idx="1" type="body"/>
          </p:nvPr>
        </p:nvSpPr>
        <p:spPr>
          <a:xfrm>
            <a:off x="311700" y="1228675"/>
            <a:ext cx="8520600" cy="3340200"/>
          </a:xfrm>
          <a:prstGeom prst="rect">
            <a:avLst/>
          </a:prstGeom>
          <a:solidFill>
            <a:schemeClr val="dk1"/>
          </a:solidFill>
        </p:spPr>
        <p:txBody>
          <a:bodyPr anchorCtr="0" anchor="t" bIns="91425" lIns="91425" spcFirstLastPara="1" rIns="91425" wrap="square" tIns="91425">
            <a:normAutofit fontScale="92500" lnSpcReduction="20000"/>
          </a:bodyPr>
          <a:lstStyle/>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#include&lt;stdio.h&gt;</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i</a:t>
            </a:r>
            <a:r>
              <a:rPr lang="en" sz="2000">
                <a:solidFill>
                  <a:schemeClr val="lt1"/>
                </a:solidFill>
              </a:rPr>
              <a:t>nt main(void)</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int num1,num2,res;</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printf(“Enter First Number: “);</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scanf(“%d”,&amp;num1);</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t/>
            </a:r>
            <a:endParaRPr sz="20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printf(“Enter Second Number: “);</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scanf(“%d”,&amp;num2);</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t/>
            </a:r>
            <a:endParaRPr sz="20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res=num1+num2;</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t/>
            </a:r>
            <a:endParaRPr sz="20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	printf(“The sum of two numbers is: %d”, res);</a:t>
            </a:r>
            <a:endParaRPr sz="3200">
              <a:solidFill>
                <a:schemeClr val="lt1"/>
              </a:solidFill>
            </a:endParaRPr>
          </a:p>
          <a:p>
            <a:pPr indent="-342900" lvl="0" marL="342900" rtl="0" algn="l">
              <a:lnSpc>
                <a:spcPct val="80000"/>
              </a:lnSpc>
              <a:spcBef>
                <a:spcPts val="400"/>
              </a:spcBef>
              <a:spcAft>
                <a:spcPts val="0"/>
              </a:spcAft>
              <a:buClr>
                <a:schemeClr val="dk1"/>
              </a:buClr>
              <a:buSzPct val="64999"/>
              <a:buFont typeface="Arial"/>
              <a:buNone/>
            </a:pPr>
            <a:r>
              <a:rPr lang="en" sz="2000">
                <a:solidFill>
                  <a:schemeClr val="lt1"/>
                </a:solidFill>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Practise Exercise</a:t>
            </a:r>
            <a:endParaRPr/>
          </a:p>
        </p:txBody>
      </p:sp>
      <p:sp>
        <p:nvSpPr>
          <p:cNvPr id="317" name="Google Shape;317;p57"/>
          <p:cNvSpPr txBox="1"/>
          <p:nvPr>
            <p:ph idx="1" type="body"/>
          </p:nvPr>
        </p:nvSpPr>
        <p:spPr>
          <a:xfrm>
            <a:off x="311700" y="1093850"/>
            <a:ext cx="8520600" cy="405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Write a program that asks the user to enter two numbers, obtains them from the user and prints their sum, product, difference, quotient and remainder.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3" name="Google Shape;323;p58"/>
          <p:cNvSpPr txBox="1"/>
          <p:nvPr>
            <p:ph idx="1" type="body"/>
          </p:nvPr>
        </p:nvSpPr>
        <p:spPr>
          <a:xfrm>
            <a:off x="311700" y="241900"/>
            <a:ext cx="8520600" cy="46980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250">
                <a:solidFill>
                  <a:srgbClr val="61AEEE"/>
                </a:solidFill>
                <a:highlight>
                  <a:schemeClr val="dk1"/>
                </a:highlight>
              </a:rPr>
              <a:t>#include </a:t>
            </a:r>
            <a:r>
              <a:rPr lang="en" sz="6250">
                <a:solidFill>
                  <a:srgbClr val="98C379"/>
                </a:solidFill>
                <a:highlight>
                  <a:schemeClr val="dk1"/>
                </a:highlight>
              </a:rPr>
              <a:t>&lt;stdio.h&gt;</a:t>
            </a:r>
            <a:endParaRPr sz="6250">
              <a:solidFill>
                <a:srgbClr val="D3D3D3"/>
              </a:solidFill>
              <a:highlight>
                <a:schemeClr val="dk1"/>
              </a:highlight>
            </a:endParaRPr>
          </a:p>
          <a:p>
            <a:pPr indent="0" lvl="0" marL="0" rtl="0" algn="l">
              <a:spcBef>
                <a:spcPts val="0"/>
              </a:spcBef>
              <a:spcAft>
                <a:spcPts val="0"/>
              </a:spcAft>
              <a:buNone/>
            </a:pPr>
            <a:r>
              <a:rPr lang="en" sz="6250">
                <a:solidFill>
                  <a:srgbClr val="C678DD"/>
                </a:solidFill>
                <a:highlight>
                  <a:schemeClr val="dk1"/>
                </a:highlight>
              </a:rPr>
              <a:t>int</a:t>
            </a:r>
            <a:r>
              <a:rPr lang="en" sz="6250">
                <a:solidFill>
                  <a:srgbClr val="D3D3D3"/>
                </a:solidFill>
                <a:highlight>
                  <a:schemeClr val="dk1"/>
                </a:highlight>
              </a:rPr>
              <a:t> </a:t>
            </a:r>
            <a:r>
              <a:rPr lang="en" sz="6250">
                <a:solidFill>
                  <a:srgbClr val="61AEEE"/>
                </a:solidFill>
                <a:highlight>
                  <a:schemeClr val="dk1"/>
                </a:highlight>
              </a:rPr>
              <a:t>main</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int</a:t>
            </a:r>
            <a:r>
              <a:rPr lang="en" sz="6250">
                <a:solidFill>
                  <a:srgbClr val="D3D3D3"/>
                </a:solidFill>
                <a:highlight>
                  <a:schemeClr val="dk1"/>
                </a:highlight>
              </a:rPr>
              <a:t> a,b, c;</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printf(</a:t>
            </a:r>
            <a:r>
              <a:rPr lang="en" sz="6250">
                <a:solidFill>
                  <a:srgbClr val="98C379"/>
                </a:solidFill>
                <a:highlight>
                  <a:schemeClr val="dk1"/>
                </a:highlight>
              </a:rPr>
              <a:t>"</a:t>
            </a:r>
            <a:r>
              <a:rPr lang="en" sz="6250">
                <a:solidFill>
                  <a:srgbClr val="6AA84F"/>
                </a:solidFill>
                <a:highlight>
                  <a:schemeClr val="dk1"/>
                </a:highlight>
              </a:rPr>
              <a:t>Enter First Number: </a:t>
            </a:r>
            <a:r>
              <a:rPr lang="en" sz="6250">
                <a:solidFill>
                  <a:srgbClr val="98C379"/>
                </a:solidFill>
                <a:highlight>
                  <a:schemeClr val="dk1"/>
                </a:highlight>
              </a:rPr>
              <a:t>"</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scanf(</a:t>
            </a:r>
            <a:r>
              <a:rPr lang="en" sz="6250">
                <a:solidFill>
                  <a:srgbClr val="98C379"/>
                </a:solidFill>
                <a:highlight>
                  <a:schemeClr val="dk1"/>
                </a:highlight>
              </a:rPr>
              <a:t>"</a:t>
            </a:r>
            <a:r>
              <a:rPr lang="en" sz="6250">
                <a:solidFill>
                  <a:srgbClr val="93C47D"/>
                </a:solidFill>
                <a:highlight>
                  <a:schemeClr val="dk1"/>
                </a:highlight>
              </a:rPr>
              <a:t>%d</a:t>
            </a:r>
            <a:r>
              <a:rPr lang="en" sz="6250">
                <a:solidFill>
                  <a:srgbClr val="98C379"/>
                </a:solidFill>
                <a:highlight>
                  <a:schemeClr val="dk1"/>
                </a:highlight>
              </a:rPr>
              <a:t>"</a:t>
            </a:r>
            <a:r>
              <a:rPr lang="en" sz="6250">
                <a:solidFill>
                  <a:srgbClr val="D3D3D3"/>
                </a:solidFill>
                <a:highlight>
                  <a:schemeClr val="dk1"/>
                </a:highlight>
              </a:rPr>
              <a:t>,&amp;a);</a:t>
            </a:r>
            <a:endParaRPr sz="6250">
              <a:solidFill>
                <a:srgbClr val="D3D3D3"/>
              </a:solidFill>
              <a:highlight>
                <a:schemeClr val="dk1"/>
              </a:highlight>
            </a:endParaRPr>
          </a:p>
          <a:p>
            <a:pPr indent="0" lvl="0" marL="0" rtl="0" algn="l">
              <a:spcBef>
                <a:spcPts val="0"/>
              </a:spcBef>
              <a:spcAft>
                <a:spcPts val="0"/>
              </a:spcAft>
              <a:buClr>
                <a:schemeClr val="dk1"/>
              </a:buClr>
              <a:buSzPts val="275"/>
              <a:buFont typeface="Arial"/>
              <a:buNone/>
            </a:pPr>
            <a:r>
              <a:rPr lang="en" sz="6250">
                <a:solidFill>
                  <a:srgbClr val="D3D3D3"/>
                </a:solidFill>
                <a:highlight>
                  <a:schemeClr val="dk1"/>
                </a:highlight>
              </a:rPr>
              <a:t>	printf(</a:t>
            </a:r>
            <a:r>
              <a:rPr lang="en" sz="6250">
                <a:solidFill>
                  <a:srgbClr val="98C379"/>
                </a:solidFill>
                <a:highlight>
                  <a:schemeClr val="dk1"/>
                </a:highlight>
              </a:rPr>
              <a:t>"</a:t>
            </a:r>
            <a:r>
              <a:rPr lang="en" sz="6250">
                <a:solidFill>
                  <a:srgbClr val="93C47D"/>
                </a:solidFill>
                <a:highlight>
                  <a:schemeClr val="dk1"/>
                </a:highlight>
              </a:rPr>
              <a:t>Enter Second Number: </a:t>
            </a:r>
            <a:r>
              <a:rPr lang="en" sz="6250">
                <a:solidFill>
                  <a:srgbClr val="98C379"/>
                </a:solidFill>
                <a:highlight>
                  <a:schemeClr val="dk1"/>
                </a:highlight>
              </a:rPr>
              <a:t>"</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scanf(</a:t>
            </a:r>
            <a:r>
              <a:rPr lang="en" sz="6250">
                <a:solidFill>
                  <a:srgbClr val="98C379"/>
                </a:solidFill>
                <a:highlight>
                  <a:schemeClr val="dk1"/>
                </a:highlight>
              </a:rPr>
              <a:t>"</a:t>
            </a:r>
            <a:r>
              <a:rPr lang="en" sz="6250">
                <a:solidFill>
                  <a:srgbClr val="93C47D"/>
                </a:solidFill>
                <a:highlight>
                  <a:schemeClr val="dk1"/>
                </a:highlight>
              </a:rPr>
              <a:t>%d</a:t>
            </a:r>
            <a:r>
              <a:rPr lang="en" sz="6250">
                <a:solidFill>
                  <a:srgbClr val="98C379"/>
                </a:solidFill>
                <a:highlight>
                  <a:schemeClr val="dk1"/>
                </a:highlight>
              </a:rPr>
              <a:t>"</a:t>
            </a:r>
            <a:r>
              <a:rPr lang="en" sz="6250">
                <a:solidFill>
                  <a:srgbClr val="D3D3D3"/>
                </a:solidFill>
                <a:highlight>
                  <a:schemeClr val="dk1"/>
                </a:highlight>
              </a:rPr>
              <a:t>,&amp;b);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c = a+b;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"a+b = %d \n"</a:t>
            </a:r>
            <a:r>
              <a:rPr lang="en" sz="6250">
                <a:solidFill>
                  <a:srgbClr val="D3D3D3"/>
                </a:solidFill>
                <a:highlight>
                  <a:schemeClr val="dk1"/>
                </a:highlight>
              </a:rPr>
              <a:t>,c);</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c = a-b;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"a-b = %d \n"</a:t>
            </a:r>
            <a:r>
              <a:rPr lang="en" sz="6250">
                <a:solidFill>
                  <a:srgbClr val="D3D3D3"/>
                </a:solidFill>
                <a:highlight>
                  <a:schemeClr val="dk1"/>
                </a:highlight>
              </a:rPr>
              <a:t>,c);</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c = a*b;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"a*b = %d \n"</a:t>
            </a:r>
            <a:r>
              <a:rPr lang="en" sz="6250">
                <a:solidFill>
                  <a:srgbClr val="D3D3D3"/>
                </a:solidFill>
                <a:highlight>
                  <a:schemeClr val="dk1"/>
                </a:highlight>
              </a:rPr>
              <a:t>,c);</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c = a/b;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"a/b = %d \n"</a:t>
            </a:r>
            <a:r>
              <a:rPr lang="en" sz="6250">
                <a:solidFill>
                  <a:srgbClr val="D3D3D3"/>
                </a:solidFill>
                <a:highlight>
                  <a:schemeClr val="dk1"/>
                </a:highlight>
              </a:rPr>
              <a:t>,c);</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c = a%b;</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E6C07B"/>
                </a:solidFill>
                <a:highlight>
                  <a:schemeClr val="dk1"/>
                </a:highlight>
              </a:rPr>
              <a:t>printf</a:t>
            </a:r>
            <a:r>
              <a:rPr lang="en" sz="6250">
                <a:solidFill>
                  <a:srgbClr val="D3D3D3"/>
                </a:solidFill>
                <a:highlight>
                  <a:schemeClr val="dk1"/>
                </a:highlight>
              </a:rPr>
              <a:t>(</a:t>
            </a:r>
            <a:r>
              <a:rPr lang="en" sz="6250">
                <a:solidFill>
                  <a:srgbClr val="98C379"/>
                </a:solidFill>
                <a:highlight>
                  <a:schemeClr val="dk1"/>
                </a:highlight>
              </a:rPr>
              <a:t>"Remainder when a divided by b = %d \n"</a:t>
            </a:r>
            <a:r>
              <a:rPr lang="en" sz="6250">
                <a:solidFill>
                  <a:srgbClr val="D3D3D3"/>
                </a:solidFill>
                <a:highlight>
                  <a:schemeClr val="dk1"/>
                </a:highlight>
              </a:rPr>
              <a:t>,c);  </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    </a:t>
            </a:r>
            <a:r>
              <a:rPr lang="en" sz="6250">
                <a:solidFill>
                  <a:srgbClr val="C678DD"/>
                </a:solidFill>
                <a:highlight>
                  <a:schemeClr val="dk1"/>
                </a:highlight>
              </a:rPr>
              <a:t>return</a:t>
            </a:r>
            <a:r>
              <a:rPr lang="en" sz="6250">
                <a:solidFill>
                  <a:srgbClr val="D3D3D3"/>
                </a:solidFill>
                <a:highlight>
                  <a:schemeClr val="dk1"/>
                </a:highlight>
              </a:rPr>
              <a:t> </a:t>
            </a:r>
            <a:r>
              <a:rPr lang="en" sz="6250">
                <a:solidFill>
                  <a:srgbClr val="D19A66"/>
                </a:solidFill>
                <a:highlight>
                  <a:schemeClr val="dk1"/>
                </a:highlight>
              </a:rPr>
              <a:t>0</a:t>
            </a:r>
            <a:r>
              <a:rPr lang="en" sz="6250">
                <a:solidFill>
                  <a:srgbClr val="D3D3D3"/>
                </a:solidFill>
                <a:highlight>
                  <a:schemeClr val="dk1"/>
                </a:highlight>
              </a:rPr>
              <a:t>;</a:t>
            </a:r>
            <a:endParaRPr sz="6250">
              <a:solidFill>
                <a:srgbClr val="D3D3D3"/>
              </a:solidFill>
              <a:highlight>
                <a:schemeClr val="dk1"/>
              </a:highlight>
            </a:endParaRPr>
          </a:p>
          <a:p>
            <a:pPr indent="0" lvl="0" marL="0" rtl="0" algn="l">
              <a:spcBef>
                <a:spcPts val="0"/>
              </a:spcBef>
              <a:spcAft>
                <a:spcPts val="0"/>
              </a:spcAft>
              <a:buNone/>
            </a:pPr>
            <a:r>
              <a:rPr lang="en" sz="6250">
                <a:solidFill>
                  <a:srgbClr val="D3D3D3"/>
                </a:solidFill>
                <a:highlight>
                  <a:schemeClr val="dk1"/>
                </a:highlight>
              </a:rPr>
              <a:t>}</a:t>
            </a:r>
            <a:endParaRPr sz="6250">
              <a:solidFill>
                <a:srgbClr val="D3D3D3"/>
              </a:solidFill>
              <a:highlight>
                <a:schemeClr val="dk1"/>
              </a:highlight>
            </a:endParaRPr>
          </a:p>
          <a:p>
            <a:pPr indent="0" lvl="0" marL="152400" marR="152400" rtl="0" algn="l">
              <a:lnSpc>
                <a:spcPct val="142857"/>
              </a:lnSpc>
              <a:spcBef>
                <a:spcPts val="0"/>
              </a:spcBef>
              <a:spcAft>
                <a:spcPts val="0"/>
              </a:spcAft>
              <a:buClr>
                <a:schemeClr val="dk1"/>
              </a:buClr>
              <a:buSzPct val="104761"/>
              <a:buFont typeface="Arial"/>
              <a:buNone/>
            </a:pPr>
            <a:r>
              <a:rPr lang="en" sz="1050">
                <a:solidFill>
                  <a:srgbClr val="D3D3D3"/>
                </a:solidFill>
                <a:highlight>
                  <a:schemeClr val="dk1"/>
                </a:highlight>
                <a:latin typeface="Courier New"/>
                <a:ea typeface="Courier New"/>
                <a:cs typeface="Courier New"/>
                <a:sym typeface="Courier New"/>
              </a:rPr>
              <a:t>}</a:t>
            </a:r>
            <a:endParaRPr sz="1050">
              <a:solidFill>
                <a:srgbClr val="D3D3D3"/>
              </a:solidFill>
              <a:highlight>
                <a:schemeClr val="dk1"/>
              </a:highlight>
              <a:latin typeface="Courier New"/>
              <a:ea typeface="Courier New"/>
              <a:cs typeface="Courier New"/>
              <a:sym typeface="Courier New"/>
            </a:endParaRPr>
          </a:p>
          <a:p>
            <a:pPr indent="0" lvl="0" marL="0" rtl="0" algn="l">
              <a:spcBef>
                <a:spcPts val="1200"/>
              </a:spcBef>
              <a:spcAft>
                <a:spcPts val="1200"/>
              </a:spcAft>
              <a:buNone/>
            </a:pPr>
            <a:r>
              <a:t/>
            </a:r>
            <a:endParaRPr>
              <a:highlight>
                <a:schemeClr val="dk1"/>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Operators</a:t>
            </a:r>
            <a:endParaRPr/>
          </a:p>
        </p:txBody>
      </p:sp>
      <p:sp>
        <p:nvSpPr>
          <p:cNvPr id="329" name="Google Shape;329;p5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“Operators are words or symbols that cause a program to do something to variables.”</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Arithmetic Operators</a:t>
            </a:r>
            <a:endParaRPr/>
          </a:p>
        </p:txBody>
      </p:sp>
      <p:sp>
        <p:nvSpPr>
          <p:cNvPr id="335" name="Google Shape;335;p6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Precedence</a:t>
            </a:r>
            <a:endParaRPr/>
          </a:p>
        </p:txBody>
      </p:sp>
      <p:pic>
        <p:nvPicPr>
          <p:cNvPr id="336" name="Google Shape;336;p60"/>
          <p:cNvPicPr preferRelativeResize="0"/>
          <p:nvPr/>
        </p:nvPicPr>
        <p:blipFill rotWithShape="1">
          <a:blip r:embed="rId3">
            <a:alphaModFix/>
          </a:blip>
          <a:srcRect b="0" l="0" r="26964" t="0"/>
          <a:stretch/>
        </p:blipFill>
        <p:spPr>
          <a:xfrm>
            <a:off x="362125" y="1228675"/>
            <a:ext cx="4303575" cy="3090075"/>
          </a:xfrm>
          <a:prstGeom prst="rect">
            <a:avLst/>
          </a:prstGeom>
          <a:noFill/>
          <a:ln>
            <a:noFill/>
          </a:ln>
        </p:spPr>
      </p:pic>
      <p:pic>
        <p:nvPicPr>
          <p:cNvPr id="337" name="Google Shape;337;p60"/>
          <p:cNvPicPr preferRelativeResize="0"/>
          <p:nvPr/>
        </p:nvPicPr>
        <p:blipFill>
          <a:blip r:embed="rId4">
            <a:alphaModFix/>
          </a:blip>
          <a:stretch>
            <a:fillRect/>
          </a:stretch>
        </p:blipFill>
        <p:spPr>
          <a:xfrm>
            <a:off x="4665700" y="1745800"/>
            <a:ext cx="4303575" cy="222215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341" name="Shape 341"/>
        <p:cNvGrpSpPr/>
        <p:nvPr/>
      </p:nvGrpSpPr>
      <p:grpSpPr>
        <a:xfrm>
          <a:off x="0" y="0"/>
          <a:ext cx="0" cy="0"/>
          <a:chOff x="0" y="0"/>
          <a:chExt cx="0" cy="0"/>
        </a:xfrm>
      </p:grpSpPr>
      <p:sp>
        <p:nvSpPr>
          <p:cNvPr id="342" name="Google Shape;342;p61"/>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1"/>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1"/>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int counter = 0;</a:t>
            </a:r>
            <a:endParaRPr sz="1800">
              <a:solidFill>
                <a:srgbClr val="FFFFFF"/>
              </a:solidFill>
              <a:latin typeface="Consolas"/>
              <a:ea typeface="Consolas"/>
              <a:cs typeface="Consolas"/>
              <a:sym typeface="Consolas"/>
            </a:endParaRPr>
          </a:p>
        </p:txBody>
      </p:sp>
      <p:pic>
        <p:nvPicPr>
          <p:cNvPr id="345" name="Google Shape;345;p61"/>
          <p:cNvPicPr preferRelativeResize="0"/>
          <p:nvPr/>
        </p:nvPicPr>
        <p:blipFill>
          <a:blip r:embed="rId3">
            <a:alphaModFix/>
          </a:blip>
          <a:stretch>
            <a:fillRect/>
          </a:stretch>
        </p:blipFill>
        <p:spPr>
          <a:xfrm>
            <a:off x="498175" y="2172575"/>
            <a:ext cx="2661250" cy="798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349" name="Shape 349"/>
        <p:cNvGrpSpPr/>
        <p:nvPr/>
      </p:nvGrpSpPr>
      <p:grpSpPr>
        <a:xfrm>
          <a:off x="0" y="0"/>
          <a:ext cx="0" cy="0"/>
          <a:chOff x="0" y="0"/>
          <a:chExt cx="0" cy="0"/>
        </a:xfrm>
      </p:grpSpPr>
      <p:sp>
        <p:nvSpPr>
          <p:cNvPr id="350" name="Google Shape;350;p62"/>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2"/>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2"/>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 = counter + 1;</a:t>
            </a:r>
            <a:endParaRPr sz="1800">
              <a:solidFill>
                <a:srgbClr val="FFFFFF"/>
              </a:solidFill>
              <a:latin typeface="Consolas"/>
              <a:ea typeface="Consolas"/>
              <a:cs typeface="Consolas"/>
              <a:sym typeface="Consolas"/>
            </a:endParaRPr>
          </a:p>
        </p:txBody>
      </p:sp>
      <p:pic>
        <p:nvPicPr>
          <p:cNvPr id="353" name="Google Shape;353;p62"/>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357" name="Shape 357"/>
        <p:cNvGrpSpPr/>
        <p:nvPr/>
      </p:nvGrpSpPr>
      <p:grpSpPr>
        <a:xfrm>
          <a:off x="0" y="0"/>
          <a:ext cx="0" cy="0"/>
          <a:chOff x="0" y="0"/>
          <a:chExt cx="0" cy="0"/>
        </a:xfrm>
      </p:grpSpPr>
      <p:sp>
        <p:nvSpPr>
          <p:cNvPr id="358" name="Google Shape;358;p63"/>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3"/>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3"/>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 += 1;</a:t>
            </a:r>
            <a:endParaRPr sz="1800">
              <a:solidFill>
                <a:srgbClr val="FFFFFF"/>
              </a:solidFill>
              <a:latin typeface="Consolas"/>
              <a:ea typeface="Consolas"/>
              <a:cs typeface="Consolas"/>
              <a:sym typeface="Consolas"/>
            </a:endParaRPr>
          </a:p>
        </p:txBody>
      </p:sp>
      <p:pic>
        <p:nvPicPr>
          <p:cNvPr id="361" name="Google Shape;361;p63"/>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8"/>
          <p:cNvPicPr preferRelativeResize="0"/>
          <p:nvPr/>
        </p:nvPicPr>
        <p:blipFill>
          <a:blip r:embed="rId3">
            <a:alphaModFix/>
          </a:blip>
          <a:stretch>
            <a:fillRect/>
          </a:stretch>
        </p:blipFill>
        <p:spPr>
          <a:xfrm>
            <a:off x="15446" y="0"/>
            <a:ext cx="9113108" cy="514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Operators</a:t>
            </a:r>
            <a:endParaRPr/>
          </a:p>
        </p:txBody>
      </p:sp>
      <p:sp>
        <p:nvSpPr>
          <p:cNvPr id="367" name="Google Shape;367;p6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8" name="Google Shape;368;p64"/>
          <p:cNvPicPr preferRelativeResize="0"/>
          <p:nvPr/>
        </p:nvPicPr>
        <p:blipFill>
          <a:blip r:embed="rId3">
            <a:alphaModFix/>
          </a:blip>
          <a:stretch>
            <a:fillRect/>
          </a:stretch>
        </p:blipFill>
        <p:spPr>
          <a:xfrm>
            <a:off x="674800" y="1228675"/>
            <a:ext cx="7467775" cy="35849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4" name="Google Shape;374;p65"/>
          <p:cNvSpPr txBox="1"/>
          <p:nvPr>
            <p:ph idx="1" type="body"/>
          </p:nvPr>
        </p:nvSpPr>
        <p:spPr>
          <a:xfrm>
            <a:off x="311700" y="104975"/>
            <a:ext cx="8520600" cy="50385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362">
                <a:solidFill>
                  <a:srgbClr val="61AEEE"/>
                </a:solidFill>
                <a:highlight>
                  <a:schemeClr val="dk1"/>
                </a:highlight>
              </a:rPr>
              <a:t>#include </a:t>
            </a:r>
            <a:r>
              <a:rPr lang="en" sz="1362">
                <a:solidFill>
                  <a:srgbClr val="98C379"/>
                </a:solidFill>
                <a:highlight>
                  <a:schemeClr val="dk1"/>
                </a:highlight>
              </a:rPr>
              <a:t>&lt;stdio.h&gt;</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C678DD"/>
                </a:solidFill>
                <a:highlight>
                  <a:schemeClr val="dk1"/>
                </a:highlight>
              </a:rPr>
              <a:t>int</a:t>
            </a:r>
            <a:r>
              <a:rPr lang="en" sz="1362">
                <a:solidFill>
                  <a:srgbClr val="D3D3D3"/>
                </a:solidFill>
                <a:highlight>
                  <a:schemeClr val="dk1"/>
                </a:highlight>
              </a:rPr>
              <a:t> </a:t>
            </a:r>
            <a:r>
              <a:rPr lang="en" sz="1362">
                <a:solidFill>
                  <a:srgbClr val="61AEEE"/>
                </a:solidFill>
                <a:highlight>
                  <a:schemeClr val="dk1"/>
                </a:highlight>
              </a:rPr>
              <a:t>main</a:t>
            </a:r>
            <a:r>
              <a:rPr lang="en" sz="1362">
                <a:solidFill>
                  <a:srgbClr val="D3D3D3"/>
                </a:solidFill>
                <a:highlight>
                  <a:schemeClr val="dk1"/>
                </a:highlight>
              </a:rPr>
              <a:t>()</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C678DD"/>
                </a:solidFill>
                <a:highlight>
                  <a:schemeClr val="dk1"/>
                </a:highlight>
              </a:rPr>
              <a:t>int</a:t>
            </a:r>
            <a:r>
              <a:rPr lang="en" sz="1362">
                <a:solidFill>
                  <a:srgbClr val="D3D3D3"/>
                </a:solidFill>
                <a:highlight>
                  <a:schemeClr val="dk1"/>
                </a:highlight>
              </a:rPr>
              <a:t> a = </a:t>
            </a:r>
            <a:r>
              <a:rPr lang="en" sz="1362">
                <a:solidFill>
                  <a:srgbClr val="D19A66"/>
                </a:solidFill>
                <a:highlight>
                  <a:schemeClr val="dk1"/>
                </a:highlight>
              </a:rPr>
              <a:t>5</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is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is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is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is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is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c %= a;     </a:t>
            </a:r>
            <a:r>
              <a:rPr lang="en" sz="1362">
                <a:solidFill>
                  <a:srgbClr val="FFDDBE"/>
                </a:solidFill>
                <a:highlight>
                  <a:schemeClr val="dk1"/>
                </a:highlight>
              </a:rPr>
              <a:t>// c =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E6C07B"/>
                </a:solidFill>
                <a:highlight>
                  <a:schemeClr val="dk1"/>
                </a:highlight>
              </a:rPr>
              <a:t>printf</a:t>
            </a:r>
            <a:r>
              <a:rPr lang="en" sz="1362">
                <a:solidFill>
                  <a:srgbClr val="D3D3D3"/>
                </a:solidFill>
                <a:highlight>
                  <a:schemeClr val="dk1"/>
                </a:highlight>
              </a:rPr>
              <a:t>(</a:t>
            </a:r>
            <a:r>
              <a:rPr lang="en" sz="1362">
                <a:solidFill>
                  <a:srgbClr val="98C379"/>
                </a:solidFill>
                <a:highlight>
                  <a:schemeClr val="dk1"/>
                </a:highlight>
              </a:rPr>
              <a:t>"c = %d\n"</a:t>
            </a:r>
            <a:r>
              <a:rPr lang="en" sz="1362">
                <a:solidFill>
                  <a:srgbClr val="D3D3D3"/>
                </a:solidFill>
                <a:highlight>
                  <a:schemeClr val="dk1"/>
                </a:highlight>
              </a:rPr>
              <a:t>, c);</a:t>
            </a:r>
            <a:endParaRPr sz="1362">
              <a:solidFill>
                <a:srgbClr val="D3D3D3"/>
              </a:solidFill>
              <a:highlight>
                <a:schemeClr val="dk1"/>
              </a:highlight>
            </a:endParaRPr>
          </a:p>
          <a:p>
            <a:pPr indent="0" lvl="0" marL="0" rtl="0" algn="l">
              <a:spcBef>
                <a:spcPts val="0"/>
              </a:spcBef>
              <a:spcAft>
                <a:spcPts val="0"/>
              </a:spcAft>
              <a:buSzPts val="275"/>
              <a:buNone/>
            </a:pPr>
            <a:r>
              <a:t/>
            </a:r>
            <a:endParaRPr sz="1362">
              <a:solidFill>
                <a:srgbClr val="D3D3D3"/>
              </a:solidFill>
              <a:highlight>
                <a:schemeClr val="dk1"/>
              </a:highlight>
            </a:endParaRPr>
          </a:p>
          <a:p>
            <a:pPr indent="0" lvl="0" marL="0" rtl="0" algn="l">
              <a:spcBef>
                <a:spcPts val="0"/>
              </a:spcBef>
              <a:spcAft>
                <a:spcPts val="0"/>
              </a:spcAft>
              <a:buSzPts val="275"/>
              <a:buNone/>
            </a:pPr>
            <a:r>
              <a:rPr lang="en" sz="1362">
                <a:solidFill>
                  <a:srgbClr val="D3D3D3"/>
                </a:solidFill>
                <a:highlight>
                  <a:schemeClr val="dk1"/>
                </a:highlight>
              </a:rPr>
              <a:t>    </a:t>
            </a:r>
            <a:r>
              <a:rPr lang="en" sz="1362">
                <a:solidFill>
                  <a:srgbClr val="C678DD"/>
                </a:solidFill>
                <a:highlight>
                  <a:schemeClr val="dk1"/>
                </a:highlight>
              </a:rPr>
              <a:t>return</a:t>
            </a:r>
            <a:r>
              <a:rPr lang="en" sz="1362">
                <a:solidFill>
                  <a:srgbClr val="D3D3D3"/>
                </a:solidFill>
                <a:highlight>
                  <a:schemeClr val="dk1"/>
                </a:highlight>
              </a:rPr>
              <a:t> </a:t>
            </a:r>
            <a:r>
              <a:rPr lang="en" sz="1362">
                <a:solidFill>
                  <a:srgbClr val="D19A66"/>
                </a:solidFill>
                <a:highlight>
                  <a:schemeClr val="dk1"/>
                </a:highlight>
              </a:rPr>
              <a:t>0</a:t>
            </a:r>
            <a:r>
              <a:rPr lang="en" sz="1362">
                <a:solidFill>
                  <a:srgbClr val="D3D3D3"/>
                </a:solidFill>
                <a:highlight>
                  <a:schemeClr val="dk1"/>
                </a:highlight>
              </a:rPr>
              <a:t>;</a:t>
            </a:r>
            <a:endParaRPr sz="1362">
              <a:solidFill>
                <a:srgbClr val="D3D3D3"/>
              </a:solidFill>
              <a:highlight>
                <a:schemeClr val="dk1"/>
              </a:highlight>
            </a:endParaRPr>
          </a:p>
          <a:p>
            <a:pPr indent="0" lvl="0" marL="152400" marR="152400" rtl="0" algn="l">
              <a:lnSpc>
                <a:spcPct val="142857"/>
              </a:lnSpc>
              <a:spcBef>
                <a:spcPts val="0"/>
              </a:spcBef>
              <a:spcAft>
                <a:spcPts val="0"/>
              </a:spcAft>
              <a:buClr>
                <a:schemeClr val="dk1"/>
              </a:buClr>
              <a:buSzPts val="275"/>
              <a:buFont typeface="Arial"/>
              <a:buNone/>
            </a:pPr>
            <a:r>
              <a:rPr lang="en" sz="1362">
                <a:solidFill>
                  <a:srgbClr val="D3D3D3"/>
                </a:solidFill>
                <a:highlight>
                  <a:schemeClr val="dk1"/>
                </a:highlight>
              </a:rPr>
              <a:t>}</a:t>
            </a:r>
            <a:endParaRPr sz="1362">
              <a:solidFill>
                <a:srgbClr val="D3D3D3"/>
              </a:solidFill>
              <a:highlight>
                <a:schemeClr val="dk1"/>
              </a:highlight>
            </a:endParaRPr>
          </a:p>
          <a:p>
            <a:pPr indent="0" lvl="0" marL="0" rtl="0" algn="l">
              <a:spcBef>
                <a:spcPts val="0"/>
              </a:spcBef>
              <a:spcAft>
                <a:spcPts val="1200"/>
              </a:spcAft>
              <a:buSzPts val="275"/>
              <a:buNone/>
            </a:pPr>
            <a:r>
              <a:t/>
            </a:r>
            <a:endParaRPr sz="45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378" name="Shape 378"/>
        <p:cNvGrpSpPr/>
        <p:nvPr/>
      </p:nvGrpSpPr>
      <p:grpSpPr>
        <a:xfrm>
          <a:off x="0" y="0"/>
          <a:ext cx="0" cy="0"/>
          <a:chOff x="0" y="0"/>
          <a:chExt cx="0" cy="0"/>
        </a:xfrm>
      </p:grpSpPr>
      <p:sp>
        <p:nvSpPr>
          <p:cNvPr id="379" name="Google Shape;379;p66"/>
          <p:cNvSpPr/>
          <p:nvPr/>
        </p:nvSpPr>
        <p:spPr>
          <a:xfrm>
            <a:off x="3657600" y="-150"/>
            <a:ext cx="54864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6"/>
          <p:cNvSpPr/>
          <p:nvPr/>
        </p:nvSpPr>
        <p:spPr>
          <a:xfrm>
            <a:off x="0" y="-150"/>
            <a:ext cx="3657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6"/>
          <p:cNvSpPr txBox="1"/>
          <p:nvPr/>
        </p:nvSpPr>
        <p:spPr>
          <a:xfrm>
            <a:off x="4747500" y="1959300"/>
            <a:ext cx="3306600" cy="122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Consolas"/>
                <a:ea typeface="Consolas"/>
                <a:cs typeface="Consolas"/>
                <a:sym typeface="Consolas"/>
              </a:rPr>
              <a:t>counter++;</a:t>
            </a:r>
            <a:endParaRPr sz="1800">
              <a:solidFill>
                <a:srgbClr val="FFFFFF"/>
              </a:solidFill>
              <a:latin typeface="Consolas"/>
              <a:ea typeface="Consolas"/>
              <a:cs typeface="Consolas"/>
              <a:sym typeface="Consolas"/>
            </a:endParaRPr>
          </a:p>
        </p:txBody>
      </p:sp>
      <p:pic>
        <p:nvPicPr>
          <p:cNvPr id="382" name="Google Shape;382;p66"/>
          <p:cNvPicPr preferRelativeResize="0"/>
          <p:nvPr/>
        </p:nvPicPr>
        <p:blipFill>
          <a:blip r:embed="rId3">
            <a:alphaModFix/>
          </a:blip>
          <a:stretch>
            <a:fillRect/>
          </a:stretch>
        </p:blipFill>
        <p:spPr>
          <a:xfrm>
            <a:off x="344713" y="2172425"/>
            <a:ext cx="2968165" cy="798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Increment Decrement Operator</a:t>
            </a:r>
            <a:endParaRPr/>
          </a:p>
        </p:txBody>
      </p:sp>
      <p:sp>
        <p:nvSpPr>
          <p:cNvPr id="388" name="Google Shape;388;p6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Increment ++ increases the value by 1 </a:t>
            </a:r>
            <a:endParaRPr>
              <a:solidFill>
                <a:schemeClr val="dk1"/>
              </a:solidFill>
            </a:endParaRPr>
          </a:p>
          <a:p>
            <a:pPr indent="0" lvl="0" marL="0" rtl="0" algn="l">
              <a:spcBef>
                <a:spcPts val="1200"/>
              </a:spcBef>
              <a:spcAft>
                <a:spcPts val="0"/>
              </a:spcAft>
              <a:buNone/>
            </a:pPr>
            <a:r>
              <a:rPr lang="en">
                <a:solidFill>
                  <a:schemeClr val="dk1"/>
                </a:solidFill>
              </a:rPr>
              <a:t>Decrement -- decreases the value by 1. </a:t>
            </a:r>
            <a:endParaRPr>
              <a:solidFill>
                <a:schemeClr val="dk1"/>
              </a:solidFill>
            </a:endParaRPr>
          </a:p>
          <a:p>
            <a:pPr indent="0" lvl="0" marL="0" rtl="0" algn="l">
              <a:spcBef>
                <a:spcPts val="1200"/>
              </a:spcBef>
              <a:spcAft>
                <a:spcPts val="0"/>
              </a:spcAft>
              <a:buNone/>
            </a:pPr>
            <a:r>
              <a:rPr lang="en">
                <a:solidFill>
                  <a:schemeClr val="dk1"/>
                </a:solidFill>
              </a:rPr>
              <a:t>These two operators are unary operators, meaning they only operate on a single operand.</a:t>
            </a:r>
            <a:endParaRPr>
              <a:solidFill>
                <a:schemeClr val="dk1"/>
              </a:solidFill>
            </a:endParaRPr>
          </a:p>
          <a:p>
            <a:pPr indent="0" lvl="0" marL="0" rtl="0" algn="l">
              <a:spcBef>
                <a:spcPts val="1200"/>
              </a:spcBef>
              <a:spcAft>
                <a:spcPts val="0"/>
              </a:spcAft>
              <a:buNone/>
            </a:pPr>
            <a:r>
              <a:rPr lang="en">
                <a:solidFill>
                  <a:schemeClr val="dk1"/>
                </a:solidFill>
              </a:rPr>
              <a:t>i</a:t>
            </a:r>
            <a:r>
              <a:rPr lang="en">
                <a:solidFill>
                  <a:schemeClr val="dk1"/>
                </a:solidFill>
              </a:rPr>
              <a:t>nt a=5, b;</a:t>
            </a:r>
            <a:endParaRPr>
              <a:solidFill>
                <a:schemeClr val="dk1"/>
              </a:solidFill>
            </a:endParaRPr>
          </a:p>
          <a:p>
            <a:pPr indent="0" lvl="0" marL="0" rtl="0" algn="l">
              <a:spcBef>
                <a:spcPts val="1200"/>
              </a:spcBef>
              <a:spcAft>
                <a:spcPts val="0"/>
              </a:spcAft>
              <a:buNone/>
            </a:pPr>
            <a:r>
              <a:rPr lang="en">
                <a:solidFill>
                  <a:schemeClr val="dk1"/>
                </a:solidFill>
              </a:rPr>
              <a:t>Post Increment b = a++;   // b=5 a=6</a:t>
            </a:r>
            <a:endParaRPr>
              <a:solidFill>
                <a:schemeClr val="dk1"/>
              </a:solidFill>
            </a:endParaRPr>
          </a:p>
          <a:p>
            <a:pPr indent="0" lvl="0" marL="0" rtl="0" algn="l">
              <a:spcBef>
                <a:spcPts val="1200"/>
              </a:spcBef>
              <a:spcAft>
                <a:spcPts val="1200"/>
              </a:spcAft>
              <a:buNone/>
            </a:pPr>
            <a:r>
              <a:rPr lang="en">
                <a:solidFill>
                  <a:schemeClr val="dk1"/>
                </a:solidFill>
              </a:rPr>
              <a:t>Pre Increment  b = ++a;   // b=6 a=6</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Bitwise Operator</a:t>
            </a:r>
            <a:endParaRPr/>
          </a:p>
        </p:txBody>
      </p:sp>
      <p:sp>
        <p:nvSpPr>
          <p:cNvPr id="394" name="Google Shape;394;p6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5" name="Google Shape;395;p68"/>
          <p:cNvPicPr preferRelativeResize="0"/>
          <p:nvPr/>
        </p:nvPicPr>
        <p:blipFill>
          <a:blip r:embed="rId3">
            <a:alphaModFix/>
          </a:blip>
          <a:stretch>
            <a:fillRect/>
          </a:stretch>
        </p:blipFill>
        <p:spPr>
          <a:xfrm>
            <a:off x="481250" y="1093850"/>
            <a:ext cx="7991275" cy="3826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Practise Exercise</a:t>
            </a:r>
            <a:endParaRPr/>
          </a:p>
        </p:txBody>
      </p:sp>
      <p:sp>
        <p:nvSpPr>
          <p:cNvPr id="401" name="Google Shape;401;p69"/>
          <p:cNvSpPr txBox="1"/>
          <p:nvPr>
            <p:ph idx="1" type="body"/>
          </p:nvPr>
        </p:nvSpPr>
        <p:spPr>
          <a:xfrm>
            <a:off x="311700" y="1093850"/>
            <a:ext cx="8520600" cy="40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Given as input an integer number of seconds, print as output the equivalent time in hours, minutes and seconds. </a:t>
            </a:r>
            <a:endParaRPr>
              <a:solidFill>
                <a:schemeClr val="dk1"/>
              </a:solidFill>
            </a:endParaRPr>
          </a:p>
          <a:p>
            <a:pPr indent="0" lvl="0" marL="0" rtl="0" algn="l">
              <a:spcBef>
                <a:spcPts val="1200"/>
              </a:spcBef>
              <a:spcAft>
                <a:spcPts val="0"/>
              </a:spcAft>
              <a:buNone/>
            </a:pPr>
            <a:r>
              <a:rPr lang="en">
                <a:solidFill>
                  <a:schemeClr val="dk1"/>
                </a:solidFill>
              </a:rPr>
              <a:t>e.g:</a:t>
            </a:r>
            <a:endParaRPr>
              <a:solidFill>
                <a:schemeClr val="dk1"/>
              </a:solidFill>
            </a:endParaRPr>
          </a:p>
          <a:p>
            <a:pPr indent="0" lvl="0" marL="0" rtl="0" algn="l">
              <a:spcBef>
                <a:spcPts val="1200"/>
              </a:spcBef>
              <a:spcAft>
                <a:spcPts val="0"/>
              </a:spcAft>
              <a:buNone/>
            </a:pPr>
            <a:r>
              <a:rPr lang="en">
                <a:solidFill>
                  <a:srgbClr val="0000FF"/>
                </a:solidFill>
              </a:rPr>
              <a:t>7322 seconds is equivalent to 2 hours 2 minutes 2 seconds.</a:t>
            </a:r>
            <a:endParaRPr>
              <a:solidFill>
                <a:srgbClr val="0000FF"/>
              </a:solidFill>
            </a:endParaRPr>
          </a:p>
          <a:p>
            <a:pPr indent="0" lvl="0" marL="0" rtl="0" algn="l">
              <a:spcBef>
                <a:spcPts val="1200"/>
              </a:spcBef>
              <a:spcAft>
                <a:spcPts val="0"/>
              </a:spcAft>
              <a:buNone/>
            </a:pPr>
            <a:r>
              <a:t/>
            </a:r>
            <a:endParaRPr>
              <a:solidFill>
                <a:srgbClr val="0000FF"/>
              </a:solidFill>
            </a:endParaRPr>
          </a:p>
          <a:p>
            <a:pPr indent="0" lvl="0" marL="0" rtl="0" algn="l">
              <a:spcBef>
                <a:spcPts val="1200"/>
              </a:spcBef>
              <a:spcAft>
                <a:spcPts val="0"/>
              </a:spcAft>
              <a:buNone/>
            </a:pPr>
            <a:r>
              <a:rPr lang="en">
                <a:solidFill>
                  <a:schemeClr val="dk1"/>
                </a:solidFill>
              </a:rPr>
              <a:t>If a five-digit number is input through the keyboard, write a program to calculate the sum of its digits. </a:t>
            </a:r>
            <a:endParaRPr>
              <a:solidFill>
                <a:schemeClr val="dk1"/>
              </a:solidFill>
            </a:endParaRPr>
          </a:p>
          <a:p>
            <a:pPr indent="0" lvl="0" marL="0" rtl="0" algn="l">
              <a:spcBef>
                <a:spcPts val="1200"/>
              </a:spcBef>
              <a:spcAft>
                <a:spcPts val="0"/>
              </a:spcAft>
              <a:buNone/>
            </a:pPr>
            <a:r>
              <a:rPr lang="en">
                <a:solidFill>
                  <a:schemeClr val="dk1"/>
                </a:solidFill>
              </a:rPr>
              <a:t>(Hint: Use the modulus operator ‘%’)</a:t>
            </a:r>
            <a:endParaRPr>
              <a:solidFill>
                <a:srgbClr val="0000FF"/>
              </a:solidFill>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solidFill>
                  <a:schemeClr val="dk1"/>
                </a:solidFill>
              </a:rPr>
              <a:t>Practise Exercise</a:t>
            </a:r>
            <a:endParaRPr/>
          </a:p>
        </p:txBody>
      </p:sp>
      <p:sp>
        <p:nvSpPr>
          <p:cNvPr id="407" name="Google Shape;407;p7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Two numbers are input through the keyboard into two locations C and D. Write a program to interchange the contents of C and 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Assignment</a:t>
            </a:r>
            <a:endParaRPr/>
          </a:p>
        </p:txBody>
      </p:sp>
      <p:sp>
        <p:nvSpPr>
          <p:cNvPr id="413" name="Google Shape;413;p71"/>
          <p:cNvSpPr txBox="1"/>
          <p:nvPr>
            <p:ph idx="1" type="body"/>
          </p:nvPr>
        </p:nvSpPr>
        <p:spPr>
          <a:xfrm>
            <a:off x="311700" y="1093850"/>
            <a:ext cx="8520600" cy="40536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Do Read thoroughly and practice all exercises of 1st chapter of “Let us C”</a:t>
            </a:r>
            <a:endParaRPr/>
          </a:p>
          <a:p>
            <a:pPr indent="-325755" lvl="0" marL="457200" rtl="0" algn="l">
              <a:spcBef>
                <a:spcPts val="0"/>
              </a:spcBef>
              <a:spcAft>
                <a:spcPts val="0"/>
              </a:spcAft>
              <a:buSzPct val="100000"/>
              <a:buAutoNum type="arabicPeriod"/>
            </a:pPr>
            <a:r>
              <a:rPr lang="en"/>
              <a:t>Ramesh’s basic salary is input through the keyboard. His dearness allowance is 40% of basic salary, and house rent allowance is 20% of basic salary. Write a program to calculate his gross salary.</a:t>
            </a:r>
            <a:endParaRPr/>
          </a:p>
          <a:p>
            <a:pPr indent="-325755" lvl="0" marL="457200" rtl="0" algn="l">
              <a:spcBef>
                <a:spcPts val="0"/>
              </a:spcBef>
              <a:spcAft>
                <a:spcPts val="0"/>
              </a:spcAft>
              <a:buSzPct val="100000"/>
              <a:buAutoNum type="arabicPeriod"/>
            </a:pPr>
            <a:r>
              <a:rPr lang="en"/>
              <a:t>Temperature of a city in Fahrenheit degrees is input through the keyboard. Write a program to convert this temperature into Centigrade degrees.</a:t>
            </a:r>
            <a:endParaRPr/>
          </a:p>
          <a:p>
            <a:pPr indent="-325755" lvl="0" marL="457200" rtl="0" algn="l">
              <a:spcBef>
                <a:spcPts val="0"/>
              </a:spcBef>
              <a:spcAft>
                <a:spcPts val="0"/>
              </a:spcAft>
              <a:buSzPct val="100000"/>
              <a:buAutoNum type="arabicPeriod"/>
            </a:pPr>
            <a:r>
              <a:rPr lang="en"/>
              <a:t>The length &amp; breadth of a rectangle and radius of a circle are input through the keyboard. Write a program to calculate the area &amp; perimeter of the rectangle, and the area &amp; circumference of the circle.</a:t>
            </a:r>
            <a:endParaRPr/>
          </a:p>
          <a:p>
            <a:pPr indent="-325755" lvl="0" marL="457200" rtl="0" algn="l">
              <a:spcBef>
                <a:spcPts val="0"/>
              </a:spcBef>
              <a:spcAft>
                <a:spcPts val="0"/>
              </a:spcAft>
              <a:buSzPct val="100000"/>
              <a:buAutoNum type="arabicPeriod"/>
            </a:pPr>
            <a:r>
              <a:rPr lang="en"/>
              <a:t>If a four-digit number is input through the keyboard, write a program to obtain the sum of the first and last digit of this number.</a:t>
            </a:r>
            <a:endParaRPr>
              <a:solidFill>
                <a:srgbClr val="0000FF"/>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9"/>
          <p:cNvPicPr preferRelativeResize="0"/>
          <p:nvPr/>
        </p:nvPicPr>
        <p:blipFill>
          <a:blip r:embed="rId3">
            <a:alphaModFix/>
          </a:blip>
          <a:stretch>
            <a:fillRect/>
          </a:stretch>
        </p:blipFill>
        <p:spPr>
          <a:xfrm>
            <a:off x="21087" y="0"/>
            <a:ext cx="910182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Desktop Application</a:t>
            </a:r>
            <a:endParaRPr/>
          </a:p>
        </p:txBody>
      </p:sp>
      <p:sp>
        <p:nvSpPr>
          <p:cNvPr id="137" name="Google Shape;137;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30"/>
          <p:cNvPicPr preferRelativeResize="0"/>
          <p:nvPr/>
        </p:nvPicPr>
        <p:blipFill>
          <a:blip r:embed="rId4">
            <a:alphaModFix/>
          </a:blip>
          <a:stretch>
            <a:fillRect/>
          </a:stretch>
        </p:blipFill>
        <p:spPr>
          <a:xfrm>
            <a:off x="686850" y="1152475"/>
            <a:ext cx="6947875" cy="3902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Android Applications</a:t>
            </a:r>
            <a:endParaRPr/>
          </a:p>
        </p:txBody>
      </p:sp>
      <p:sp>
        <p:nvSpPr>
          <p:cNvPr id="144" name="Google Shape;144;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31"/>
          <p:cNvPicPr preferRelativeResize="0"/>
          <p:nvPr/>
        </p:nvPicPr>
        <p:blipFill>
          <a:blip r:embed="rId3">
            <a:alphaModFix/>
          </a:blip>
          <a:stretch>
            <a:fillRect/>
          </a:stretch>
        </p:blipFill>
        <p:spPr>
          <a:xfrm>
            <a:off x="4371725" y="1132725"/>
            <a:ext cx="3480775" cy="3459075"/>
          </a:xfrm>
          <a:prstGeom prst="rect">
            <a:avLst/>
          </a:prstGeom>
          <a:noFill/>
          <a:ln>
            <a:noFill/>
          </a:ln>
        </p:spPr>
      </p:pic>
      <p:pic>
        <p:nvPicPr>
          <p:cNvPr id="146" name="Google Shape;146;p31"/>
          <p:cNvPicPr preferRelativeResize="0"/>
          <p:nvPr/>
        </p:nvPicPr>
        <p:blipFill>
          <a:blip r:embed="rId4">
            <a:alphaModFix/>
          </a:blip>
          <a:stretch>
            <a:fillRect/>
          </a:stretch>
        </p:blipFill>
        <p:spPr>
          <a:xfrm>
            <a:off x="365350" y="1152475"/>
            <a:ext cx="3577650" cy="341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iPhone Applications</a:t>
            </a:r>
            <a:endParaRPr/>
          </a:p>
        </p:txBody>
      </p:sp>
      <p:sp>
        <p:nvSpPr>
          <p:cNvPr id="152" name="Google Shape;152;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32"/>
          <p:cNvPicPr preferRelativeResize="0"/>
          <p:nvPr/>
        </p:nvPicPr>
        <p:blipFill>
          <a:blip r:embed="rId3">
            <a:alphaModFix/>
          </a:blip>
          <a:stretch>
            <a:fillRect/>
          </a:stretch>
        </p:blipFill>
        <p:spPr>
          <a:xfrm>
            <a:off x="490425" y="1152475"/>
            <a:ext cx="3162201" cy="3416400"/>
          </a:xfrm>
          <a:prstGeom prst="rect">
            <a:avLst/>
          </a:prstGeom>
          <a:noFill/>
          <a:ln>
            <a:noFill/>
          </a:ln>
        </p:spPr>
      </p:pic>
      <p:pic>
        <p:nvPicPr>
          <p:cNvPr id="154" name="Google Shape;154;p32"/>
          <p:cNvPicPr preferRelativeResize="0"/>
          <p:nvPr/>
        </p:nvPicPr>
        <p:blipFill>
          <a:blip r:embed="rId4">
            <a:alphaModFix/>
          </a:blip>
          <a:stretch>
            <a:fillRect/>
          </a:stretch>
        </p:blipFill>
        <p:spPr>
          <a:xfrm>
            <a:off x="4424975" y="1152475"/>
            <a:ext cx="3500125" cy="3416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33"/>
          <p:cNvPicPr preferRelativeResize="0"/>
          <p:nvPr/>
        </p:nvPicPr>
        <p:blipFill>
          <a:blip r:embed="rId3">
            <a:alphaModFix/>
          </a:blip>
          <a:stretch>
            <a:fillRect/>
          </a:stretch>
        </p:blipFill>
        <p:spPr>
          <a:xfrm>
            <a:off x="1388624" y="782750"/>
            <a:ext cx="6227349" cy="347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0000"/>
      </a:dk1>
      <a:lt1>
        <a:srgbClr val="FFFFFF"/>
      </a:lt1>
      <a:dk2>
        <a:srgbClr val="666666"/>
      </a:dk2>
      <a:lt2>
        <a:srgbClr val="EEEEEE"/>
      </a:lt2>
      <a:accent1>
        <a:srgbClr val="000000"/>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