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5143500" cx="9144000"/>
  <p:notesSz cx="6858000" cy="9144000"/>
  <p:embeddedFontLst>
    <p:embeddedFont>
      <p:font typeface="Amatic SC"/>
      <p:regular r:id="rId65"/>
      <p:bold r:id="rId66"/>
    </p:embeddedFont>
    <p:embeddedFont>
      <p:font typeface="Source Code Pro"/>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SourceCodePr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AmaticSC-bold.fntdata"/><Relationship Id="rId21" Type="http://schemas.openxmlformats.org/officeDocument/2006/relationships/slide" Target="slides/slide16.xml"/><Relationship Id="rId65" Type="http://schemas.openxmlformats.org/officeDocument/2006/relationships/font" Target="fonts/AmaticSC-regular.fntdata"/><Relationship Id="rId24" Type="http://schemas.openxmlformats.org/officeDocument/2006/relationships/slide" Target="slides/slide19.xml"/><Relationship Id="rId68" Type="http://schemas.openxmlformats.org/officeDocument/2006/relationships/font" Target="fonts/SourceCodePro-bold.fntdata"/><Relationship Id="rId23" Type="http://schemas.openxmlformats.org/officeDocument/2006/relationships/slide" Target="slides/slide18.xml"/><Relationship Id="rId67" Type="http://schemas.openxmlformats.org/officeDocument/2006/relationships/font" Target="fonts/SourceCodePr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SourceCodePr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93c0e3fa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93c0e3fa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93c0e3fa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93c0e3fa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93c0e3fa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93c0e3fa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93c0e3f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93c0e3f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93c0e3fa9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93c0e3fa9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93c0e3fa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93c0e3fa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a10746d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a10746d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a10746d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a10746d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a10746d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a10746d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a10746dc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a10746dc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91ebda6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f91ebda6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a108554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a108554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a10746dc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a10746dc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a108554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a108554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aaf88c9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aaf88c9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aaf88c9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aaf88c9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a10746d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a10746dc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a10746dc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a10746dc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a10746dc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a10746dc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a10855417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a10855417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a10855417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a10855417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91ebda6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91ebda6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a10855417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a10855417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a10855417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a10855417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ad6d93d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ad6d93d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ad6d93dc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ad6d93dc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fad6d93dc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fad6d93dc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ad6d93dc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ad6d93dc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ad6d93dc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ad6d93dc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b123706c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b123706c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b123706c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b123706c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b123706c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b123706c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93c0e3fa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93c0e3fa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b123706c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fb123706c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b123706c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b123706c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b123706c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b123706c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fb123706c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fb123706c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b123706c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fb123706c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b123706c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b123706c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b123706c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fb123706c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b123706c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fb123706c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fb123706c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fb123706c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fb123706c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fb123706c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93c0e3f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93c0e3f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fb0f4b2f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fb0f4b2f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b0f4b2f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b0f4b2f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fcae99c0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fcae99c0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fcf26a2c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fcf26a2c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cf26a2c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fcf26a2c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cf26a2c7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fcf26a2c7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fcf26a2c7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fcf26a2c7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fcf26a2c7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fcf26a2c7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fcf26a2c7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fcf26a2c7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fcae99c0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fcae99c0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93c0e3fa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93c0e3fa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93c0e3f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93c0e3f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a10746d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a10746d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93c0e3fa9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93c0e3fa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Loopy Loop</a:t>
            </a:r>
            <a:endParaRPr/>
          </a:p>
          <a:p>
            <a:pPr indent="0" lvl="0" marL="0" rtl="0" algn="ctr">
              <a:spcBef>
                <a:spcPts val="0"/>
              </a:spcBef>
              <a:spcAft>
                <a:spcPts val="0"/>
              </a:spcAft>
              <a:buNone/>
            </a:pPr>
            <a:r>
              <a:rPr lang="en" sz="1800"/>
              <a:t>Week 3</a:t>
            </a:r>
            <a:endParaRPr sz="18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                                    </a:t>
            </a:r>
            <a:r>
              <a:rPr lang="en">
                <a:solidFill>
                  <a:schemeClr val="lt1"/>
                </a:solidFill>
              </a:rPr>
              <a:t>Sumaiyah Zahid</a:t>
            </a:r>
            <a:endParaRPr>
              <a:solidFill>
                <a:schemeClr val="lt1"/>
              </a:solidFill>
            </a:endParaRPr>
          </a:p>
        </p:txBody>
      </p:sp>
      <p:pic>
        <p:nvPicPr>
          <p:cNvPr id="58" name="Google Shape;58;p13"/>
          <p:cNvPicPr preferRelativeResize="0"/>
          <p:nvPr/>
        </p:nvPicPr>
        <p:blipFill>
          <a:blip r:embed="rId3">
            <a:alphaModFix/>
          </a:blip>
          <a:stretch>
            <a:fillRect/>
          </a:stretch>
        </p:blipFill>
        <p:spPr>
          <a:xfrm>
            <a:off x="217775" y="285025"/>
            <a:ext cx="2508550" cy="1438100"/>
          </a:xfrm>
          <a:prstGeom prst="rect">
            <a:avLst/>
          </a:prstGeom>
          <a:noFill/>
          <a:ln>
            <a:noFill/>
          </a:ln>
        </p:spPr>
      </p:pic>
      <p:pic>
        <p:nvPicPr>
          <p:cNvPr id="59" name="Google Shape;59;p13"/>
          <p:cNvPicPr preferRelativeResize="0"/>
          <p:nvPr/>
        </p:nvPicPr>
        <p:blipFill>
          <a:blip r:embed="rId4">
            <a:alphaModFix/>
          </a:blip>
          <a:stretch>
            <a:fillRect/>
          </a:stretch>
        </p:blipFill>
        <p:spPr>
          <a:xfrm>
            <a:off x="6704300" y="197750"/>
            <a:ext cx="2223825" cy="1017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564050" y="292850"/>
            <a:ext cx="7520297" cy="4276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3"/>
          <p:cNvSpPr txBox="1"/>
          <p:nvPr>
            <p:ph idx="1" type="body"/>
          </p:nvPr>
        </p:nvSpPr>
        <p:spPr>
          <a:xfrm>
            <a:off x="311700" y="629450"/>
            <a:ext cx="8520600" cy="39393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Clr>
                <a:schemeClr val="dk1"/>
              </a:buClr>
              <a:buSzPts val="275"/>
              <a:buFont typeface="Arial"/>
              <a:buNone/>
            </a:pPr>
            <a:r>
              <a:rPr lang="en" sz="5800"/>
              <a:t>Suppose we want to add five numbers (say to find their average).</a:t>
            </a:r>
            <a:endParaRPr sz="5800"/>
          </a:p>
          <a:p>
            <a:pPr indent="0" lvl="0" marL="0" rtl="0" algn="l">
              <a:spcBef>
                <a:spcPts val="1200"/>
              </a:spcBef>
              <a:spcAft>
                <a:spcPts val="0"/>
              </a:spcAft>
              <a:buClr>
                <a:schemeClr val="dk1"/>
              </a:buClr>
              <a:buSzPts val="275"/>
              <a:buFont typeface="Arial"/>
              <a:buNone/>
            </a:pPr>
            <a:r>
              <a:rPr lang="en" sz="5800"/>
              <a:t>From what you have learned so far, you could proceed as follows.</a:t>
            </a:r>
            <a:endParaRPr sz="5800"/>
          </a:p>
          <a:p>
            <a:pPr indent="457200" lvl="0" marL="0" rtl="0" algn="l">
              <a:spcBef>
                <a:spcPts val="1200"/>
              </a:spcBef>
              <a:spcAft>
                <a:spcPts val="0"/>
              </a:spcAft>
              <a:buClr>
                <a:schemeClr val="dk1"/>
              </a:buClr>
              <a:buSzPts val="275"/>
              <a:buFont typeface="Arial"/>
              <a:buNone/>
            </a:pPr>
            <a:r>
              <a:rPr lang="en" sz="5800"/>
              <a:t>scanf(%d %d %d %d %d,&amp;num1,&amp;num2,&amp;num3,&amp;num4,&amp;num5);</a:t>
            </a:r>
            <a:endParaRPr sz="5800"/>
          </a:p>
          <a:p>
            <a:pPr indent="457200" lvl="0" marL="0" rtl="0" algn="l">
              <a:spcBef>
                <a:spcPts val="1200"/>
              </a:spcBef>
              <a:spcAft>
                <a:spcPts val="0"/>
              </a:spcAft>
              <a:buClr>
                <a:schemeClr val="dk1"/>
              </a:buClr>
              <a:buSzPts val="275"/>
              <a:buFont typeface="Arial"/>
              <a:buNone/>
            </a:pPr>
            <a:r>
              <a:rPr lang="en" sz="5800"/>
              <a:t>sum = num1+num2+num3+num4+num5;</a:t>
            </a:r>
            <a:endParaRPr sz="5800"/>
          </a:p>
          <a:p>
            <a:pPr indent="457200" lvl="0" marL="0" rtl="0" algn="l">
              <a:spcBef>
                <a:spcPts val="1200"/>
              </a:spcBef>
              <a:spcAft>
                <a:spcPts val="0"/>
              </a:spcAft>
              <a:buClr>
                <a:schemeClr val="dk1"/>
              </a:buClr>
              <a:buSzPts val="275"/>
              <a:buFont typeface="Arial"/>
              <a:buNone/>
            </a:pPr>
            <a:r>
              <a:rPr lang="en" sz="5800"/>
              <a:t>average = sum/5;</a:t>
            </a:r>
            <a:endParaRPr sz="5800"/>
          </a:p>
          <a:p>
            <a:pPr indent="0" lvl="0" marL="0" rtl="0" algn="l">
              <a:spcBef>
                <a:spcPts val="1200"/>
              </a:spcBef>
              <a:spcAft>
                <a:spcPts val="0"/>
              </a:spcAft>
              <a:buClr>
                <a:schemeClr val="dk1"/>
              </a:buClr>
              <a:buSzPts val="275"/>
              <a:buFont typeface="Arial"/>
              <a:buNone/>
            </a:pPr>
            <a:r>
              <a:t/>
            </a:r>
            <a:endParaRPr sz="5800"/>
          </a:p>
          <a:p>
            <a:pPr indent="0" lvl="0" marL="0" rtl="0" algn="l">
              <a:spcBef>
                <a:spcPts val="1200"/>
              </a:spcBef>
              <a:spcAft>
                <a:spcPts val="1200"/>
              </a:spcAft>
              <a:buNone/>
            </a:pPr>
            <a:r>
              <a:rPr lang="en" sz="5800"/>
              <a:t>Suppose we wanted to add and average 100, or 1000, or more numbers. We would have to declare that many variables, and list them again in scanf statement, and perhaps, again in the output statement.</a:t>
            </a:r>
            <a:endParaRPr sz="5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4"/>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3650">
                <a:solidFill>
                  <a:srgbClr val="61AEEE"/>
                </a:solidFill>
                <a:highlight>
                  <a:schemeClr val="dk1"/>
                </a:highlight>
              </a:rPr>
              <a:t>#include </a:t>
            </a:r>
            <a:r>
              <a:rPr lang="en" sz="3650">
                <a:solidFill>
                  <a:srgbClr val="98C379"/>
                </a:solidFill>
                <a:highlight>
                  <a:schemeClr val="dk1"/>
                </a:highlight>
              </a:rPr>
              <a:t>&lt;stdio.h&gt;</a:t>
            </a:r>
            <a:endParaRPr sz="3650">
              <a:solidFill>
                <a:srgbClr val="D3D3D3"/>
              </a:solidFill>
              <a:highlight>
                <a:schemeClr val="dk1"/>
              </a:highlight>
            </a:endParaRPr>
          </a:p>
          <a:p>
            <a:pPr indent="0" lvl="0" marL="0" rtl="0" algn="l">
              <a:spcBef>
                <a:spcPts val="0"/>
              </a:spcBef>
              <a:spcAft>
                <a:spcPts val="0"/>
              </a:spcAft>
              <a:buNone/>
            </a:pPr>
            <a:r>
              <a:rPr lang="en" sz="3650">
                <a:solidFill>
                  <a:srgbClr val="C678DD"/>
                </a:solidFill>
                <a:highlight>
                  <a:schemeClr val="dk1"/>
                </a:highlight>
              </a:rPr>
              <a:t>int</a:t>
            </a:r>
            <a:r>
              <a:rPr lang="en" sz="3650">
                <a:solidFill>
                  <a:srgbClr val="D3D3D3"/>
                </a:solidFill>
                <a:highlight>
                  <a:schemeClr val="dk1"/>
                </a:highlight>
              </a:rPr>
              <a:t> </a:t>
            </a:r>
            <a:r>
              <a:rPr lang="en" sz="3650">
                <a:solidFill>
                  <a:srgbClr val="61AEEE"/>
                </a:solidFill>
                <a:highlight>
                  <a:schemeClr val="dk1"/>
                </a:highlight>
              </a:rPr>
              <a:t>main</a:t>
            </a:r>
            <a:r>
              <a:rPr lang="en" sz="3650">
                <a:solidFill>
                  <a:srgbClr val="D3D3D3"/>
                </a:solidFill>
                <a:highlight>
                  <a:schemeClr val="dk1"/>
                </a:highlight>
              </a:rPr>
              <a:t>()</a:t>
            </a:r>
            <a:endParaRPr sz="3650">
              <a:solidFill>
                <a:srgbClr val="D3D3D3"/>
              </a:solidFill>
              <a:highlight>
                <a:schemeClr val="dk1"/>
              </a:highlight>
            </a:endParaRPr>
          </a:p>
          <a:p>
            <a:pPr indent="0" lvl="0" marL="0" rtl="0" algn="l">
              <a:spcBef>
                <a:spcPts val="0"/>
              </a:spcBef>
              <a:spcAft>
                <a:spcPts val="0"/>
              </a:spcAft>
              <a:buNone/>
            </a:pPr>
            <a:r>
              <a:rPr lang="en" sz="3650">
                <a:solidFill>
                  <a:srgbClr val="D3D3D3"/>
                </a:solidFill>
                <a:highlight>
                  <a:schemeClr val="dk1"/>
                </a:highlight>
              </a:rPr>
              <a:t>{</a:t>
            </a:r>
            <a:endParaRPr sz="3650">
              <a:solidFill>
                <a:srgbClr val="D3D3D3"/>
              </a:solidFill>
              <a:highlight>
                <a:schemeClr val="dk1"/>
              </a:highlight>
            </a:endParaRPr>
          </a:p>
          <a:p>
            <a:pPr indent="0" lvl="0" marL="0" rtl="0" algn="l">
              <a:spcBef>
                <a:spcPts val="0"/>
              </a:spcBef>
              <a:spcAft>
                <a:spcPts val="0"/>
              </a:spcAft>
              <a:buNone/>
            </a:pPr>
            <a:r>
              <a:rPr lang="en" sz="3650">
                <a:solidFill>
                  <a:srgbClr val="D3D3D3"/>
                </a:solidFill>
                <a:highlight>
                  <a:schemeClr val="dk1"/>
                </a:highlight>
              </a:rPr>
              <a:t>    </a:t>
            </a:r>
            <a:r>
              <a:rPr lang="en" sz="3650">
                <a:solidFill>
                  <a:srgbClr val="C678DD"/>
                </a:solidFill>
                <a:highlight>
                  <a:schemeClr val="dk1"/>
                </a:highlight>
              </a:rPr>
              <a:t>int</a:t>
            </a:r>
            <a:r>
              <a:rPr lang="en" sz="3650">
                <a:solidFill>
                  <a:srgbClr val="D3D3D3"/>
                </a:solidFill>
                <a:highlight>
                  <a:schemeClr val="dk1"/>
                </a:highlight>
              </a:rPr>
              <a:t> sum=0,i, new_num,avg;</a:t>
            </a:r>
            <a:endParaRPr sz="3650">
              <a:solidFill>
                <a:srgbClr val="D3D3D3"/>
              </a:solidFill>
              <a:highlight>
                <a:schemeClr val="dk1"/>
              </a:highlight>
            </a:endParaRPr>
          </a:p>
          <a:p>
            <a:pPr indent="0" lvl="0" marL="0" rtl="0" algn="l">
              <a:spcBef>
                <a:spcPts val="0"/>
              </a:spcBef>
              <a:spcAft>
                <a:spcPts val="0"/>
              </a:spcAft>
              <a:buNone/>
            </a:pPr>
            <a:r>
              <a:rPr lang="en" sz="3650">
                <a:solidFill>
                  <a:srgbClr val="D3D3D3"/>
                </a:solidFill>
                <a:highlight>
                  <a:schemeClr val="dk1"/>
                </a:highlight>
              </a:rPr>
              <a:t>    for (i=0; i&lt;5; i++)</a:t>
            </a:r>
            <a:endParaRPr sz="3650">
              <a:solidFill>
                <a:srgbClr val="D3D3D3"/>
              </a:solidFill>
              <a:highlight>
                <a:schemeClr val="dk1"/>
              </a:highlight>
            </a:endParaRPr>
          </a:p>
          <a:p>
            <a:pPr indent="0" lvl="0" marL="0" rtl="0" algn="l">
              <a:spcBef>
                <a:spcPts val="0"/>
              </a:spcBef>
              <a:spcAft>
                <a:spcPts val="0"/>
              </a:spcAft>
              <a:buNone/>
            </a:pPr>
            <a:r>
              <a:rPr lang="en" sz="3650">
                <a:solidFill>
                  <a:srgbClr val="D3D3D3"/>
                </a:solidFill>
                <a:highlight>
                  <a:schemeClr val="dk1"/>
                </a:highlight>
              </a:rPr>
              <a:t>    {</a:t>
            </a:r>
            <a:endParaRPr sz="3650">
              <a:solidFill>
                <a:srgbClr val="D3D3D3"/>
              </a:solidFill>
              <a:highlight>
                <a:schemeClr val="dk1"/>
              </a:highlight>
            </a:endParaRPr>
          </a:p>
          <a:p>
            <a:pPr indent="0" lvl="0" marL="0" rtl="0" algn="l">
              <a:spcBef>
                <a:spcPts val="0"/>
              </a:spcBef>
              <a:spcAft>
                <a:spcPts val="0"/>
              </a:spcAft>
              <a:buNone/>
            </a:pPr>
            <a:r>
              <a:rPr lang="en" sz="3650">
                <a:solidFill>
                  <a:srgbClr val="D3D3D3"/>
                </a:solidFill>
                <a:highlight>
                  <a:schemeClr val="dk1"/>
                </a:highlight>
              </a:rPr>
              <a:t>    	</a:t>
            </a:r>
            <a:r>
              <a:rPr lang="en" sz="3650">
                <a:solidFill>
                  <a:srgbClr val="D3D3D3"/>
                </a:solidFill>
                <a:highlight>
                  <a:schemeClr val="dk1"/>
                </a:highlight>
              </a:rPr>
              <a:t>printf(</a:t>
            </a:r>
            <a:r>
              <a:rPr lang="en" sz="3650">
                <a:solidFill>
                  <a:srgbClr val="98C379"/>
                </a:solidFill>
                <a:highlight>
                  <a:schemeClr val="dk1"/>
                </a:highlight>
              </a:rPr>
              <a:t>"</a:t>
            </a:r>
            <a:r>
              <a:rPr lang="en" sz="3650">
                <a:solidFill>
                  <a:srgbClr val="6AA84F"/>
                </a:solidFill>
                <a:highlight>
                  <a:schemeClr val="dk1"/>
                </a:highlight>
              </a:rPr>
              <a:t>Enter Number </a:t>
            </a:r>
            <a:r>
              <a:rPr lang="en" sz="3650">
                <a:solidFill>
                  <a:srgbClr val="98C379"/>
                </a:solidFill>
                <a:highlight>
                  <a:schemeClr val="dk1"/>
                </a:highlight>
              </a:rPr>
              <a:t>"</a:t>
            </a:r>
            <a:r>
              <a:rPr lang="en" sz="3650">
                <a:solidFill>
                  <a:srgbClr val="D3D3D3"/>
                </a:solidFill>
                <a:highlight>
                  <a:schemeClr val="dk1"/>
                </a:highlight>
              </a:rPr>
              <a:t>);</a:t>
            </a:r>
            <a:endParaRPr sz="3650">
              <a:solidFill>
                <a:srgbClr val="D3D3D3"/>
              </a:solidFill>
              <a:highlight>
                <a:schemeClr val="dk1"/>
              </a:highlight>
            </a:endParaRPr>
          </a:p>
          <a:p>
            <a:pPr indent="0" lvl="0" marL="0" rtl="0" algn="l">
              <a:spcBef>
                <a:spcPts val="0"/>
              </a:spcBef>
              <a:spcAft>
                <a:spcPts val="0"/>
              </a:spcAft>
              <a:buNone/>
            </a:pPr>
            <a:r>
              <a:rPr lang="en" sz="3650">
                <a:solidFill>
                  <a:srgbClr val="D3D3D3"/>
                </a:solidFill>
                <a:highlight>
                  <a:schemeClr val="dk1"/>
                </a:highlight>
              </a:rPr>
              <a:t>		scanf(</a:t>
            </a:r>
            <a:r>
              <a:rPr lang="en" sz="3650">
                <a:solidFill>
                  <a:srgbClr val="98C379"/>
                </a:solidFill>
                <a:highlight>
                  <a:schemeClr val="dk1"/>
                </a:highlight>
              </a:rPr>
              <a:t>"</a:t>
            </a:r>
            <a:r>
              <a:rPr lang="en" sz="3650">
                <a:solidFill>
                  <a:srgbClr val="93C47D"/>
                </a:solidFill>
                <a:highlight>
                  <a:schemeClr val="dk1"/>
                </a:highlight>
              </a:rPr>
              <a:t>%d</a:t>
            </a:r>
            <a:r>
              <a:rPr lang="en" sz="3650">
                <a:solidFill>
                  <a:srgbClr val="98C379"/>
                </a:solidFill>
                <a:highlight>
                  <a:schemeClr val="dk1"/>
                </a:highlight>
              </a:rPr>
              <a:t>"</a:t>
            </a:r>
            <a:r>
              <a:rPr lang="en" sz="3650">
                <a:solidFill>
                  <a:srgbClr val="D3D3D3"/>
                </a:solidFill>
                <a:highlight>
                  <a:schemeClr val="dk1"/>
                </a:highlight>
              </a:rPr>
              <a:t>,&amp;new_num);</a:t>
            </a:r>
            <a:endParaRPr sz="3650">
              <a:solidFill>
                <a:srgbClr val="D3D3D3"/>
              </a:solidFill>
              <a:highlight>
                <a:schemeClr val="dk1"/>
              </a:highlight>
            </a:endParaRPr>
          </a:p>
          <a:p>
            <a:pPr indent="0" lvl="0" marL="0" rtl="0" algn="l">
              <a:spcBef>
                <a:spcPts val="0"/>
              </a:spcBef>
              <a:spcAft>
                <a:spcPts val="0"/>
              </a:spcAft>
              <a:buNone/>
            </a:pPr>
            <a:r>
              <a:rPr lang="en" sz="3650">
                <a:solidFill>
                  <a:srgbClr val="D3D3D3"/>
                </a:solidFill>
                <a:highlight>
                  <a:schemeClr val="dk1"/>
                </a:highlight>
              </a:rPr>
              <a:t>     	sum=sum+new_num;</a:t>
            </a:r>
            <a:endParaRPr sz="3650">
              <a:solidFill>
                <a:srgbClr val="D3D3D3"/>
              </a:solidFill>
              <a:highlight>
                <a:schemeClr val="dk1"/>
              </a:highlight>
            </a:endParaRPr>
          </a:p>
          <a:p>
            <a:pPr indent="0" lvl="0" marL="0" rtl="0" algn="l">
              <a:spcBef>
                <a:spcPts val="0"/>
              </a:spcBef>
              <a:spcAft>
                <a:spcPts val="0"/>
              </a:spcAft>
              <a:buNone/>
            </a:pPr>
            <a:r>
              <a:rPr lang="en" sz="3650">
                <a:solidFill>
                  <a:srgbClr val="D3D3D3"/>
                </a:solidFill>
                <a:highlight>
                  <a:schemeClr val="dk1"/>
                </a:highlight>
              </a:rPr>
              <a:t>    }	</a:t>
            </a:r>
            <a:endParaRPr sz="3650">
              <a:solidFill>
                <a:srgbClr val="D3D3D3"/>
              </a:solidFill>
              <a:highlight>
                <a:schemeClr val="dk1"/>
              </a:highlight>
            </a:endParaRPr>
          </a:p>
          <a:p>
            <a:pPr indent="457200" lvl="0" marL="0" rtl="0" algn="l">
              <a:spcBef>
                <a:spcPts val="0"/>
              </a:spcBef>
              <a:spcAft>
                <a:spcPts val="0"/>
              </a:spcAft>
              <a:buNone/>
            </a:pPr>
            <a:r>
              <a:rPr lang="en" sz="3650">
                <a:solidFill>
                  <a:srgbClr val="D3D3D3"/>
                </a:solidFill>
                <a:highlight>
                  <a:schemeClr val="dk1"/>
                </a:highlight>
              </a:rPr>
              <a:t> avg=sum/5; </a:t>
            </a:r>
            <a:endParaRPr sz="3650">
              <a:solidFill>
                <a:srgbClr val="D3D3D3"/>
              </a:solidFill>
              <a:highlight>
                <a:schemeClr val="dk1"/>
              </a:highlight>
            </a:endParaRPr>
          </a:p>
          <a:p>
            <a:pPr indent="457200" lvl="0" marL="0" rtl="0" algn="l">
              <a:spcBef>
                <a:spcPts val="0"/>
              </a:spcBef>
              <a:spcAft>
                <a:spcPts val="0"/>
              </a:spcAft>
              <a:buNone/>
            </a:pPr>
            <a:r>
              <a:rPr lang="en" sz="3650">
                <a:solidFill>
                  <a:srgbClr val="D3D3D3"/>
                </a:solidFill>
                <a:highlight>
                  <a:schemeClr val="dk1"/>
                </a:highlight>
              </a:rPr>
              <a:t> p</a:t>
            </a:r>
            <a:r>
              <a:rPr lang="en" sz="3650">
                <a:solidFill>
                  <a:srgbClr val="D3D3D3"/>
                </a:solidFill>
                <a:highlight>
                  <a:schemeClr val="dk1"/>
                </a:highlight>
              </a:rPr>
              <a:t>rintf(</a:t>
            </a:r>
            <a:r>
              <a:rPr lang="en" sz="3650">
                <a:solidFill>
                  <a:srgbClr val="98C379"/>
                </a:solidFill>
                <a:highlight>
                  <a:schemeClr val="dk1"/>
                </a:highlight>
              </a:rPr>
              <a:t>"</a:t>
            </a:r>
            <a:r>
              <a:rPr lang="en" sz="3650">
                <a:solidFill>
                  <a:srgbClr val="6AA84F"/>
                </a:solidFill>
                <a:highlight>
                  <a:schemeClr val="dk1"/>
                </a:highlight>
              </a:rPr>
              <a:t>The Sum is %d \n</a:t>
            </a:r>
            <a:r>
              <a:rPr lang="en" sz="3650">
                <a:solidFill>
                  <a:srgbClr val="98C379"/>
                </a:solidFill>
                <a:highlight>
                  <a:schemeClr val="dk1"/>
                </a:highlight>
              </a:rPr>
              <a:t>",</a:t>
            </a:r>
            <a:r>
              <a:rPr lang="en" sz="3650">
                <a:solidFill>
                  <a:schemeClr val="lt1"/>
                </a:solidFill>
                <a:highlight>
                  <a:schemeClr val="dk1"/>
                </a:highlight>
              </a:rPr>
              <a:t>sum</a:t>
            </a:r>
            <a:r>
              <a:rPr lang="en" sz="3650">
                <a:solidFill>
                  <a:srgbClr val="D3D3D3"/>
                </a:solidFill>
                <a:highlight>
                  <a:schemeClr val="dk1"/>
                </a:highlight>
              </a:rPr>
              <a:t>);</a:t>
            </a:r>
            <a:endParaRPr sz="3650">
              <a:solidFill>
                <a:srgbClr val="D3D3D3"/>
              </a:solidFill>
              <a:highlight>
                <a:schemeClr val="dk1"/>
              </a:highlight>
            </a:endParaRPr>
          </a:p>
          <a:p>
            <a:pPr indent="0" lvl="0" marL="457200" rtl="0" algn="l">
              <a:spcBef>
                <a:spcPts val="0"/>
              </a:spcBef>
              <a:spcAft>
                <a:spcPts val="0"/>
              </a:spcAft>
              <a:buClr>
                <a:schemeClr val="dk1"/>
              </a:buClr>
              <a:buSzPct val="30136"/>
              <a:buFont typeface="Arial"/>
              <a:buNone/>
            </a:pPr>
            <a:r>
              <a:rPr lang="en" sz="3650">
                <a:solidFill>
                  <a:srgbClr val="D3D3D3"/>
                </a:solidFill>
                <a:highlight>
                  <a:schemeClr val="dk1"/>
                </a:highlight>
              </a:rPr>
              <a:t> printf(</a:t>
            </a:r>
            <a:r>
              <a:rPr lang="en" sz="3650">
                <a:solidFill>
                  <a:srgbClr val="98C379"/>
                </a:solidFill>
                <a:highlight>
                  <a:schemeClr val="dk1"/>
                </a:highlight>
              </a:rPr>
              <a:t>"</a:t>
            </a:r>
            <a:r>
              <a:rPr lang="en" sz="3650">
                <a:solidFill>
                  <a:srgbClr val="6AA84F"/>
                </a:solidFill>
                <a:highlight>
                  <a:schemeClr val="dk1"/>
                </a:highlight>
              </a:rPr>
              <a:t>The Average is %d \n</a:t>
            </a:r>
            <a:r>
              <a:rPr lang="en" sz="3650">
                <a:solidFill>
                  <a:srgbClr val="98C379"/>
                </a:solidFill>
                <a:highlight>
                  <a:schemeClr val="dk1"/>
                </a:highlight>
              </a:rPr>
              <a:t>", </a:t>
            </a:r>
            <a:r>
              <a:rPr lang="en" sz="3650">
                <a:solidFill>
                  <a:schemeClr val="lt1"/>
                </a:solidFill>
                <a:highlight>
                  <a:schemeClr val="dk1"/>
                </a:highlight>
              </a:rPr>
              <a:t>avg</a:t>
            </a:r>
            <a:r>
              <a:rPr lang="en" sz="3650">
                <a:solidFill>
                  <a:srgbClr val="D3D3D3"/>
                </a:solidFill>
                <a:highlight>
                  <a:schemeClr val="dk1"/>
                </a:highlight>
              </a:rPr>
              <a:t>);</a:t>
            </a:r>
            <a:endParaRPr sz="3650">
              <a:solidFill>
                <a:srgbClr val="D3D3D3"/>
              </a:solidFill>
              <a:highlight>
                <a:schemeClr val="dk1"/>
              </a:highlight>
            </a:endParaRPr>
          </a:p>
          <a:p>
            <a:pPr indent="0" lvl="0" marL="0" rtl="0" algn="l">
              <a:spcBef>
                <a:spcPts val="0"/>
              </a:spcBef>
              <a:spcAft>
                <a:spcPts val="0"/>
              </a:spcAft>
              <a:buNone/>
            </a:pPr>
            <a:r>
              <a:rPr lang="en" sz="3650">
                <a:solidFill>
                  <a:srgbClr val="D3D3D3"/>
                </a:solidFill>
                <a:highlight>
                  <a:schemeClr val="dk1"/>
                </a:highlight>
              </a:rPr>
              <a:t>    </a:t>
            </a:r>
            <a:r>
              <a:rPr lang="en" sz="3650">
                <a:solidFill>
                  <a:srgbClr val="C678DD"/>
                </a:solidFill>
                <a:highlight>
                  <a:schemeClr val="dk1"/>
                </a:highlight>
              </a:rPr>
              <a:t>return</a:t>
            </a:r>
            <a:r>
              <a:rPr lang="en" sz="3650">
                <a:solidFill>
                  <a:srgbClr val="D3D3D3"/>
                </a:solidFill>
                <a:highlight>
                  <a:schemeClr val="dk1"/>
                </a:highlight>
              </a:rPr>
              <a:t> </a:t>
            </a:r>
            <a:r>
              <a:rPr lang="en" sz="3650">
                <a:solidFill>
                  <a:srgbClr val="D19A66"/>
                </a:solidFill>
                <a:highlight>
                  <a:schemeClr val="dk1"/>
                </a:highlight>
              </a:rPr>
              <a:t>0</a:t>
            </a:r>
            <a:r>
              <a:rPr lang="en" sz="3650">
                <a:solidFill>
                  <a:srgbClr val="D3D3D3"/>
                </a:solidFill>
                <a:highlight>
                  <a:schemeClr val="dk1"/>
                </a:highlight>
              </a:rPr>
              <a:t>;</a:t>
            </a:r>
            <a:endParaRPr sz="3650">
              <a:solidFill>
                <a:srgbClr val="D3D3D3"/>
              </a:solidFill>
              <a:highlight>
                <a:schemeClr val="dk1"/>
              </a:highlight>
            </a:endParaRPr>
          </a:p>
          <a:p>
            <a:pPr indent="0" lvl="0" marL="0" rtl="0" algn="l">
              <a:spcBef>
                <a:spcPts val="0"/>
              </a:spcBef>
              <a:spcAft>
                <a:spcPts val="0"/>
              </a:spcAft>
              <a:buNone/>
            </a:pPr>
            <a:r>
              <a:rPr lang="en" sz="3650">
                <a:solidFill>
                  <a:srgbClr val="D3D3D3"/>
                </a:solidFill>
                <a:highlight>
                  <a:schemeClr val="dk1"/>
                </a:highlight>
              </a:rPr>
              <a:t>}</a:t>
            </a:r>
            <a:endParaRPr sz="3650">
              <a:solidFill>
                <a:srgbClr val="D3D3D3"/>
              </a:solidFill>
              <a:highlight>
                <a:schemeClr val="dk1"/>
              </a:highlight>
            </a:endParaRPr>
          </a:p>
          <a:p>
            <a:pPr indent="0" lvl="0" marL="0" rtl="0" algn="l">
              <a:spcBef>
                <a:spcPts val="0"/>
              </a:spcBef>
              <a:spcAft>
                <a:spcPts val="1200"/>
              </a:spcAft>
              <a:buNone/>
            </a:pPr>
            <a:r>
              <a:t/>
            </a:r>
            <a:endParaRPr>
              <a:highlight>
                <a:schemeClr val="dk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5"/>
          <p:cNvPicPr preferRelativeResize="0"/>
          <p:nvPr/>
        </p:nvPicPr>
        <p:blipFill>
          <a:blip r:embed="rId3">
            <a:alphaModFix/>
          </a:blip>
          <a:stretch>
            <a:fillRect/>
          </a:stretch>
        </p:blipFill>
        <p:spPr>
          <a:xfrm>
            <a:off x="537225" y="292850"/>
            <a:ext cx="7906325" cy="428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Exercise</a:t>
            </a:r>
            <a:endParaRPr/>
          </a:p>
        </p:txBody>
      </p:sp>
      <p:sp>
        <p:nvSpPr>
          <p:cNvPr id="146" name="Google Shape;146;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for loop print a multiplication table of any user given number.</a:t>
            </a:r>
            <a:endParaRPr/>
          </a:p>
          <a:p>
            <a:pPr indent="0" lvl="0" marL="0" rtl="0" algn="l">
              <a:spcBef>
                <a:spcPts val="1200"/>
              </a:spcBef>
              <a:spcAft>
                <a:spcPts val="0"/>
              </a:spcAft>
              <a:buNone/>
            </a:pPr>
            <a:r>
              <a:rPr lang="en"/>
              <a:t>   Input integer: 2 </a:t>
            </a:r>
            <a:endParaRPr/>
          </a:p>
          <a:p>
            <a:pPr indent="0" lvl="0" marL="1371600" rtl="0" algn="l">
              <a:spcBef>
                <a:spcPts val="1200"/>
              </a:spcBef>
              <a:spcAft>
                <a:spcPts val="0"/>
              </a:spcAft>
              <a:buNone/>
            </a:pPr>
            <a:r>
              <a:rPr lang="en" sz="1300"/>
              <a:t>2*1=2</a:t>
            </a:r>
            <a:endParaRPr sz="1300"/>
          </a:p>
          <a:p>
            <a:pPr indent="0" lvl="0" marL="1371600" rtl="0" algn="l">
              <a:spcBef>
                <a:spcPts val="1200"/>
              </a:spcBef>
              <a:spcAft>
                <a:spcPts val="0"/>
              </a:spcAft>
              <a:buNone/>
            </a:pPr>
            <a:r>
              <a:rPr lang="en" sz="1300"/>
              <a:t>2*2=4</a:t>
            </a:r>
            <a:endParaRPr sz="1300"/>
          </a:p>
          <a:p>
            <a:pPr indent="0" lvl="0" marL="1371600" rtl="0" algn="l">
              <a:spcBef>
                <a:spcPts val="1200"/>
              </a:spcBef>
              <a:spcAft>
                <a:spcPts val="0"/>
              </a:spcAft>
              <a:buNone/>
            </a:pPr>
            <a:r>
              <a:rPr lang="en" sz="1300"/>
              <a:t>2*3=6</a:t>
            </a:r>
            <a:endParaRPr sz="1300"/>
          </a:p>
          <a:p>
            <a:pPr indent="0" lvl="0" marL="1371600" rtl="0" algn="l">
              <a:spcBef>
                <a:spcPts val="1200"/>
              </a:spcBef>
              <a:spcAft>
                <a:spcPts val="1200"/>
              </a:spcAft>
              <a:buNone/>
            </a:pPr>
            <a:r>
              <a:rPr lang="en" sz="1300"/>
              <a:t>...</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Exercise</a:t>
            </a:r>
            <a:endParaRPr/>
          </a:p>
        </p:txBody>
      </p:sp>
      <p:sp>
        <p:nvSpPr>
          <p:cNvPr id="152" name="Google Shape;152;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Write a program in C to display the cube of the number upto given an integer.</a:t>
            </a:r>
            <a:endParaRPr/>
          </a:p>
          <a:p>
            <a:pPr indent="0" lvl="0" marL="457200" rtl="0" algn="l">
              <a:spcBef>
                <a:spcPts val="1200"/>
              </a:spcBef>
              <a:spcAft>
                <a:spcPts val="0"/>
              </a:spcAft>
              <a:buClr>
                <a:schemeClr val="dk1"/>
              </a:buClr>
              <a:buSzPts val="1100"/>
              <a:buFont typeface="Arial"/>
              <a:buNone/>
            </a:pPr>
            <a:r>
              <a:rPr lang="en" sz="1412"/>
              <a:t>Input number of terms : 5</a:t>
            </a:r>
            <a:endParaRPr sz="1412"/>
          </a:p>
          <a:p>
            <a:pPr indent="0" lvl="0" marL="457200" rtl="0" algn="l">
              <a:spcBef>
                <a:spcPts val="1200"/>
              </a:spcBef>
              <a:spcAft>
                <a:spcPts val="0"/>
              </a:spcAft>
              <a:buClr>
                <a:schemeClr val="dk1"/>
              </a:buClr>
              <a:buSzPts val="1100"/>
              <a:buFont typeface="Arial"/>
              <a:buNone/>
            </a:pPr>
            <a:r>
              <a:rPr lang="en" sz="1412"/>
              <a:t>Expected Output :</a:t>
            </a:r>
            <a:endParaRPr sz="1412"/>
          </a:p>
          <a:p>
            <a:pPr indent="0" lvl="0" marL="457200" rtl="0" algn="l">
              <a:spcBef>
                <a:spcPts val="1200"/>
              </a:spcBef>
              <a:spcAft>
                <a:spcPts val="0"/>
              </a:spcAft>
              <a:buClr>
                <a:schemeClr val="dk1"/>
              </a:buClr>
              <a:buSzPts val="1100"/>
              <a:buFont typeface="Arial"/>
              <a:buNone/>
            </a:pPr>
            <a:r>
              <a:rPr lang="en" sz="1412"/>
              <a:t>Number is : 1 and cube of the 1 is :1</a:t>
            </a:r>
            <a:endParaRPr sz="1412"/>
          </a:p>
          <a:p>
            <a:pPr indent="0" lvl="0" marL="457200" rtl="0" algn="l">
              <a:spcBef>
                <a:spcPts val="1200"/>
              </a:spcBef>
              <a:spcAft>
                <a:spcPts val="0"/>
              </a:spcAft>
              <a:buClr>
                <a:schemeClr val="dk1"/>
              </a:buClr>
              <a:buSzPts val="1100"/>
              <a:buFont typeface="Arial"/>
              <a:buNone/>
            </a:pPr>
            <a:r>
              <a:rPr lang="en" sz="1412"/>
              <a:t>Number is : 2 and cube of the 2 is :8</a:t>
            </a:r>
            <a:endParaRPr sz="1412"/>
          </a:p>
          <a:p>
            <a:pPr indent="0" lvl="0" marL="457200" rtl="0" algn="l">
              <a:spcBef>
                <a:spcPts val="1200"/>
              </a:spcBef>
              <a:spcAft>
                <a:spcPts val="0"/>
              </a:spcAft>
              <a:buClr>
                <a:schemeClr val="dk1"/>
              </a:buClr>
              <a:buSzPts val="1100"/>
              <a:buFont typeface="Arial"/>
              <a:buNone/>
            </a:pPr>
            <a:r>
              <a:rPr lang="en" sz="1412"/>
              <a:t>Number is : 3 and cube of the 3 is :27</a:t>
            </a:r>
            <a:endParaRPr sz="1412"/>
          </a:p>
          <a:p>
            <a:pPr indent="0" lvl="0" marL="457200" rtl="0" algn="l">
              <a:spcBef>
                <a:spcPts val="1200"/>
              </a:spcBef>
              <a:spcAft>
                <a:spcPts val="0"/>
              </a:spcAft>
              <a:buClr>
                <a:schemeClr val="dk1"/>
              </a:buClr>
              <a:buSzPts val="1100"/>
              <a:buFont typeface="Arial"/>
              <a:buNone/>
            </a:pPr>
            <a:r>
              <a:rPr lang="en" sz="1412"/>
              <a:t>Number is : 4 and cube of the 4 is :64</a:t>
            </a:r>
            <a:endParaRPr sz="1412"/>
          </a:p>
          <a:p>
            <a:pPr indent="0" lvl="0" marL="457200" rtl="0" algn="l">
              <a:spcBef>
                <a:spcPts val="1200"/>
              </a:spcBef>
              <a:spcAft>
                <a:spcPts val="1200"/>
              </a:spcAft>
              <a:buNone/>
            </a:pPr>
            <a:r>
              <a:rPr lang="en" sz="1412"/>
              <a:t>Number is : 5 and cube of the 5 is :125</a:t>
            </a:r>
            <a:endParaRPr sz="141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a:t>
            </a:r>
            <a:endParaRPr/>
          </a:p>
        </p:txBody>
      </p:sp>
      <p:sp>
        <p:nvSpPr>
          <p:cNvPr id="158" name="Google Shape;158;p28"/>
          <p:cNvSpPr txBox="1"/>
          <p:nvPr>
            <p:ph idx="1" type="body"/>
          </p:nvPr>
        </p:nvSpPr>
        <p:spPr>
          <a:xfrm>
            <a:off x="480075" y="1228675"/>
            <a:ext cx="83523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Also known as conditional loop.</a:t>
            </a:r>
            <a:endParaRPr/>
          </a:p>
          <a:p>
            <a:pPr indent="0" lvl="0" marL="0" rtl="0" algn="l">
              <a:spcBef>
                <a:spcPts val="1200"/>
              </a:spcBef>
              <a:spcAft>
                <a:spcPts val="0"/>
              </a:spcAft>
              <a:buClr>
                <a:schemeClr val="dk1"/>
              </a:buClr>
              <a:buSzPts val="1100"/>
              <a:buFont typeface="Arial"/>
              <a:buNone/>
            </a:pPr>
            <a:r>
              <a:rPr lang="en"/>
              <a:t>while (not succeed)</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    keep_trying();</a:t>
            </a:r>
            <a:endParaRPr/>
          </a:p>
          <a:p>
            <a:pPr indent="0" lvl="0" marL="0" rtl="0" algn="l">
              <a:spcBef>
                <a:spcPts val="1200"/>
              </a:spcBef>
              <a:spcAft>
                <a:spcPts val="1200"/>
              </a:spcAft>
              <a:buClr>
                <a:schemeClr val="dk1"/>
              </a:buClr>
              <a:buSzPts val="1100"/>
              <a:buFont typeface="Arial"/>
              <a:buNone/>
            </a:pPr>
            <a:r>
              <a:rPr lang="en"/>
              <a:t>}</a:t>
            </a:r>
            <a:endParaRPr/>
          </a:p>
        </p:txBody>
      </p:sp>
      <p:pic>
        <p:nvPicPr>
          <p:cNvPr id="159" name="Google Shape;159;p28"/>
          <p:cNvPicPr preferRelativeResize="0"/>
          <p:nvPr/>
        </p:nvPicPr>
        <p:blipFill>
          <a:blip r:embed="rId3">
            <a:alphaModFix/>
          </a:blip>
          <a:stretch>
            <a:fillRect/>
          </a:stretch>
        </p:blipFill>
        <p:spPr>
          <a:xfrm>
            <a:off x="4888902" y="1289563"/>
            <a:ext cx="3991925" cy="21744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a:t>
            </a:r>
            <a:endParaRPr/>
          </a:p>
        </p:txBody>
      </p:sp>
      <p:sp>
        <p:nvSpPr>
          <p:cNvPr id="165" name="Google Shape;165;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6" name="Google Shape;166;p29"/>
          <p:cNvPicPr preferRelativeResize="0"/>
          <p:nvPr/>
        </p:nvPicPr>
        <p:blipFill>
          <a:blip r:embed="rId3">
            <a:alphaModFix/>
          </a:blip>
          <a:stretch>
            <a:fillRect/>
          </a:stretch>
        </p:blipFill>
        <p:spPr>
          <a:xfrm>
            <a:off x="4827275" y="1448177"/>
            <a:ext cx="3467675" cy="2247150"/>
          </a:xfrm>
          <a:prstGeom prst="rect">
            <a:avLst/>
          </a:prstGeom>
          <a:noFill/>
          <a:ln>
            <a:noFill/>
          </a:ln>
        </p:spPr>
      </p:pic>
      <p:pic>
        <p:nvPicPr>
          <p:cNvPr id="167" name="Google Shape;167;p29"/>
          <p:cNvPicPr preferRelativeResize="0"/>
          <p:nvPr/>
        </p:nvPicPr>
        <p:blipFill>
          <a:blip r:embed="rId4">
            <a:alphaModFix/>
          </a:blip>
          <a:stretch>
            <a:fillRect/>
          </a:stretch>
        </p:blipFill>
        <p:spPr>
          <a:xfrm>
            <a:off x="618250" y="1500200"/>
            <a:ext cx="3268825" cy="2922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3" name="Google Shape;173;p30"/>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rgbClr val="D3D3D3"/>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int</a:t>
            </a:r>
            <a:r>
              <a:rPr lang="en" sz="6250">
                <a:solidFill>
                  <a:srgbClr val="D3D3D3"/>
                </a:solidFill>
                <a:highlight>
                  <a:schemeClr val="dk1"/>
                </a:highlight>
              </a:rPr>
              <a:t> i=0;</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06666"/>
                </a:solidFill>
                <a:highlight>
                  <a:schemeClr val="dk1"/>
                </a:highlight>
              </a:rPr>
              <a:t>while</a:t>
            </a:r>
            <a:r>
              <a:rPr lang="en" sz="6250">
                <a:solidFill>
                  <a:srgbClr val="D3D3D3"/>
                </a:solidFill>
                <a:highlight>
                  <a:schemeClr val="dk1"/>
                </a:highlight>
              </a:rPr>
              <a:t> (i&lt;5)</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i++;</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6C07B"/>
                </a:solidFill>
                <a:highlight>
                  <a:schemeClr val="dk1"/>
                </a:highlight>
              </a:rPr>
              <a:t>printf</a:t>
            </a:r>
            <a:r>
              <a:rPr lang="en" sz="6250">
                <a:solidFill>
                  <a:srgbClr val="D3D3D3"/>
                </a:solidFill>
                <a:highlight>
                  <a:schemeClr val="dk1"/>
                </a:highlight>
              </a:rPr>
              <a:t>(</a:t>
            </a:r>
            <a:r>
              <a:rPr lang="en" sz="6250">
                <a:solidFill>
                  <a:srgbClr val="98C379"/>
                </a:solidFill>
                <a:highlight>
                  <a:schemeClr val="dk1"/>
                </a:highlight>
              </a:rPr>
              <a:t>"Hello World\n"</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152400" marR="152400" rtl="0" algn="l">
              <a:lnSpc>
                <a:spcPct val="142857"/>
              </a:lnSpc>
              <a:spcBef>
                <a:spcPts val="0"/>
              </a:spcBef>
              <a:spcAft>
                <a:spcPts val="0"/>
              </a:spcAft>
              <a:buClr>
                <a:schemeClr val="dk1"/>
              </a:buClr>
              <a:buSzPct val="104761"/>
              <a:buFont typeface="Arial"/>
              <a:buNone/>
            </a:pPr>
            <a:r>
              <a:rPr lang="en" sz="1050">
                <a:solidFill>
                  <a:srgbClr val="D3D3D3"/>
                </a:solidFill>
                <a:highlight>
                  <a:schemeClr val="dk1"/>
                </a:highlight>
                <a:latin typeface="Courier New"/>
                <a:ea typeface="Courier New"/>
                <a:cs typeface="Courier New"/>
                <a:sym typeface="Courier New"/>
              </a:rPr>
              <a:t>}</a:t>
            </a:r>
            <a:endParaRPr sz="1050">
              <a:solidFill>
                <a:srgbClr val="D3D3D3"/>
              </a:solidFill>
              <a:highlight>
                <a:schemeClr val="dk1"/>
              </a:highlight>
              <a:latin typeface="Courier New"/>
              <a:ea typeface="Courier New"/>
              <a:cs typeface="Courier New"/>
              <a:sym typeface="Courier New"/>
            </a:endParaRPr>
          </a:p>
          <a:p>
            <a:pPr indent="0" lvl="0" marL="0" rtl="0" algn="l">
              <a:spcBef>
                <a:spcPts val="1200"/>
              </a:spcBef>
              <a:spcAft>
                <a:spcPts val="1200"/>
              </a:spcAft>
              <a:buNone/>
            </a:pPr>
            <a:r>
              <a:t/>
            </a:r>
            <a:endParaRPr>
              <a:highlight>
                <a:schemeClr val="dk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Question</a:t>
            </a:r>
            <a:endParaRPr/>
          </a:p>
        </p:txBody>
      </p:sp>
      <p:sp>
        <p:nvSpPr>
          <p:cNvPr id="179" name="Google Shape;179;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rgbClr val="595959"/>
                </a:solidFill>
                <a:latin typeface="Arial"/>
                <a:ea typeface="Arial"/>
                <a:cs typeface="Arial"/>
                <a:sym typeface="Arial"/>
              </a:rPr>
              <a:t>Make a C program using while loop which calculates the sum of 100 integers 1, 2, 3, …, 100. </a:t>
            </a:r>
            <a:endParaRPr/>
          </a:p>
        </p:txBody>
      </p:sp>
      <p:pic>
        <p:nvPicPr>
          <p:cNvPr id="180" name="Google Shape;180;p31"/>
          <p:cNvPicPr preferRelativeResize="0"/>
          <p:nvPr/>
        </p:nvPicPr>
        <p:blipFill>
          <a:blip r:embed="rId3">
            <a:alphaModFix/>
          </a:blip>
          <a:stretch>
            <a:fillRect/>
          </a:stretch>
        </p:blipFill>
        <p:spPr>
          <a:xfrm>
            <a:off x="2968363" y="1953025"/>
            <a:ext cx="3207274" cy="2315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 World</a:t>
            </a:r>
            <a:endParaRPr/>
          </a:p>
        </p:txBody>
      </p:sp>
      <p:sp>
        <p:nvSpPr>
          <p:cNvPr id="65" name="Google Shape;65;p14"/>
          <p:cNvSpPr txBox="1"/>
          <p:nvPr>
            <p:ph idx="1" type="body"/>
          </p:nvPr>
        </p:nvSpPr>
        <p:spPr>
          <a:xfrm>
            <a:off x="437950" y="1152475"/>
            <a:ext cx="8394300" cy="3416400"/>
          </a:xfrm>
          <a:prstGeom prst="rect">
            <a:avLst/>
          </a:prstGeom>
        </p:spPr>
        <p:txBody>
          <a:bodyPr anchorCtr="0" anchor="t" bIns="91425" lIns="91425" spcFirstLastPara="1" rIns="91425" wrap="square" tIns="91425">
            <a:normAutofit fontScale="47500"/>
          </a:bodyPr>
          <a:lstStyle/>
          <a:p>
            <a:pPr indent="-336581" lvl="0" marL="457200" rtl="0" algn="l">
              <a:lnSpc>
                <a:spcPct val="100000"/>
              </a:lnSpc>
              <a:spcBef>
                <a:spcPts val="0"/>
              </a:spcBef>
              <a:spcAft>
                <a:spcPts val="0"/>
              </a:spcAft>
              <a:buClr>
                <a:schemeClr val="dk1"/>
              </a:buClr>
              <a:buSzPct val="100000"/>
              <a:buAutoNum type="arabicPeriod"/>
            </a:pPr>
            <a:r>
              <a:rPr lang="en" sz="3580">
                <a:solidFill>
                  <a:schemeClr val="dk1"/>
                </a:solidFill>
              </a:rPr>
              <a:t>Start</a:t>
            </a:r>
            <a:endParaRPr sz="3580">
              <a:solidFill>
                <a:schemeClr val="dk1"/>
              </a:solidFill>
            </a:endParaRPr>
          </a:p>
          <a:p>
            <a:pPr indent="-336581" lvl="0" marL="457200" rtl="0" algn="l">
              <a:lnSpc>
                <a:spcPct val="100000"/>
              </a:lnSpc>
              <a:spcBef>
                <a:spcPts val="0"/>
              </a:spcBef>
              <a:spcAft>
                <a:spcPts val="0"/>
              </a:spcAft>
              <a:buClr>
                <a:schemeClr val="dk1"/>
              </a:buClr>
              <a:buSzPct val="100000"/>
              <a:buAutoNum type="arabicPeriod"/>
            </a:pPr>
            <a:r>
              <a:rPr lang="en" sz="3580">
                <a:solidFill>
                  <a:schemeClr val="dk1"/>
                </a:solidFill>
              </a:rPr>
              <a:t>Eat</a:t>
            </a:r>
            <a:endParaRPr sz="3580">
              <a:solidFill>
                <a:schemeClr val="dk1"/>
              </a:solidFill>
            </a:endParaRPr>
          </a:p>
          <a:p>
            <a:pPr indent="-336581" lvl="0" marL="457200" rtl="0" algn="l">
              <a:lnSpc>
                <a:spcPct val="100000"/>
              </a:lnSpc>
              <a:spcBef>
                <a:spcPts val="0"/>
              </a:spcBef>
              <a:spcAft>
                <a:spcPts val="0"/>
              </a:spcAft>
              <a:buClr>
                <a:schemeClr val="dk1"/>
              </a:buClr>
              <a:buSzPct val="100000"/>
              <a:buAutoNum type="arabicPeriod"/>
            </a:pPr>
            <a:r>
              <a:rPr lang="en" sz="3580">
                <a:solidFill>
                  <a:schemeClr val="dk1"/>
                </a:solidFill>
              </a:rPr>
              <a:t>Sleep</a:t>
            </a:r>
            <a:endParaRPr sz="3580">
              <a:solidFill>
                <a:schemeClr val="dk1"/>
              </a:solidFill>
            </a:endParaRPr>
          </a:p>
          <a:p>
            <a:pPr indent="-336581" lvl="0" marL="457200" rtl="0" algn="l">
              <a:lnSpc>
                <a:spcPct val="100000"/>
              </a:lnSpc>
              <a:spcBef>
                <a:spcPts val="0"/>
              </a:spcBef>
              <a:spcAft>
                <a:spcPts val="0"/>
              </a:spcAft>
              <a:buClr>
                <a:schemeClr val="dk1"/>
              </a:buClr>
              <a:buSzPct val="100000"/>
              <a:buAutoNum type="arabicPeriod"/>
            </a:pPr>
            <a:r>
              <a:rPr lang="en" sz="3580">
                <a:solidFill>
                  <a:schemeClr val="dk1"/>
                </a:solidFill>
              </a:rPr>
              <a:t>Code</a:t>
            </a:r>
            <a:endParaRPr sz="3580">
              <a:solidFill>
                <a:schemeClr val="dk1"/>
              </a:solidFill>
            </a:endParaRPr>
          </a:p>
          <a:p>
            <a:pPr indent="-336581" lvl="0" marL="457200" rtl="0" algn="l">
              <a:lnSpc>
                <a:spcPct val="100000"/>
              </a:lnSpc>
              <a:spcBef>
                <a:spcPts val="0"/>
              </a:spcBef>
              <a:spcAft>
                <a:spcPts val="0"/>
              </a:spcAft>
              <a:buClr>
                <a:schemeClr val="dk1"/>
              </a:buClr>
              <a:buSzPct val="100000"/>
              <a:buAutoNum type="arabicPeriod"/>
            </a:pPr>
            <a:r>
              <a:rPr lang="en" sz="3580">
                <a:solidFill>
                  <a:schemeClr val="dk1"/>
                </a:solidFill>
              </a:rPr>
              <a:t>Go to Line 2</a:t>
            </a:r>
            <a:endParaRPr sz="3580">
              <a:solidFill>
                <a:schemeClr val="dk1"/>
              </a:solidFill>
            </a:endParaRPr>
          </a:p>
          <a:p>
            <a:pPr indent="-336581" lvl="0" marL="457200" rtl="0" algn="l">
              <a:lnSpc>
                <a:spcPct val="100000"/>
              </a:lnSpc>
              <a:spcBef>
                <a:spcPts val="0"/>
              </a:spcBef>
              <a:spcAft>
                <a:spcPts val="0"/>
              </a:spcAft>
              <a:buClr>
                <a:schemeClr val="dk1"/>
              </a:buClr>
              <a:buSzPct val="100000"/>
              <a:buAutoNum type="arabicPeriod"/>
            </a:pPr>
            <a:r>
              <a:rPr lang="en" sz="3580">
                <a:solidFill>
                  <a:schemeClr val="dk1"/>
                </a:solidFill>
              </a:rPr>
              <a:t>End</a:t>
            </a:r>
            <a:endParaRPr sz="3580">
              <a:solidFill>
                <a:schemeClr val="dk1"/>
              </a:solidFill>
            </a:endParaRPr>
          </a:p>
          <a:p>
            <a:pPr indent="0" lvl="0" marL="0" rtl="0" algn="l">
              <a:lnSpc>
                <a:spcPct val="100000"/>
              </a:lnSpc>
              <a:spcBef>
                <a:spcPts val="0"/>
              </a:spcBef>
              <a:spcAft>
                <a:spcPts val="0"/>
              </a:spcAft>
              <a:buNone/>
            </a:pPr>
            <a:r>
              <a:t/>
            </a:r>
            <a:endParaRPr sz="3580">
              <a:solidFill>
                <a:schemeClr val="dk1"/>
              </a:solidFill>
            </a:endParaRPr>
          </a:p>
          <a:p>
            <a:pPr indent="0" lvl="0" marL="0" rtl="0" algn="l">
              <a:lnSpc>
                <a:spcPct val="100000"/>
              </a:lnSpc>
              <a:spcBef>
                <a:spcPts val="0"/>
              </a:spcBef>
              <a:spcAft>
                <a:spcPts val="0"/>
              </a:spcAft>
              <a:buClr>
                <a:schemeClr val="dk1"/>
              </a:buClr>
              <a:buSzPct val="30726"/>
              <a:buFont typeface="Arial"/>
              <a:buNone/>
            </a:pPr>
            <a:r>
              <a:rPr lang="en" sz="3580">
                <a:solidFill>
                  <a:schemeClr val="dk1"/>
                </a:solidFill>
              </a:rPr>
              <a:t>The real power of computers is in their ability to repeat</a:t>
            </a:r>
            <a:endParaRPr sz="3580">
              <a:solidFill>
                <a:schemeClr val="dk1"/>
              </a:solidFill>
            </a:endParaRPr>
          </a:p>
          <a:p>
            <a:pPr indent="0" lvl="0" marL="0" rtl="0" algn="l">
              <a:lnSpc>
                <a:spcPct val="100000"/>
              </a:lnSpc>
              <a:spcBef>
                <a:spcPts val="0"/>
              </a:spcBef>
              <a:spcAft>
                <a:spcPts val="0"/>
              </a:spcAft>
              <a:buClr>
                <a:schemeClr val="dk1"/>
              </a:buClr>
              <a:buSzPct val="30726"/>
              <a:buFont typeface="Arial"/>
              <a:buNone/>
            </a:pPr>
            <a:r>
              <a:rPr lang="en" sz="3580">
                <a:solidFill>
                  <a:schemeClr val="dk1"/>
                </a:solidFill>
              </a:rPr>
              <a:t>an operation or a series of operations many times.</a:t>
            </a:r>
            <a:endParaRPr sz="3580">
              <a:solidFill>
                <a:schemeClr val="dk1"/>
              </a:solidFill>
            </a:endParaRPr>
          </a:p>
          <a:p>
            <a:pPr indent="0" lvl="0" marL="0" rtl="0" algn="l">
              <a:lnSpc>
                <a:spcPct val="100000"/>
              </a:lnSpc>
              <a:spcBef>
                <a:spcPts val="0"/>
              </a:spcBef>
              <a:spcAft>
                <a:spcPts val="0"/>
              </a:spcAft>
              <a:buClr>
                <a:schemeClr val="dk1"/>
              </a:buClr>
              <a:buSzPct val="30726"/>
              <a:buFont typeface="Arial"/>
              <a:buNone/>
            </a:pPr>
            <a:r>
              <a:t/>
            </a:r>
            <a:endParaRPr sz="3580">
              <a:solidFill>
                <a:schemeClr val="dk1"/>
              </a:solidFill>
            </a:endParaRPr>
          </a:p>
          <a:p>
            <a:pPr indent="0" lvl="0" marL="0" rtl="0" algn="l">
              <a:lnSpc>
                <a:spcPct val="100000"/>
              </a:lnSpc>
              <a:spcBef>
                <a:spcPts val="0"/>
              </a:spcBef>
              <a:spcAft>
                <a:spcPts val="0"/>
              </a:spcAft>
              <a:buClr>
                <a:schemeClr val="dk1"/>
              </a:buClr>
              <a:buSzPct val="30726"/>
              <a:buFont typeface="Arial"/>
              <a:buNone/>
            </a:pPr>
            <a:r>
              <a:rPr lang="en" sz="3580">
                <a:solidFill>
                  <a:schemeClr val="dk1"/>
                </a:solidFill>
              </a:rPr>
              <a:t>When action is repeated many times, the flow is called a</a:t>
            </a:r>
            <a:endParaRPr sz="3580">
              <a:solidFill>
                <a:schemeClr val="dk1"/>
              </a:solidFill>
            </a:endParaRPr>
          </a:p>
          <a:p>
            <a:pPr indent="0" lvl="0" marL="0" rtl="0" algn="l">
              <a:lnSpc>
                <a:spcPct val="100000"/>
              </a:lnSpc>
              <a:spcBef>
                <a:spcPts val="0"/>
              </a:spcBef>
              <a:spcAft>
                <a:spcPts val="0"/>
              </a:spcAft>
              <a:buNone/>
            </a:pPr>
            <a:r>
              <a:rPr lang="en" sz="3580">
                <a:solidFill>
                  <a:schemeClr val="dk1"/>
                </a:solidFill>
              </a:rPr>
              <a:t>loop.</a:t>
            </a:r>
            <a:endParaRPr sz="3580">
              <a:solidFill>
                <a:schemeClr val="dk1"/>
              </a:solidFill>
            </a:endParaRPr>
          </a:p>
        </p:txBody>
      </p:sp>
      <p:pic>
        <p:nvPicPr>
          <p:cNvPr id="66" name="Google Shape;66;p14"/>
          <p:cNvPicPr preferRelativeResize="0"/>
          <p:nvPr/>
        </p:nvPicPr>
        <p:blipFill>
          <a:blip r:embed="rId3">
            <a:alphaModFix/>
          </a:blip>
          <a:stretch>
            <a:fillRect/>
          </a:stretch>
        </p:blipFill>
        <p:spPr>
          <a:xfrm>
            <a:off x="4834825" y="554700"/>
            <a:ext cx="3599050" cy="2063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6" name="Google Shape;186;p32"/>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rgbClr val="D3D3D3"/>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int</a:t>
            </a:r>
            <a:r>
              <a:rPr lang="en" sz="6250">
                <a:solidFill>
                  <a:srgbClr val="D3D3D3"/>
                </a:solidFill>
                <a:highlight>
                  <a:schemeClr val="dk1"/>
                </a:highlight>
              </a:rPr>
              <a:t> i=0, sum=0;</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06666"/>
                </a:solidFill>
                <a:highlight>
                  <a:schemeClr val="dk1"/>
                </a:highlight>
              </a:rPr>
              <a:t>while</a:t>
            </a:r>
            <a:r>
              <a:rPr lang="en" sz="6250">
                <a:solidFill>
                  <a:srgbClr val="D3D3D3"/>
                </a:solidFill>
                <a:highlight>
                  <a:schemeClr val="dk1"/>
                </a:highlight>
              </a:rPr>
              <a:t> (i&lt;100)</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i++;</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sum=sum+i;</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6C07B"/>
                </a:solidFill>
                <a:highlight>
                  <a:schemeClr val="dk1"/>
                </a:highlight>
              </a:rPr>
              <a:t>printf</a:t>
            </a:r>
            <a:r>
              <a:rPr lang="en" sz="6250">
                <a:solidFill>
                  <a:srgbClr val="D3D3D3"/>
                </a:solidFill>
                <a:highlight>
                  <a:schemeClr val="dk1"/>
                </a:highlight>
              </a:rPr>
              <a:t>(</a:t>
            </a:r>
            <a:r>
              <a:rPr lang="en" sz="6250">
                <a:solidFill>
                  <a:srgbClr val="98C379"/>
                </a:solidFill>
                <a:highlight>
                  <a:schemeClr val="dk1"/>
                </a:highlight>
              </a:rPr>
              <a:t>"The Sum is %d."</a:t>
            </a:r>
            <a:r>
              <a:rPr lang="en" sz="6250">
                <a:solidFill>
                  <a:schemeClr val="lt1"/>
                </a:solidFill>
                <a:highlight>
                  <a:schemeClr val="dk1"/>
                </a:highlight>
              </a:rPr>
              <a:t>,sum</a:t>
            </a:r>
            <a:r>
              <a:rPr lang="en" sz="6250">
                <a:solidFill>
                  <a:srgbClr val="D3D3D3"/>
                </a:solidFill>
                <a:highlight>
                  <a:schemeClr val="dk1"/>
                </a:highlight>
              </a:rPr>
              <a:t>);</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1050">
              <a:solidFill>
                <a:srgbClr val="D3D3D3"/>
              </a:solidFill>
              <a:highlight>
                <a:schemeClr val="dk1"/>
              </a:highlight>
              <a:latin typeface="Courier New"/>
              <a:ea typeface="Courier New"/>
              <a:cs typeface="Courier New"/>
              <a:sym typeface="Courier New"/>
            </a:endParaRPr>
          </a:p>
          <a:p>
            <a:pPr indent="0" lvl="0" marL="0" rtl="0" algn="l">
              <a:spcBef>
                <a:spcPts val="0"/>
              </a:spcBef>
              <a:spcAft>
                <a:spcPts val="1200"/>
              </a:spcAft>
              <a:buNone/>
            </a:pPr>
            <a:r>
              <a:rPr lang="en">
                <a:highlight>
                  <a:schemeClr val="dk1"/>
                </a:highlight>
              </a:rPr>
              <a:t> </a:t>
            </a:r>
            <a:endParaRPr>
              <a:highlight>
                <a:schemeClr val="dk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Question</a:t>
            </a:r>
            <a:endParaRPr/>
          </a:p>
        </p:txBody>
      </p:sp>
      <p:sp>
        <p:nvSpPr>
          <p:cNvPr id="192" name="Google Shape;192;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595959"/>
                </a:solidFill>
                <a:latin typeface="Arial"/>
                <a:ea typeface="Arial"/>
                <a:cs typeface="Arial"/>
                <a:sym typeface="Arial"/>
              </a:rPr>
              <a:t>Make a C program using while loop which calculates the sum of n integers until sum is less than 100.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8" name="Google Shape;198;p34"/>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rgbClr val="D3D3D3"/>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int</a:t>
            </a:r>
            <a:r>
              <a:rPr lang="en" sz="6250">
                <a:solidFill>
                  <a:srgbClr val="D3D3D3"/>
                </a:solidFill>
                <a:highlight>
                  <a:schemeClr val="dk1"/>
                </a:highlight>
              </a:rPr>
              <a:t> i=0, sum=0;</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06666"/>
                </a:solidFill>
                <a:highlight>
                  <a:schemeClr val="dk1"/>
                </a:highlight>
              </a:rPr>
              <a:t>while</a:t>
            </a:r>
            <a:r>
              <a:rPr lang="en" sz="6250">
                <a:solidFill>
                  <a:srgbClr val="D3D3D3"/>
                </a:solidFill>
                <a:highlight>
                  <a:schemeClr val="dk1"/>
                </a:highlight>
              </a:rPr>
              <a:t> (sum&lt;=100)</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i++;</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sum=sum+i;</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6C07B"/>
                </a:solidFill>
                <a:highlight>
                  <a:schemeClr val="dk1"/>
                </a:highlight>
              </a:rPr>
              <a:t>printf</a:t>
            </a:r>
            <a:r>
              <a:rPr lang="en" sz="6250">
                <a:solidFill>
                  <a:srgbClr val="D3D3D3"/>
                </a:solidFill>
                <a:highlight>
                  <a:schemeClr val="dk1"/>
                </a:highlight>
              </a:rPr>
              <a:t>(</a:t>
            </a:r>
            <a:r>
              <a:rPr lang="en" sz="6250">
                <a:solidFill>
                  <a:srgbClr val="98C379"/>
                </a:solidFill>
                <a:highlight>
                  <a:schemeClr val="dk1"/>
                </a:highlight>
              </a:rPr>
              <a:t>"The Sum is %d."</a:t>
            </a:r>
            <a:r>
              <a:rPr lang="en" sz="6250">
                <a:solidFill>
                  <a:schemeClr val="lt1"/>
                </a:solidFill>
                <a:highlight>
                  <a:schemeClr val="dk1"/>
                </a:highlight>
              </a:rPr>
              <a:t>,sum</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1200"/>
              </a:spcAft>
              <a:buNone/>
            </a:pPr>
            <a:r>
              <a:t/>
            </a:r>
            <a:endParaRPr>
              <a:highlight>
                <a:schemeClr val="dk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Question</a:t>
            </a:r>
            <a:endParaRPr/>
          </a:p>
        </p:txBody>
      </p:sp>
      <p:sp>
        <p:nvSpPr>
          <p:cNvPr id="204" name="Google Shape;204;p3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595959"/>
                </a:solidFill>
                <a:latin typeface="Arial"/>
                <a:ea typeface="Arial"/>
                <a:cs typeface="Arial"/>
                <a:sym typeface="Arial"/>
              </a:rPr>
              <a:t>Make a C program to convert decimal number to binary.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0" name="Google Shape;210;p36"/>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rgbClr val="D3D3D3"/>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int</a:t>
            </a:r>
            <a:r>
              <a:rPr lang="en" sz="6250">
                <a:solidFill>
                  <a:srgbClr val="D3D3D3"/>
                </a:solidFill>
                <a:highlight>
                  <a:schemeClr val="dk1"/>
                </a:highlight>
              </a:rPr>
              <a:t> num,a;</a:t>
            </a:r>
            <a:endParaRPr sz="6250">
              <a:solidFill>
                <a:srgbClr val="D3D3D3"/>
              </a:solidFill>
              <a:highlight>
                <a:schemeClr val="dk1"/>
              </a:highlight>
            </a:endParaRPr>
          </a:p>
          <a:p>
            <a:pPr indent="0" lvl="0" marL="0" rtl="0" algn="l">
              <a:spcBef>
                <a:spcPts val="0"/>
              </a:spcBef>
              <a:spcAft>
                <a:spcPts val="0"/>
              </a:spcAft>
              <a:buClr>
                <a:schemeClr val="dk1"/>
              </a:buClr>
              <a:buSzPts val="358"/>
              <a:buFont typeface="Arial"/>
              <a:buNone/>
            </a:pPr>
            <a:r>
              <a:rPr lang="en" sz="6250">
                <a:solidFill>
                  <a:srgbClr val="D3D3D3"/>
                </a:solidFill>
                <a:highlight>
                  <a:schemeClr val="dk1"/>
                </a:highlight>
              </a:rPr>
              <a:t> 	 </a:t>
            </a:r>
            <a:r>
              <a:rPr lang="en" sz="6250">
                <a:solidFill>
                  <a:srgbClr val="E6C07B"/>
                </a:solidFill>
                <a:highlight>
                  <a:schemeClr val="dk1"/>
                </a:highlight>
              </a:rPr>
              <a:t>printf</a:t>
            </a:r>
            <a:r>
              <a:rPr lang="en" sz="6250">
                <a:solidFill>
                  <a:srgbClr val="D3D3D3"/>
                </a:solidFill>
                <a:highlight>
                  <a:schemeClr val="dk1"/>
                </a:highlight>
              </a:rPr>
              <a:t>(</a:t>
            </a:r>
            <a:r>
              <a:rPr lang="en" sz="6250">
                <a:solidFill>
                  <a:srgbClr val="98C379"/>
                </a:solidFill>
                <a:highlight>
                  <a:schemeClr val="dk1"/>
                </a:highlight>
              </a:rPr>
              <a:t>"Enter decimal number :"</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Clr>
                <a:schemeClr val="dk1"/>
              </a:buClr>
              <a:buSzPts val="358"/>
              <a:buFont typeface="Arial"/>
              <a:buNone/>
            </a:pPr>
            <a:r>
              <a:rPr lang="en" sz="6250">
                <a:solidFill>
                  <a:srgbClr val="D3D3D3"/>
                </a:solidFill>
                <a:highlight>
                  <a:schemeClr val="dk1"/>
                </a:highlight>
              </a:rPr>
              <a:t>    </a:t>
            </a:r>
            <a:r>
              <a:rPr lang="en" sz="6250">
                <a:solidFill>
                  <a:srgbClr val="E6C07B"/>
                </a:solidFill>
                <a:highlight>
                  <a:schemeClr val="dk1"/>
                </a:highlight>
              </a:rPr>
              <a:t>scanf</a:t>
            </a:r>
            <a:r>
              <a:rPr lang="en" sz="6250">
                <a:solidFill>
                  <a:srgbClr val="D3D3D3"/>
                </a:solidFill>
                <a:highlight>
                  <a:schemeClr val="dk1"/>
                </a:highlight>
              </a:rPr>
              <a:t>(</a:t>
            </a:r>
            <a:r>
              <a:rPr lang="en" sz="6250">
                <a:solidFill>
                  <a:srgbClr val="98C379"/>
                </a:solidFill>
                <a:highlight>
                  <a:schemeClr val="dk1"/>
                </a:highlight>
              </a:rPr>
              <a:t>"%d", </a:t>
            </a:r>
            <a:r>
              <a:rPr lang="en" sz="6250">
                <a:solidFill>
                  <a:schemeClr val="lt1"/>
                </a:solidFill>
                <a:highlight>
                  <a:schemeClr val="dk1"/>
                </a:highlight>
              </a:rPr>
              <a:t>&amp;num</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06666"/>
                </a:solidFill>
                <a:highlight>
                  <a:schemeClr val="dk1"/>
                </a:highlight>
              </a:rPr>
              <a:t>while</a:t>
            </a:r>
            <a:r>
              <a:rPr lang="en" sz="6250">
                <a:solidFill>
                  <a:srgbClr val="D3D3D3"/>
                </a:solidFill>
                <a:highlight>
                  <a:schemeClr val="dk1"/>
                </a:highlight>
              </a:rPr>
              <a:t> (num!=0)</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a=num%2;</a:t>
            </a:r>
            <a:endParaRPr sz="6250">
              <a:solidFill>
                <a:srgbClr val="D3D3D3"/>
              </a:solidFill>
              <a:highlight>
                <a:schemeClr val="dk1"/>
              </a:highlight>
            </a:endParaRPr>
          </a:p>
          <a:p>
            <a:pPr indent="0" lvl="0" marL="0" rtl="0" algn="l">
              <a:spcBef>
                <a:spcPts val="0"/>
              </a:spcBef>
              <a:spcAft>
                <a:spcPts val="0"/>
              </a:spcAft>
              <a:buClr>
                <a:schemeClr val="dk1"/>
              </a:buClr>
              <a:buSzPts val="358"/>
              <a:buFont typeface="Arial"/>
              <a:buNone/>
            </a:pPr>
            <a:r>
              <a:rPr lang="en" sz="6250">
                <a:solidFill>
                  <a:srgbClr val="E6C07B"/>
                </a:solidFill>
                <a:highlight>
                  <a:schemeClr val="dk1"/>
                </a:highlight>
              </a:rPr>
              <a:t>       printf</a:t>
            </a:r>
            <a:r>
              <a:rPr lang="en" sz="6250">
                <a:solidFill>
                  <a:srgbClr val="D3D3D3"/>
                </a:solidFill>
                <a:highlight>
                  <a:schemeClr val="dk1"/>
                </a:highlight>
              </a:rPr>
              <a:t>(</a:t>
            </a:r>
            <a:r>
              <a:rPr lang="en" sz="6250">
                <a:solidFill>
                  <a:srgbClr val="98C379"/>
                </a:solidFill>
                <a:highlight>
                  <a:schemeClr val="dk1"/>
                </a:highlight>
              </a:rPr>
              <a:t>"%d"</a:t>
            </a:r>
            <a:r>
              <a:rPr lang="en" sz="6250">
                <a:solidFill>
                  <a:schemeClr val="lt1"/>
                </a:solidFill>
                <a:highlight>
                  <a:schemeClr val="dk1"/>
                </a:highlight>
              </a:rPr>
              <a:t>,a</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num=num/2;</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1050">
              <a:solidFill>
                <a:srgbClr val="D3D3D3"/>
              </a:solidFill>
              <a:highlight>
                <a:schemeClr val="dk1"/>
              </a:highlight>
              <a:latin typeface="Courier New"/>
              <a:ea typeface="Courier New"/>
              <a:cs typeface="Courier New"/>
              <a:sym typeface="Courier New"/>
            </a:endParaRPr>
          </a:p>
          <a:p>
            <a:pPr indent="0" lvl="0" marL="0" rtl="0" algn="l">
              <a:spcBef>
                <a:spcPts val="0"/>
              </a:spcBef>
              <a:spcAft>
                <a:spcPts val="1200"/>
              </a:spcAft>
              <a:buNone/>
            </a:pPr>
            <a:r>
              <a:rPr lang="en">
                <a:highlight>
                  <a:schemeClr val="dk1"/>
                </a:highlight>
              </a:rPr>
              <a:t> </a:t>
            </a:r>
            <a:endParaRPr>
              <a:highlight>
                <a:schemeClr val="dk1"/>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While Loop</a:t>
            </a:r>
            <a:endParaRPr/>
          </a:p>
        </p:txBody>
      </p:sp>
      <p:sp>
        <p:nvSpPr>
          <p:cNvPr id="216" name="Google Shape;216;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    keep_trying();</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while (not succeed);</a:t>
            </a:r>
            <a:endParaRPr/>
          </a:p>
          <a:p>
            <a:pPr indent="0" lvl="0" marL="0" rtl="0" algn="l">
              <a:spcBef>
                <a:spcPts val="1200"/>
              </a:spcBef>
              <a:spcAft>
                <a:spcPts val="1200"/>
              </a:spcAft>
              <a:buNone/>
            </a:pPr>
            <a:r>
              <a:t/>
            </a:r>
            <a:endParaRPr/>
          </a:p>
        </p:txBody>
      </p:sp>
      <p:pic>
        <p:nvPicPr>
          <p:cNvPr id="217" name="Google Shape;217;p37"/>
          <p:cNvPicPr preferRelativeResize="0"/>
          <p:nvPr/>
        </p:nvPicPr>
        <p:blipFill>
          <a:blip r:embed="rId3">
            <a:alphaModFix/>
          </a:blip>
          <a:stretch>
            <a:fillRect/>
          </a:stretch>
        </p:blipFill>
        <p:spPr>
          <a:xfrm>
            <a:off x="3920750" y="952725"/>
            <a:ext cx="1944150" cy="3120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3" name="Google Shape;223;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38"/>
          <p:cNvPicPr preferRelativeResize="0"/>
          <p:nvPr/>
        </p:nvPicPr>
        <p:blipFill>
          <a:blip r:embed="rId3">
            <a:alphaModFix/>
          </a:blip>
          <a:stretch>
            <a:fillRect/>
          </a:stretch>
        </p:blipFill>
        <p:spPr>
          <a:xfrm>
            <a:off x="1366825" y="161925"/>
            <a:ext cx="6410325" cy="4819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the Output?</a:t>
            </a:r>
            <a:endParaRPr/>
          </a:p>
        </p:txBody>
      </p:sp>
      <p:sp>
        <p:nvSpPr>
          <p:cNvPr id="230" name="Google Shape;230;p39"/>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i = 11;</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while(i &lt;= 10)</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printf(“%d “,i);</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i++;</a:t>
            </a:r>
            <a:endParaRPr>
              <a:solidFill>
                <a:schemeClr val="dk1"/>
              </a:solidFill>
            </a:endParaRPr>
          </a:p>
          <a:p>
            <a:pPr indent="0" lvl="0" marL="0" rtl="0" algn="l">
              <a:spcBef>
                <a:spcPts val="1200"/>
              </a:spcBef>
              <a:spcAft>
                <a:spcPts val="1200"/>
              </a:spcAft>
              <a:buNone/>
            </a:pPr>
            <a:r>
              <a:rPr lang="en">
                <a:solidFill>
                  <a:schemeClr val="dk1"/>
                </a:solidFill>
              </a:rPr>
              <a:t>}</a:t>
            </a:r>
            <a:endParaRPr>
              <a:solidFill>
                <a:schemeClr val="dk1"/>
              </a:solidFill>
            </a:endParaRPr>
          </a:p>
        </p:txBody>
      </p:sp>
      <p:sp>
        <p:nvSpPr>
          <p:cNvPr id="231" name="Google Shape;231;p39"/>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i = 11;</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do</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printf(“%d “,i);</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i++;</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1200"/>
              </a:spcBef>
              <a:spcAft>
                <a:spcPts val="1200"/>
              </a:spcAft>
              <a:buNone/>
            </a:pPr>
            <a:r>
              <a:rPr lang="en">
                <a:solidFill>
                  <a:schemeClr val="dk1"/>
                </a:solidFill>
              </a:rPr>
              <a:t>while(i &lt;= 10);</a:t>
            </a:r>
            <a:endParaRPr>
              <a:solidFill>
                <a:schemeClr val="dk1"/>
              </a:solidFill>
            </a:endParaRPr>
          </a:p>
        </p:txBody>
      </p:sp>
      <p:pic>
        <p:nvPicPr>
          <p:cNvPr id="232" name="Google Shape;232;p39"/>
          <p:cNvPicPr preferRelativeResize="0"/>
          <p:nvPr/>
        </p:nvPicPr>
        <p:blipFill>
          <a:blip r:embed="rId3">
            <a:alphaModFix/>
          </a:blip>
          <a:stretch>
            <a:fillRect/>
          </a:stretch>
        </p:blipFill>
        <p:spPr>
          <a:xfrm>
            <a:off x="7183025" y="188925"/>
            <a:ext cx="1738375" cy="1684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Practice Question</a:t>
            </a:r>
            <a:endParaRPr/>
          </a:p>
        </p:txBody>
      </p:sp>
      <p:sp>
        <p:nvSpPr>
          <p:cNvPr id="238" name="Google Shape;238;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dk1"/>
                </a:solidFill>
                <a:latin typeface="Arial"/>
                <a:ea typeface="Arial"/>
                <a:cs typeface="Arial"/>
                <a:sym typeface="Arial"/>
              </a:rPr>
              <a:t>Write a C program using do while to keep asking for a number until you enter a +ve number. </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4" name="Google Shape;244;p41"/>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rgbClr val="D3D3D3"/>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int</a:t>
            </a:r>
            <a:r>
              <a:rPr lang="en" sz="6250">
                <a:solidFill>
                  <a:srgbClr val="D3D3D3"/>
                </a:solidFill>
                <a:highlight>
                  <a:schemeClr val="dk1"/>
                </a:highlight>
              </a:rPr>
              <a:t> num;</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06666"/>
                </a:solidFill>
                <a:highlight>
                  <a:schemeClr val="dk1"/>
                </a:highlight>
              </a:rPr>
              <a:t>do</a:t>
            </a:r>
            <a:endParaRPr sz="6250">
              <a:solidFill>
                <a:srgbClr val="E06666"/>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6C07B"/>
                </a:solidFill>
                <a:highlight>
                  <a:schemeClr val="dk1"/>
                </a:highlight>
              </a:rPr>
              <a:t>printf</a:t>
            </a:r>
            <a:r>
              <a:rPr lang="en" sz="6250">
                <a:solidFill>
                  <a:srgbClr val="D3D3D3"/>
                </a:solidFill>
                <a:highlight>
                  <a:schemeClr val="dk1"/>
                </a:highlight>
              </a:rPr>
              <a:t>(</a:t>
            </a:r>
            <a:r>
              <a:rPr lang="en" sz="6250">
                <a:solidFill>
                  <a:srgbClr val="98C379"/>
                </a:solidFill>
                <a:highlight>
                  <a:schemeClr val="dk1"/>
                </a:highlight>
              </a:rPr>
              <a:t>"Enter any number :"</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6C07B"/>
                </a:solidFill>
                <a:highlight>
                  <a:schemeClr val="dk1"/>
                </a:highlight>
              </a:rPr>
              <a:t>scanf</a:t>
            </a:r>
            <a:r>
              <a:rPr lang="en" sz="6250">
                <a:solidFill>
                  <a:srgbClr val="D3D3D3"/>
                </a:solidFill>
                <a:highlight>
                  <a:schemeClr val="dk1"/>
                </a:highlight>
              </a:rPr>
              <a:t>(</a:t>
            </a:r>
            <a:r>
              <a:rPr lang="en" sz="6250">
                <a:solidFill>
                  <a:srgbClr val="98C379"/>
                </a:solidFill>
                <a:highlight>
                  <a:schemeClr val="dk1"/>
                </a:highlight>
              </a:rPr>
              <a:t>"%d", </a:t>
            </a:r>
            <a:r>
              <a:rPr lang="en" sz="6250">
                <a:solidFill>
                  <a:schemeClr val="lt1"/>
                </a:solidFill>
                <a:highlight>
                  <a:schemeClr val="dk1"/>
                </a:highlight>
              </a:rPr>
              <a:t>&amp;num</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endParaRPr sz="6250">
              <a:solidFill>
                <a:srgbClr val="D3D3D3"/>
              </a:solidFill>
              <a:highlight>
                <a:schemeClr val="dk1"/>
              </a:highlight>
            </a:endParaRPr>
          </a:p>
          <a:p>
            <a:pPr indent="0" lvl="0" marL="457200" rtl="0" algn="l">
              <a:spcBef>
                <a:spcPts val="0"/>
              </a:spcBef>
              <a:spcAft>
                <a:spcPts val="0"/>
              </a:spcAft>
              <a:buNone/>
            </a:pPr>
            <a:r>
              <a:rPr lang="en" sz="6250">
                <a:solidFill>
                  <a:srgbClr val="E06666"/>
                </a:solidFill>
                <a:highlight>
                  <a:schemeClr val="dk1"/>
                </a:highlight>
              </a:rPr>
              <a:t>  while</a:t>
            </a:r>
            <a:r>
              <a:rPr lang="en" sz="6250">
                <a:solidFill>
                  <a:srgbClr val="D3D3D3"/>
                </a:solidFill>
                <a:highlight>
                  <a:schemeClr val="dk1"/>
                </a:highlight>
              </a:rPr>
              <a:t> (num &lt; 0);</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1200"/>
              </a:spcAft>
              <a:buNone/>
            </a:pPr>
            <a:r>
              <a:t/>
            </a:r>
            <a:endParaRPr>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 Logic Structure</a:t>
            </a:r>
            <a:endParaRPr/>
          </a:p>
        </p:txBody>
      </p:sp>
      <p:sp>
        <p:nvSpPr>
          <p:cNvPr id="72" name="Google Shape;72;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1264725" y="1228663"/>
            <a:ext cx="6305550" cy="3305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Question</a:t>
            </a:r>
            <a:endParaRPr/>
          </a:p>
        </p:txBody>
      </p:sp>
      <p:sp>
        <p:nvSpPr>
          <p:cNvPr id="250" name="Google Shape;250;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595959"/>
              </a:buClr>
              <a:buSzPts val="1800"/>
              <a:buFont typeface="Arial"/>
              <a:buAutoNum type="arabicPeriod"/>
            </a:pPr>
            <a:r>
              <a:rPr lang="en">
                <a:solidFill>
                  <a:srgbClr val="595959"/>
                </a:solidFill>
                <a:latin typeface="Arial"/>
                <a:ea typeface="Arial"/>
                <a:cs typeface="Arial"/>
                <a:sym typeface="Arial"/>
              </a:rPr>
              <a:t>Make a C program which ask the user for the password until it matches with the actual one.</a:t>
            </a:r>
            <a:endParaRPr>
              <a:solidFill>
                <a:srgbClr val="595959"/>
              </a:solidFill>
              <a:latin typeface="Arial"/>
              <a:ea typeface="Arial"/>
              <a:cs typeface="Arial"/>
              <a:sym typeface="Arial"/>
            </a:endParaRPr>
          </a:p>
          <a:p>
            <a:pPr indent="0" lvl="0" marL="457200" rtl="0" algn="l">
              <a:spcBef>
                <a:spcPts val="1200"/>
              </a:spcBef>
              <a:spcAft>
                <a:spcPts val="0"/>
              </a:spcAft>
              <a:buNone/>
            </a:pPr>
            <a:r>
              <a:t/>
            </a:r>
            <a:endParaRPr>
              <a:solidFill>
                <a:srgbClr val="595959"/>
              </a:solidFill>
              <a:latin typeface="Arial"/>
              <a:ea typeface="Arial"/>
              <a:cs typeface="Arial"/>
              <a:sym typeface="Arial"/>
            </a:endParaRPr>
          </a:p>
          <a:p>
            <a:pPr indent="-342900" lvl="0" marL="457200" rtl="0" algn="l">
              <a:spcBef>
                <a:spcPts val="1200"/>
              </a:spcBef>
              <a:spcAft>
                <a:spcPts val="0"/>
              </a:spcAft>
              <a:buClr>
                <a:srgbClr val="595959"/>
              </a:buClr>
              <a:buSzPts val="1800"/>
              <a:buFont typeface="Arial"/>
              <a:buAutoNum type="arabicPeriod"/>
            </a:pPr>
            <a:r>
              <a:rPr lang="en">
                <a:solidFill>
                  <a:srgbClr val="595959"/>
                </a:solidFill>
                <a:latin typeface="Arial"/>
                <a:ea typeface="Arial"/>
                <a:cs typeface="Arial"/>
                <a:sym typeface="Arial"/>
              </a:rPr>
              <a:t>Make a C program which ask the user for the password. If it doesn’t match in 3 trials, it shouldn't ask again.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Home Assignment</a:t>
            </a:r>
            <a:endParaRPr/>
          </a:p>
        </p:txBody>
      </p:sp>
      <p:sp>
        <p:nvSpPr>
          <p:cNvPr id="256" name="Google Shape;256;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595959"/>
              </a:buClr>
              <a:buSzPts val="1800"/>
              <a:buFont typeface="Arial"/>
              <a:buAutoNum type="arabicPeriod"/>
            </a:pPr>
            <a:r>
              <a:rPr lang="en">
                <a:solidFill>
                  <a:srgbClr val="595959"/>
                </a:solidFill>
                <a:latin typeface="Arial"/>
                <a:ea typeface="Arial"/>
                <a:cs typeface="Arial"/>
                <a:sym typeface="Arial"/>
              </a:rPr>
              <a:t>Make a C program to print first 50 even numbers.</a:t>
            </a:r>
            <a:endParaRPr>
              <a:solidFill>
                <a:srgbClr val="595959"/>
              </a:solidFill>
              <a:latin typeface="Arial"/>
              <a:ea typeface="Arial"/>
              <a:cs typeface="Arial"/>
              <a:sym typeface="Arial"/>
            </a:endParaRPr>
          </a:p>
          <a:p>
            <a:pPr indent="0" lvl="0" marL="457200" rtl="0" algn="l">
              <a:spcBef>
                <a:spcPts val="1200"/>
              </a:spcBef>
              <a:spcAft>
                <a:spcPts val="0"/>
              </a:spcAft>
              <a:buNone/>
            </a:pPr>
            <a:r>
              <a:t/>
            </a:r>
            <a:endParaRPr>
              <a:solidFill>
                <a:srgbClr val="595959"/>
              </a:solidFill>
              <a:latin typeface="Arial"/>
              <a:ea typeface="Arial"/>
              <a:cs typeface="Arial"/>
              <a:sym typeface="Arial"/>
            </a:endParaRPr>
          </a:p>
          <a:p>
            <a:pPr indent="-342900" lvl="0" marL="457200" rtl="0" algn="l">
              <a:spcBef>
                <a:spcPts val="1200"/>
              </a:spcBef>
              <a:spcAft>
                <a:spcPts val="0"/>
              </a:spcAft>
              <a:buClr>
                <a:srgbClr val="595959"/>
              </a:buClr>
              <a:buSzPts val="1800"/>
              <a:buFont typeface="Arial"/>
              <a:buAutoNum type="arabicPeriod"/>
            </a:pPr>
            <a:r>
              <a:rPr lang="en">
                <a:solidFill>
                  <a:srgbClr val="595959"/>
                </a:solidFill>
                <a:latin typeface="Arial"/>
                <a:ea typeface="Arial"/>
                <a:cs typeface="Arial"/>
                <a:sym typeface="Arial"/>
              </a:rPr>
              <a:t>Make a C program to read an age of 15 person &amp; find out how many of them fall under :</a:t>
            </a:r>
            <a:endParaRPr>
              <a:solidFill>
                <a:srgbClr val="595959"/>
              </a:solidFill>
              <a:latin typeface="Arial"/>
              <a:ea typeface="Arial"/>
              <a:cs typeface="Arial"/>
              <a:sym typeface="Arial"/>
            </a:endParaRPr>
          </a:p>
          <a:p>
            <a:pPr indent="457200" lvl="0" marL="457200" rtl="0" algn="l">
              <a:spcBef>
                <a:spcPts val="1200"/>
              </a:spcBef>
              <a:spcAft>
                <a:spcPts val="0"/>
              </a:spcAft>
              <a:buNone/>
            </a:pPr>
            <a:r>
              <a:rPr lang="en" sz="1400">
                <a:solidFill>
                  <a:srgbClr val="595959"/>
                </a:solidFill>
                <a:latin typeface="Arial"/>
                <a:ea typeface="Arial"/>
                <a:cs typeface="Arial"/>
                <a:sym typeface="Arial"/>
              </a:rPr>
              <a:t>a) Still a baby- age 0 to 5</a:t>
            </a:r>
            <a:endParaRPr sz="1400">
              <a:solidFill>
                <a:srgbClr val="595959"/>
              </a:solidFill>
              <a:latin typeface="Arial"/>
              <a:ea typeface="Arial"/>
              <a:cs typeface="Arial"/>
              <a:sym typeface="Arial"/>
            </a:endParaRPr>
          </a:p>
          <a:p>
            <a:pPr indent="457200" lvl="0" marL="457200" rtl="0" algn="l">
              <a:spcBef>
                <a:spcPts val="1200"/>
              </a:spcBef>
              <a:spcAft>
                <a:spcPts val="0"/>
              </a:spcAft>
              <a:buNone/>
            </a:pPr>
            <a:r>
              <a:rPr lang="en" sz="1400">
                <a:solidFill>
                  <a:srgbClr val="595959"/>
                </a:solidFill>
                <a:latin typeface="Arial"/>
                <a:ea typeface="Arial"/>
                <a:cs typeface="Arial"/>
                <a:sym typeface="Arial"/>
              </a:rPr>
              <a:t>b) Attending school - age 6 to 17</a:t>
            </a:r>
            <a:endParaRPr sz="1400">
              <a:solidFill>
                <a:srgbClr val="595959"/>
              </a:solidFill>
              <a:latin typeface="Arial"/>
              <a:ea typeface="Arial"/>
              <a:cs typeface="Arial"/>
              <a:sym typeface="Arial"/>
            </a:endParaRPr>
          </a:p>
          <a:p>
            <a:pPr indent="457200" lvl="0" marL="457200" rtl="0" algn="l">
              <a:spcBef>
                <a:spcPts val="1200"/>
              </a:spcBef>
              <a:spcAft>
                <a:spcPts val="0"/>
              </a:spcAft>
              <a:buNone/>
            </a:pPr>
            <a:r>
              <a:rPr lang="en" sz="1400">
                <a:solidFill>
                  <a:srgbClr val="595959"/>
                </a:solidFill>
                <a:latin typeface="Arial"/>
                <a:ea typeface="Arial"/>
                <a:cs typeface="Arial"/>
                <a:sym typeface="Arial"/>
              </a:rPr>
              <a:t>c) Adult life-age 18 &amp; over</a:t>
            </a:r>
            <a:endParaRPr sz="1400">
              <a:solidFill>
                <a:srgbClr val="595959"/>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 </a:t>
            </a:r>
            <a:endParaRPr/>
          </a:p>
        </p:txBody>
      </p:sp>
      <p:sp>
        <p:nvSpPr>
          <p:cNvPr id="262" name="Google Shape;262;p44"/>
          <p:cNvSpPr txBox="1"/>
          <p:nvPr>
            <p:ph idx="1" type="body"/>
          </p:nvPr>
        </p:nvSpPr>
        <p:spPr>
          <a:xfrm>
            <a:off x="311700" y="1236800"/>
            <a:ext cx="4954500" cy="334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350">
                <a:solidFill>
                  <a:schemeClr val="dk1"/>
                </a:solidFill>
              </a:rPr>
              <a:t>You can use the break statement in while, for, and do...while loops to alter the flow of control.</a:t>
            </a:r>
            <a:endParaRPr sz="1350">
              <a:solidFill>
                <a:schemeClr val="dk1"/>
              </a:solidFill>
            </a:endParaRPr>
          </a:p>
          <a:p>
            <a:pPr indent="0" lvl="0" marL="0" rtl="0" algn="l">
              <a:lnSpc>
                <a:spcPct val="95000"/>
              </a:lnSpc>
              <a:spcBef>
                <a:spcPts val="1200"/>
              </a:spcBef>
              <a:spcAft>
                <a:spcPts val="1200"/>
              </a:spcAft>
              <a:buSzPts val="275"/>
              <a:buNone/>
            </a:pPr>
            <a:r>
              <a:rPr lang="en" sz="1350">
                <a:solidFill>
                  <a:schemeClr val="dk1"/>
                </a:solidFill>
              </a:rPr>
              <a:t>When the break statement executes in a repetition structure, it immediately exits from these structures.</a:t>
            </a:r>
            <a:endParaRPr sz="1350">
              <a:solidFill>
                <a:schemeClr val="dk1"/>
              </a:solidFill>
            </a:endParaRPr>
          </a:p>
        </p:txBody>
      </p:sp>
      <p:pic>
        <p:nvPicPr>
          <p:cNvPr id="263" name="Google Shape;263;p44"/>
          <p:cNvPicPr preferRelativeResize="0"/>
          <p:nvPr/>
        </p:nvPicPr>
        <p:blipFill>
          <a:blip r:embed="rId3">
            <a:alphaModFix/>
          </a:blip>
          <a:stretch>
            <a:fillRect/>
          </a:stretch>
        </p:blipFill>
        <p:spPr>
          <a:xfrm>
            <a:off x="6184175" y="2925575"/>
            <a:ext cx="2298725" cy="1891000"/>
          </a:xfrm>
          <a:prstGeom prst="rect">
            <a:avLst/>
          </a:prstGeom>
          <a:noFill/>
          <a:ln>
            <a:noFill/>
          </a:ln>
        </p:spPr>
      </p:pic>
      <p:pic>
        <p:nvPicPr>
          <p:cNvPr id="264" name="Google Shape;264;p44"/>
          <p:cNvPicPr preferRelativeResize="0"/>
          <p:nvPr/>
        </p:nvPicPr>
        <p:blipFill>
          <a:blip r:embed="rId4">
            <a:alphaModFix/>
          </a:blip>
          <a:stretch>
            <a:fillRect/>
          </a:stretch>
        </p:blipFill>
        <p:spPr>
          <a:xfrm>
            <a:off x="6052400" y="179100"/>
            <a:ext cx="2322994" cy="26548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a:t>
            </a:r>
            <a:endParaRPr/>
          </a:p>
        </p:txBody>
      </p:sp>
      <p:sp>
        <p:nvSpPr>
          <p:cNvPr id="270" name="Google Shape;270;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1" name="Google Shape;271;p45"/>
          <p:cNvPicPr preferRelativeResize="0"/>
          <p:nvPr/>
        </p:nvPicPr>
        <p:blipFill>
          <a:blip r:embed="rId3">
            <a:alphaModFix/>
          </a:blip>
          <a:stretch>
            <a:fillRect/>
          </a:stretch>
        </p:blipFill>
        <p:spPr>
          <a:xfrm>
            <a:off x="1418902" y="1228675"/>
            <a:ext cx="5512923" cy="3340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a:t>
            </a:r>
            <a:endParaRPr/>
          </a:p>
        </p:txBody>
      </p:sp>
      <p:sp>
        <p:nvSpPr>
          <p:cNvPr id="277" name="Google Shape;277;p46"/>
          <p:cNvSpPr txBox="1"/>
          <p:nvPr>
            <p:ph idx="1" type="body"/>
          </p:nvPr>
        </p:nvSpPr>
        <p:spPr>
          <a:xfrm>
            <a:off x="311700" y="1228675"/>
            <a:ext cx="62220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The </a:t>
            </a:r>
            <a:r>
              <a:rPr lang="en">
                <a:solidFill>
                  <a:srgbClr val="4A86E8"/>
                </a:solidFill>
              </a:rPr>
              <a:t>continue</a:t>
            </a:r>
            <a:r>
              <a:rPr lang="en">
                <a:solidFill>
                  <a:schemeClr val="dk1"/>
                </a:solidFill>
              </a:rPr>
              <a:t> statement is used in while, for, and do-while structures.</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When the </a:t>
            </a:r>
            <a:r>
              <a:rPr lang="en">
                <a:solidFill>
                  <a:srgbClr val="4A86E8"/>
                </a:solidFill>
              </a:rPr>
              <a:t>continue</a:t>
            </a:r>
            <a:r>
              <a:rPr lang="en">
                <a:solidFill>
                  <a:schemeClr val="dk1"/>
                </a:solidFill>
              </a:rPr>
              <a:t> statement is executed in a loop, it skips the remaining statements and proceeds with the next iteration of the loop.</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In a while and do-while structure, the expression (that is, the loop-continue test) is evaluated immediately after the continue statement.</a:t>
            </a:r>
            <a:endParaRPr>
              <a:solidFill>
                <a:schemeClr val="dk1"/>
              </a:solidFill>
            </a:endParaRPr>
          </a:p>
          <a:p>
            <a:pPr indent="0" lvl="0" marL="0" rtl="0" algn="l">
              <a:spcBef>
                <a:spcPts val="1200"/>
              </a:spcBef>
              <a:spcAft>
                <a:spcPts val="1200"/>
              </a:spcAft>
              <a:buNone/>
            </a:pPr>
            <a:r>
              <a:rPr lang="en">
                <a:solidFill>
                  <a:schemeClr val="dk1"/>
                </a:solidFill>
              </a:rPr>
              <a:t>In a for structure, the update statement is executed after the continue statement, and then the loop condition (that is, the loop-continue test) executes.</a:t>
            </a:r>
            <a:endParaRPr>
              <a:solidFill>
                <a:schemeClr val="dk1"/>
              </a:solidFill>
            </a:endParaRPr>
          </a:p>
        </p:txBody>
      </p:sp>
      <p:pic>
        <p:nvPicPr>
          <p:cNvPr id="278" name="Google Shape;278;p46"/>
          <p:cNvPicPr preferRelativeResize="0"/>
          <p:nvPr/>
        </p:nvPicPr>
        <p:blipFill>
          <a:blip r:embed="rId3">
            <a:alphaModFix/>
          </a:blip>
          <a:stretch>
            <a:fillRect/>
          </a:stretch>
        </p:blipFill>
        <p:spPr>
          <a:xfrm>
            <a:off x="6610075" y="1093850"/>
            <a:ext cx="2290950" cy="3109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a:t>
            </a:r>
            <a:endParaRPr/>
          </a:p>
        </p:txBody>
      </p:sp>
      <p:sp>
        <p:nvSpPr>
          <p:cNvPr id="284" name="Google Shape;284;p4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5" name="Google Shape;285;p47"/>
          <p:cNvPicPr preferRelativeResize="0"/>
          <p:nvPr/>
        </p:nvPicPr>
        <p:blipFill>
          <a:blip r:embed="rId3">
            <a:alphaModFix/>
          </a:blip>
          <a:stretch>
            <a:fillRect/>
          </a:stretch>
        </p:blipFill>
        <p:spPr>
          <a:xfrm>
            <a:off x="1644401" y="1206025"/>
            <a:ext cx="5068025" cy="3385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you print this using for loop?</a:t>
            </a:r>
            <a:endParaRPr/>
          </a:p>
        </p:txBody>
      </p:sp>
      <p:sp>
        <p:nvSpPr>
          <p:cNvPr id="291" name="Google Shape;291;p4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solidFill>
                  <a:schemeClr val="dk1"/>
                </a:solidFill>
              </a:rPr>
              <a:t>1</a:t>
            </a:r>
            <a:endParaRPr sz="2200">
              <a:solidFill>
                <a:schemeClr val="dk1"/>
              </a:solidFill>
            </a:endParaRPr>
          </a:p>
          <a:p>
            <a:pPr indent="0" lvl="0" marL="0" rtl="0" algn="ctr">
              <a:spcBef>
                <a:spcPts val="1200"/>
              </a:spcBef>
              <a:spcAft>
                <a:spcPts val="0"/>
              </a:spcAft>
              <a:buNone/>
            </a:pPr>
            <a:r>
              <a:rPr lang="en" sz="2200">
                <a:solidFill>
                  <a:schemeClr val="dk1"/>
                </a:solidFill>
              </a:rPr>
              <a:t>2</a:t>
            </a:r>
            <a:endParaRPr sz="2200">
              <a:solidFill>
                <a:schemeClr val="dk1"/>
              </a:solidFill>
            </a:endParaRPr>
          </a:p>
          <a:p>
            <a:pPr indent="0" lvl="0" marL="0" rtl="0" algn="ctr">
              <a:spcBef>
                <a:spcPts val="1200"/>
              </a:spcBef>
              <a:spcAft>
                <a:spcPts val="0"/>
              </a:spcAft>
              <a:buNone/>
            </a:pPr>
            <a:r>
              <a:rPr lang="en" sz="2200">
                <a:solidFill>
                  <a:schemeClr val="dk1"/>
                </a:solidFill>
              </a:rPr>
              <a:t>3</a:t>
            </a:r>
            <a:endParaRPr sz="2200">
              <a:solidFill>
                <a:schemeClr val="dk1"/>
              </a:solidFill>
            </a:endParaRPr>
          </a:p>
          <a:p>
            <a:pPr indent="0" lvl="0" marL="0" rtl="0" algn="ctr">
              <a:spcBef>
                <a:spcPts val="1200"/>
              </a:spcBef>
              <a:spcAft>
                <a:spcPts val="0"/>
              </a:spcAft>
              <a:buNone/>
            </a:pPr>
            <a:r>
              <a:rPr lang="en" sz="2200">
                <a:solidFill>
                  <a:schemeClr val="dk1"/>
                </a:solidFill>
              </a:rPr>
              <a:t>4</a:t>
            </a:r>
            <a:endParaRPr sz="2200">
              <a:solidFill>
                <a:schemeClr val="dk1"/>
              </a:solidFill>
            </a:endParaRPr>
          </a:p>
          <a:p>
            <a:pPr indent="0" lvl="0" marL="0" rtl="0" algn="ctr">
              <a:spcBef>
                <a:spcPts val="1200"/>
              </a:spcBef>
              <a:spcAft>
                <a:spcPts val="1200"/>
              </a:spcAft>
              <a:buNone/>
            </a:pPr>
            <a:r>
              <a:rPr lang="en" sz="2200">
                <a:solidFill>
                  <a:schemeClr val="dk1"/>
                </a:solidFill>
              </a:rPr>
              <a:t>5</a:t>
            </a:r>
            <a:endParaRPr sz="22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you print this using for loop?</a:t>
            </a:r>
            <a:endParaRPr/>
          </a:p>
        </p:txBody>
      </p:sp>
      <p:sp>
        <p:nvSpPr>
          <p:cNvPr id="297" name="Google Shape;297;p49"/>
          <p:cNvSpPr txBox="1"/>
          <p:nvPr>
            <p:ph idx="1" type="body"/>
          </p:nvPr>
        </p:nvSpPr>
        <p:spPr>
          <a:xfrm>
            <a:off x="1166025" y="1228675"/>
            <a:ext cx="21894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dk1"/>
                </a:solidFill>
              </a:rPr>
              <a:t>1</a:t>
            </a:r>
            <a:endParaRPr sz="2200">
              <a:solidFill>
                <a:schemeClr val="dk1"/>
              </a:solidFill>
            </a:endParaRPr>
          </a:p>
          <a:p>
            <a:pPr indent="0" lvl="0" marL="0" rtl="0" algn="l">
              <a:spcBef>
                <a:spcPts val="1200"/>
              </a:spcBef>
              <a:spcAft>
                <a:spcPts val="0"/>
              </a:spcAft>
              <a:buNone/>
            </a:pPr>
            <a:r>
              <a:rPr lang="en" sz="2200">
                <a:solidFill>
                  <a:schemeClr val="dk1"/>
                </a:solidFill>
              </a:rPr>
              <a:t>2</a:t>
            </a:r>
            <a:endParaRPr sz="2200">
              <a:solidFill>
                <a:schemeClr val="dk1"/>
              </a:solidFill>
            </a:endParaRPr>
          </a:p>
          <a:p>
            <a:pPr indent="0" lvl="0" marL="0" rtl="0" algn="l">
              <a:spcBef>
                <a:spcPts val="1200"/>
              </a:spcBef>
              <a:spcAft>
                <a:spcPts val="0"/>
              </a:spcAft>
              <a:buNone/>
            </a:pPr>
            <a:r>
              <a:rPr lang="en" sz="2200">
                <a:solidFill>
                  <a:schemeClr val="dk1"/>
                </a:solidFill>
              </a:rPr>
              <a:t>3</a:t>
            </a:r>
            <a:endParaRPr sz="2200">
              <a:solidFill>
                <a:schemeClr val="dk1"/>
              </a:solidFill>
            </a:endParaRPr>
          </a:p>
          <a:p>
            <a:pPr indent="0" lvl="0" marL="0" rtl="0" algn="l">
              <a:spcBef>
                <a:spcPts val="1200"/>
              </a:spcBef>
              <a:spcAft>
                <a:spcPts val="0"/>
              </a:spcAft>
              <a:buNone/>
            </a:pPr>
            <a:r>
              <a:rPr lang="en" sz="2200">
                <a:solidFill>
                  <a:schemeClr val="dk1"/>
                </a:solidFill>
              </a:rPr>
              <a:t>4</a:t>
            </a:r>
            <a:endParaRPr sz="2200">
              <a:solidFill>
                <a:schemeClr val="dk1"/>
              </a:solidFill>
            </a:endParaRPr>
          </a:p>
          <a:p>
            <a:pPr indent="0" lvl="0" marL="0" rtl="0" algn="l">
              <a:spcBef>
                <a:spcPts val="1200"/>
              </a:spcBef>
              <a:spcAft>
                <a:spcPts val="0"/>
              </a:spcAft>
              <a:buNone/>
            </a:pPr>
            <a:r>
              <a:rPr lang="en" sz="2200">
                <a:solidFill>
                  <a:schemeClr val="dk1"/>
                </a:solidFill>
              </a:rPr>
              <a:t>5</a:t>
            </a:r>
            <a:endParaRPr sz="2200">
              <a:solidFill>
                <a:schemeClr val="dk1"/>
              </a:solidFill>
            </a:endParaRPr>
          </a:p>
          <a:p>
            <a:pPr indent="0" lvl="0" marL="0" rtl="0" algn="ctr">
              <a:spcBef>
                <a:spcPts val="1200"/>
              </a:spcBef>
              <a:spcAft>
                <a:spcPts val="1200"/>
              </a:spcAft>
              <a:buNone/>
            </a:pPr>
            <a:r>
              <a:t/>
            </a:r>
            <a:endParaRPr sz="2200">
              <a:solidFill>
                <a:schemeClr val="dk1"/>
              </a:solidFill>
            </a:endParaRPr>
          </a:p>
        </p:txBody>
      </p:sp>
      <p:sp>
        <p:nvSpPr>
          <p:cNvPr id="298" name="Google Shape;298;p49"/>
          <p:cNvSpPr txBox="1"/>
          <p:nvPr>
            <p:ph idx="2" type="body"/>
          </p:nvPr>
        </p:nvSpPr>
        <p:spPr>
          <a:xfrm>
            <a:off x="2941000" y="1228675"/>
            <a:ext cx="5891400" cy="3340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Clr>
                <a:schemeClr val="dk1"/>
              </a:buClr>
              <a:buSzPct val="26829"/>
              <a:buFont typeface="Arial"/>
              <a:buNone/>
            </a:pPr>
            <a:r>
              <a:rPr lang="en" sz="4100">
                <a:solidFill>
                  <a:schemeClr val="dk1"/>
                </a:solidFill>
              </a:rPr>
              <a:t>for( i=1; i&lt;=5; i++)</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  printf(“%d \n”, i);</a:t>
            </a:r>
            <a:endParaRPr sz="4100">
              <a:solidFill>
                <a:schemeClr val="dk1"/>
              </a:solidFill>
            </a:endParaRPr>
          </a:p>
          <a:p>
            <a:pPr indent="0" lvl="0" marL="0" rtl="0" algn="l">
              <a:spcBef>
                <a:spcPts val="1200"/>
              </a:spcBef>
              <a:spcAft>
                <a:spcPts val="1200"/>
              </a:spcAft>
              <a:buClr>
                <a:schemeClr val="dk1"/>
              </a:buClr>
              <a:buSzPct val="26829"/>
              <a:buFont typeface="Arial"/>
              <a:buNone/>
            </a:pPr>
            <a:r>
              <a:rPr lang="en" sz="4100">
                <a:solidFill>
                  <a:schemeClr val="dk1"/>
                </a:solidFill>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you print this using for loop?</a:t>
            </a:r>
            <a:endParaRPr/>
          </a:p>
        </p:txBody>
      </p:sp>
      <p:sp>
        <p:nvSpPr>
          <p:cNvPr id="304" name="Google Shape;304;p50"/>
          <p:cNvSpPr txBox="1"/>
          <p:nvPr>
            <p:ph idx="1" type="body"/>
          </p:nvPr>
        </p:nvSpPr>
        <p:spPr>
          <a:xfrm>
            <a:off x="233975" y="1176850"/>
            <a:ext cx="8520600" cy="3340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100">
                <a:solidFill>
                  <a:schemeClr val="dk1"/>
                </a:solidFill>
              </a:rPr>
              <a:t>1 2 3 4 5</a:t>
            </a:r>
            <a:endParaRPr sz="41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you print this using for loop?</a:t>
            </a:r>
            <a:endParaRPr/>
          </a:p>
        </p:txBody>
      </p:sp>
      <p:sp>
        <p:nvSpPr>
          <p:cNvPr id="310" name="Google Shape;310;p51"/>
          <p:cNvSpPr txBox="1"/>
          <p:nvPr>
            <p:ph idx="1" type="body"/>
          </p:nvPr>
        </p:nvSpPr>
        <p:spPr>
          <a:xfrm>
            <a:off x="647800" y="1228675"/>
            <a:ext cx="2707500" cy="3340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3500">
                <a:solidFill>
                  <a:schemeClr val="dk1"/>
                </a:solidFill>
              </a:rPr>
              <a:t>1 2 3 4 5</a:t>
            </a:r>
            <a:endParaRPr sz="1600">
              <a:solidFill>
                <a:schemeClr val="dk1"/>
              </a:solidFill>
            </a:endParaRPr>
          </a:p>
          <a:p>
            <a:pPr indent="0" lvl="0" marL="0" rtl="0" algn="ctr">
              <a:spcBef>
                <a:spcPts val="1200"/>
              </a:spcBef>
              <a:spcAft>
                <a:spcPts val="1200"/>
              </a:spcAft>
              <a:buNone/>
            </a:pPr>
            <a:r>
              <a:t/>
            </a:r>
            <a:endParaRPr sz="2200">
              <a:solidFill>
                <a:schemeClr val="dk1"/>
              </a:solidFill>
            </a:endParaRPr>
          </a:p>
        </p:txBody>
      </p:sp>
      <p:sp>
        <p:nvSpPr>
          <p:cNvPr id="311" name="Google Shape;311;p51"/>
          <p:cNvSpPr txBox="1"/>
          <p:nvPr>
            <p:ph idx="2" type="body"/>
          </p:nvPr>
        </p:nvSpPr>
        <p:spPr>
          <a:xfrm>
            <a:off x="3511050" y="1228675"/>
            <a:ext cx="5321400" cy="3340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 sz="3284">
                <a:solidFill>
                  <a:schemeClr val="dk1"/>
                </a:solidFill>
              </a:rPr>
              <a:t>for( i=1; i&lt;=5; i++)</a:t>
            </a:r>
            <a:endParaRPr sz="3284">
              <a:solidFill>
                <a:schemeClr val="dk1"/>
              </a:solidFill>
            </a:endParaRPr>
          </a:p>
          <a:p>
            <a:pPr indent="0" lvl="0" marL="0" rtl="0" algn="l">
              <a:lnSpc>
                <a:spcPct val="95000"/>
              </a:lnSpc>
              <a:spcBef>
                <a:spcPts val="1200"/>
              </a:spcBef>
              <a:spcAft>
                <a:spcPts val="0"/>
              </a:spcAft>
              <a:buSzPts val="935"/>
              <a:buNone/>
            </a:pPr>
            <a:r>
              <a:rPr lang="en" sz="3284">
                <a:solidFill>
                  <a:schemeClr val="dk1"/>
                </a:solidFill>
              </a:rPr>
              <a:t>{</a:t>
            </a:r>
            <a:endParaRPr sz="3284">
              <a:solidFill>
                <a:schemeClr val="dk1"/>
              </a:solidFill>
            </a:endParaRPr>
          </a:p>
          <a:p>
            <a:pPr indent="0" lvl="0" marL="0" rtl="0" algn="l">
              <a:lnSpc>
                <a:spcPct val="95000"/>
              </a:lnSpc>
              <a:spcBef>
                <a:spcPts val="1200"/>
              </a:spcBef>
              <a:spcAft>
                <a:spcPts val="0"/>
              </a:spcAft>
              <a:buSzPts val="935"/>
              <a:buNone/>
            </a:pPr>
            <a:r>
              <a:rPr lang="en" sz="3284">
                <a:solidFill>
                  <a:schemeClr val="dk1"/>
                </a:solidFill>
              </a:rPr>
              <a:t>  printf(“%d ”, i);</a:t>
            </a:r>
            <a:endParaRPr sz="3284">
              <a:solidFill>
                <a:schemeClr val="dk1"/>
              </a:solidFill>
            </a:endParaRPr>
          </a:p>
          <a:p>
            <a:pPr indent="0" lvl="0" marL="0" rtl="0" algn="l">
              <a:lnSpc>
                <a:spcPct val="95000"/>
              </a:lnSpc>
              <a:spcBef>
                <a:spcPts val="1200"/>
              </a:spcBef>
              <a:spcAft>
                <a:spcPts val="1200"/>
              </a:spcAft>
              <a:buSzPts val="935"/>
              <a:buNone/>
            </a:pPr>
            <a:r>
              <a:rPr lang="en" sz="3284">
                <a:solidFill>
                  <a:schemeClr val="dk1"/>
                </a:solidFill>
              </a:rPr>
              <a:t>}</a:t>
            </a:r>
            <a:endParaRPr sz="989"/>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a:t>
            </a:r>
            <a:endParaRPr/>
          </a:p>
        </p:txBody>
      </p:sp>
      <p:sp>
        <p:nvSpPr>
          <p:cNvPr id="79" name="Google Shape;79;p16"/>
          <p:cNvSpPr txBox="1"/>
          <p:nvPr>
            <p:ph idx="1" type="body"/>
          </p:nvPr>
        </p:nvSpPr>
        <p:spPr>
          <a:xfrm>
            <a:off x="427600" y="1197575"/>
            <a:ext cx="81300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for(initial statement; loop condition; update statement)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2923617" y="2125838"/>
            <a:ext cx="2880658" cy="2088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you print this using for loop?</a:t>
            </a:r>
            <a:endParaRPr/>
          </a:p>
        </p:txBody>
      </p:sp>
      <p:sp>
        <p:nvSpPr>
          <p:cNvPr id="317" name="Google Shape;317;p52"/>
          <p:cNvSpPr txBox="1"/>
          <p:nvPr>
            <p:ph idx="1" type="body"/>
          </p:nvPr>
        </p:nvSpPr>
        <p:spPr>
          <a:xfrm>
            <a:off x="311700" y="1228675"/>
            <a:ext cx="8520600" cy="3340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100">
                <a:solidFill>
                  <a:schemeClr val="dk1"/>
                </a:solidFill>
              </a:rPr>
              <a:t>1 2 3 4 5</a:t>
            </a:r>
            <a:endParaRPr sz="4100">
              <a:solidFill>
                <a:schemeClr val="dk1"/>
              </a:solidFill>
            </a:endParaRPr>
          </a:p>
          <a:p>
            <a:pPr indent="0" lvl="0" marL="0" rtl="0" algn="ctr">
              <a:spcBef>
                <a:spcPts val="1200"/>
              </a:spcBef>
              <a:spcAft>
                <a:spcPts val="1200"/>
              </a:spcAft>
              <a:buClr>
                <a:schemeClr val="dk1"/>
              </a:buClr>
              <a:buSzPts val="1100"/>
              <a:buFont typeface="Arial"/>
              <a:buNone/>
            </a:pPr>
            <a:r>
              <a:rPr lang="en" sz="4100">
                <a:solidFill>
                  <a:schemeClr val="dk1"/>
                </a:solidFill>
              </a:rPr>
              <a:t>1 2 3 4 5</a:t>
            </a:r>
            <a:endParaRPr sz="41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you print this using for loop?</a:t>
            </a:r>
            <a:endParaRPr/>
          </a:p>
        </p:txBody>
      </p:sp>
      <p:sp>
        <p:nvSpPr>
          <p:cNvPr id="323" name="Google Shape;323;p53"/>
          <p:cNvSpPr txBox="1"/>
          <p:nvPr>
            <p:ph idx="1" type="body"/>
          </p:nvPr>
        </p:nvSpPr>
        <p:spPr>
          <a:xfrm>
            <a:off x="647800" y="1228675"/>
            <a:ext cx="2707500" cy="3340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500">
                <a:solidFill>
                  <a:schemeClr val="dk1"/>
                </a:solidFill>
              </a:rPr>
              <a:t>1 2 3 4 5</a:t>
            </a:r>
            <a:endParaRPr sz="3500">
              <a:solidFill>
                <a:schemeClr val="dk1"/>
              </a:solidFill>
            </a:endParaRPr>
          </a:p>
          <a:p>
            <a:pPr indent="0" lvl="0" marL="0" rtl="0" algn="ctr">
              <a:spcBef>
                <a:spcPts val="1200"/>
              </a:spcBef>
              <a:spcAft>
                <a:spcPts val="0"/>
              </a:spcAft>
              <a:buNone/>
            </a:pPr>
            <a:r>
              <a:rPr lang="en" sz="3500">
                <a:solidFill>
                  <a:schemeClr val="dk1"/>
                </a:solidFill>
              </a:rPr>
              <a:t>1 2 3 4 5</a:t>
            </a:r>
            <a:endParaRPr sz="3500">
              <a:solidFill>
                <a:schemeClr val="dk1"/>
              </a:solidFill>
            </a:endParaRPr>
          </a:p>
          <a:p>
            <a:pPr indent="0" lvl="0" marL="0" rtl="0" algn="ctr">
              <a:spcBef>
                <a:spcPts val="1200"/>
              </a:spcBef>
              <a:spcAft>
                <a:spcPts val="1200"/>
              </a:spcAft>
              <a:buNone/>
            </a:pPr>
            <a:r>
              <a:t/>
            </a:r>
            <a:endParaRPr sz="2200">
              <a:solidFill>
                <a:schemeClr val="dk1"/>
              </a:solidFill>
            </a:endParaRPr>
          </a:p>
        </p:txBody>
      </p:sp>
      <p:sp>
        <p:nvSpPr>
          <p:cNvPr id="324" name="Google Shape;324;p53"/>
          <p:cNvSpPr txBox="1"/>
          <p:nvPr>
            <p:ph idx="2" type="body"/>
          </p:nvPr>
        </p:nvSpPr>
        <p:spPr>
          <a:xfrm>
            <a:off x="3511050" y="1228675"/>
            <a:ext cx="5321400" cy="3340200"/>
          </a:xfrm>
          <a:prstGeom prst="rect">
            <a:avLst/>
          </a:prstGeom>
        </p:spPr>
        <p:txBody>
          <a:bodyPr anchorCtr="0" anchor="t" bIns="91425" lIns="91425" spcFirstLastPara="1" rIns="91425" wrap="square" tIns="91425">
            <a:normAutofit fontScale="85000" lnSpcReduction="20000"/>
          </a:bodyPr>
          <a:lstStyle/>
          <a:p>
            <a:pPr indent="0" lvl="0" marL="0" rtl="0" algn="l">
              <a:lnSpc>
                <a:spcPct val="95000"/>
              </a:lnSpc>
              <a:spcBef>
                <a:spcPts val="0"/>
              </a:spcBef>
              <a:spcAft>
                <a:spcPts val="0"/>
              </a:spcAft>
              <a:buSzPct val="28462"/>
              <a:buNone/>
            </a:pPr>
            <a:r>
              <a:rPr lang="en" sz="3284">
                <a:solidFill>
                  <a:schemeClr val="dk1"/>
                </a:solidFill>
              </a:rPr>
              <a:t>for( i=1; i&lt;=5; i++)</a:t>
            </a:r>
            <a:endParaRPr sz="3284">
              <a:solidFill>
                <a:schemeClr val="dk1"/>
              </a:solidFill>
            </a:endParaRPr>
          </a:p>
          <a:p>
            <a:pPr indent="0" lvl="0" marL="0" rtl="0" algn="l">
              <a:lnSpc>
                <a:spcPct val="95000"/>
              </a:lnSpc>
              <a:spcBef>
                <a:spcPts val="1200"/>
              </a:spcBef>
              <a:spcAft>
                <a:spcPts val="0"/>
              </a:spcAft>
              <a:buSzPct val="28462"/>
              <a:buNone/>
            </a:pPr>
            <a:r>
              <a:rPr lang="en" sz="3284">
                <a:solidFill>
                  <a:schemeClr val="dk1"/>
                </a:solidFill>
              </a:rPr>
              <a:t>{ printf(“%d ”, i);}</a:t>
            </a:r>
            <a:endParaRPr sz="3284">
              <a:solidFill>
                <a:schemeClr val="dk1"/>
              </a:solidFill>
            </a:endParaRPr>
          </a:p>
          <a:p>
            <a:pPr indent="0" lvl="0" marL="0" rtl="0" algn="l">
              <a:lnSpc>
                <a:spcPct val="95000"/>
              </a:lnSpc>
              <a:spcBef>
                <a:spcPts val="1200"/>
              </a:spcBef>
              <a:spcAft>
                <a:spcPts val="0"/>
              </a:spcAft>
              <a:buSzPct val="28462"/>
              <a:buNone/>
            </a:pPr>
            <a:r>
              <a:t/>
            </a:r>
            <a:endParaRPr sz="3284">
              <a:solidFill>
                <a:schemeClr val="dk1"/>
              </a:solidFill>
            </a:endParaRPr>
          </a:p>
          <a:p>
            <a:pPr indent="0" lvl="0" marL="0" rtl="0" algn="l">
              <a:lnSpc>
                <a:spcPct val="95000"/>
              </a:lnSpc>
              <a:spcBef>
                <a:spcPts val="1200"/>
              </a:spcBef>
              <a:spcAft>
                <a:spcPts val="0"/>
              </a:spcAft>
              <a:buSzPct val="28462"/>
              <a:buNone/>
            </a:pPr>
            <a:r>
              <a:rPr lang="en" sz="3284">
                <a:solidFill>
                  <a:schemeClr val="dk1"/>
                </a:solidFill>
              </a:rPr>
              <a:t>printf (“\n”);</a:t>
            </a:r>
            <a:endParaRPr sz="3284">
              <a:solidFill>
                <a:schemeClr val="dk1"/>
              </a:solidFill>
            </a:endParaRPr>
          </a:p>
          <a:p>
            <a:pPr indent="0" lvl="0" marL="0" rtl="0" algn="l">
              <a:lnSpc>
                <a:spcPct val="95000"/>
              </a:lnSpc>
              <a:spcBef>
                <a:spcPts val="1200"/>
              </a:spcBef>
              <a:spcAft>
                <a:spcPts val="0"/>
              </a:spcAft>
              <a:buSzPct val="28462"/>
              <a:buNone/>
            </a:pPr>
            <a:r>
              <a:t/>
            </a:r>
            <a:endParaRPr sz="3284">
              <a:solidFill>
                <a:schemeClr val="dk1"/>
              </a:solidFill>
            </a:endParaRPr>
          </a:p>
          <a:p>
            <a:pPr indent="0" lvl="0" marL="0" rtl="0" algn="l">
              <a:lnSpc>
                <a:spcPct val="95000"/>
              </a:lnSpc>
              <a:spcBef>
                <a:spcPts val="1200"/>
              </a:spcBef>
              <a:spcAft>
                <a:spcPts val="0"/>
              </a:spcAft>
              <a:buSzPct val="28462"/>
              <a:buNone/>
            </a:pPr>
            <a:r>
              <a:rPr lang="en" sz="3284">
                <a:solidFill>
                  <a:schemeClr val="dk1"/>
                </a:solidFill>
              </a:rPr>
              <a:t>for( i=1; i&lt;=5; i++)</a:t>
            </a:r>
            <a:endParaRPr sz="3284">
              <a:solidFill>
                <a:schemeClr val="dk1"/>
              </a:solidFill>
            </a:endParaRPr>
          </a:p>
          <a:p>
            <a:pPr indent="0" lvl="0" marL="0" rtl="0" algn="l">
              <a:lnSpc>
                <a:spcPct val="95000"/>
              </a:lnSpc>
              <a:spcBef>
                <a:spcPts val="1200"/>
              </a:spcBef>
              <a:spcAft>
                <a:spcPts val="1200"/>
              </a:spcAft>
              <a:buSzPct val="28462"/>
              <a:buNone/>
            </a:pPr>
            <a:r>
              <a:rPr lang="en" sz="3284">
                <a:solidFill>
                  <a:schemeClr val="dk1"/>
                </a:solidFill>
              </a:rPr>
              <a:t>{  printf(“%d ”, i);</a:t>
            </a:r>
            <a:r>
              <a:rPr lang="en" sz="3284">
                <a:solidFill>
                  <a:schemeClr val="dk1"/>
                </a:solidFill>
              </a:rPr>
              <a:t>}</a:t>
            </a:r>
            <a:endParaRPr sz="3284">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you print this using for loop?</a:t>
            </a:r>
            <a:endParaRPr/>
          </a:p>
        </p:txBody>
      </p:sp>
      <p:sp>
        <p:nvSpPr>
          <p:cNvPr id="330" name="Google Shape;330;p54"/>
          <p:cNvSpPr txBox="1"/>
          <p:nvPr>
            <p:ph idx="1" type="body"/>
          </p:nvPr>
        </p:nvSpPr>
        <p:spPr>
          <a:xfrm>
            <a:off x="311700" y="1228675"/>
            <a:ext cx="8520600" cy="3340200"/>
          </a:xfrm>
          <a:prstGeom prst="rect">
            <a:avLst/>
          </a:prstGeom>
        </p:spPr>
        <p:txBody>
          <a:bodyPr anchorCtr="0" anchor="ctr" bIns="91425" lIns="91425" spcFirstLastPara="1" rIns="91425" wrap="square" tIns="91425">
            <a:normAutofit fontScale="85000" lnSpcReduction="20000"/>
          </a:bodyPr>
          <a:lstStyle/>
          <a:p>
            <a:pPr indent="0" lvl="0" marL="0" rtl="0" algn="ctr">
              <a:spcBef>
                <a:spcPts val="0"/>
              </a:spcBef>
              <a:spcAft>
                <a:spcPts val="0"/>
              </a:spcAft>
              <a:buNone/>
            </a:pPr>
            <a:r>
              <a:rPr lang="en" sz="4100">
                <a:solidFill>
                  <a:schemeClr val="dk1"/>
                </a:solidFill>
              </a:rPr>
              <a:t>1 2 3 4 5</a:t>
            </a:r>
            <a:endParaRPr sz="4100">
              <a:solidFill>
                <a:schemeClr val="dk1"/>
              </a:solidFill>
            </a:endParaRPr>
          </a:p>
          <a:p>
            <a:pPr indent="0" lvl="0" marL="0" rtl="0" algn="ctr">
              <a:spcBef>
                <a:spcPts val="1200"/>
              </a:spcBef>
              <a:spcAft>
                <a:spcPts val="0"/>
              </a:spcAft>
              <a:buNone/>
            </a:pPr>
            <a:r>
              <a:rPr lang="en" sz="4100">
                <a:solidFill>
                  <a:schemeClr val="dk1"/>
                </a:solidFill>
              </a:rPr>
              <a:t>1 2 3 4 5</a:t>
            </a:r>
            <a:endParaRPr sz="4100">
              <a:solidFill>
                <a:schemeClr val="dk1"/>
              </a:solidFill>
            </a:endParaRPr>
          </a:p>
          <a:p>
            <a:pPr indent="0" lvl="0" marL="0" rtl="0" algn="ctr">
              <a:spcBef>
                <a:spcPts val="1200"/>
              </a:spcBef>
              <a:spcAft>
                <a:spcPts val="0"/>
              </a:spcAft>
              <a:buNone/>
            </a:pPr>
            <a:r>
              <a:rPr lang="en" sz="4100">
                <a:solidFill>
                  <a:schemeClr val="dk1"/>
                </a:solidFill>
              </a:rPr>
              <a:t>1 2 3 4 5</a:t>
            </a:r>
            <a:endParaRPr sz="4100">
              <a:solidFill>
                <a:schemeClr val="dk1"/>
              </a:solidFill>
            </a:endParaRPr>
          </a:p>
          <a:p>
            <a:pPr indent="0" lvl="0" marL="0" rtl="0" algn="ctr">
              <a:spcBef>
                <a:spcPts val="1200"/>
              </a:spcBef>
              <a:spcAft>
                <a:spcPts val="0"/>
              </a:spcAft>
              <a:buNone/>
            </a:pPr>
            <a:r>
              <a:rPr lang="en" sz="4100">
                <a:solidFill>
                  <a:schemeClr val="dk1"/>
                </a:solidFill>
              </a:rPr>
              <a:t>1 2 3 4 5</a:t>
            </a:r>
            <a:endParaRPr sz="4100">
              <a:solidFill>
                <a:schemeClr val="dk1"/>
              </a:solidFill>
            </a:endParaRPr>
          </a:p>
          <a:p>
            <a:pPr indent="0" lvl="0" marL="0" rtl="0" algn="ctr">
              <a:spcBef>
                <a:spcPts val="1200"/>
              </a:spcBef>
              <a:spcAft>
                <a:spcPts val="1200"/>
              </a:spcAft>
              <a:buNone/>
            </a:pPr>
            <a:r>
              <a:rPr lang="en" sz="4100">
                <a:solidFill>
                  <a:schemeClr val="dk1"/>
                </a:solidFill>
              </a:rPr>
              <a:t>1 2 3 4 5</a:t>
            </a:r>
            <a:endParaRPr sz="41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you print this using for loop?</a:t>
            </a:r>
            <a:endParaRPr/>
          </a:p>
        </p:txBody>
      </p:sp>
      <p:sp>
        <p:nvSpPr>
          <p:cNvPr id="336" name="Google Shape;336;p55"/>
          <p:cNvSpPr txBox="1"/>
          <p:nvPr>
            <p:ph idx="1" type="body"/>
          </p:nvPr>
        </p:nvSpPr>
        <p:spPr>
          <a:xfrm>
            <a:off x="557100" y="1228675"/>
            <a:ext cx="4014900" cy="3267000"/>
          </a:xfrm>
          <a:prstGeom prst="rect">
            <a:avLst/>
          </a:prstGeom>
        </p:spPr>
        <p:txBody>
          <a:bodyPr anchorCtr="0" anchor="ctr" bIns="91425" lIns="91425" spcFirstLastPara="1" rIns="91425" wrap="square" tIns="91425">
            <a:normAutofit fontScale="62500"/>
          </a:bodyPr>
          <a:lstStyle/>
          <a:p>
            <a:pPr indent="0" lvl="0" marL="0" rtl="0" algn="l">
              <a:lnSpc>
                <a:spcPct val="95000"/>
              </a:lnSpc>
              <a:spcBef>
                <a:spcPts val="0"/>
              </a:spcBef>
              <a:spcAft>
                <a:spcPts val="0"/>
              </a:spcAft>
              <a:buClr>
                <a:schemeClr val="dk1"/>
              </a:buClr>
              <a:buSzPct val="28462"/>
              <a:buFont typeface="Arial"/>
              <a:buNone/>
            </a:pPr>
            <a:r>
              <a:rPr lang="en" sz="3284">
                <a:solidFill>
                  <a:schemeClr val="dk1"/>
                </a:solidFill>
              </a:rPr>
              <a:t>for( i=1; i&lt;=5; i++)</a:t>
            </a:r>
            <a:endParaRPr sz="3284">
              <a:solidFill>
                <a:schemeClr val="dk1"/>
              </a:solidFill>
            </a:endParaRPr>
          </a:p>
          <a:p>
            <a:pPr indent="0" lvl="0" marL="0" rtl="0" algn="l">
              <a:lnSpc>
                <a:spcPct val="95000"/>
              </a:lnSpc>
              <a:spcBef>
                <a:spcPts val="1200"/>
              </a:spcBef>
              <a:spcAft>
                <a:spcPts val="0"/>
              </a:spcAft>
              <a:buNone/>
            </a:pPr>
            <a:r>
              <a:rPr lang="en" sz="3284">
                <a:solidFill>
                  <a:schemeClr val="dk1"/>
                </a:solidFill>
              </a:rPr>
              <a:t>     printf(“%d ”, i);</a:t>
            </a:r>
            <a:endParaRPr sz="3284">
              <a:solidFill>
                <a:schemeClr val="dk1"/>
              </a:solidFill>
            </a:endParaRPr>
          </a:p>
          <a:p>
            <a:pPr indent="0" lvl="0" marL="0" rtl="0" algn="l">
              <a:lnSpc>
                <a:spcPct val="95000"/>
              </a:lnSpc>
              <a:spcBef>
                <a:spcPts val="1200"/>
              </a:spcBef>
              <a:spcAft>
                <a:spcPts val="0"/>
              </a:spcAft>
              <a:buClr>
                <a:schemeClr val="dk1"/>
              </a:buClr>
              <a:buSzPct val="28462"/>
              <a:buFont typeface="Arial"/>
              <a:buNone/>
            </a:pPr>
            <a:r>
              <a:rPr lang="en" sz="3284">
                <a:solidFill>
                  <a:schemeClr val="dk1"/>
                </a:solidFill>
              </a:rPr>
              <a:t>printf (“\n”);</a:t>
            </a:r>
            <a:endParaRPr sz="3284">
              <a:solidFill>
                <a:schemeClr val="dk1"/>
              </a:solidFill>
            </a:endParaRPr>
          </a:p>
          <a:p>
            <a:pPr indent="0" lvl="0" marL="0" rtl="0" algn="l">
              <a:lnSpc>
                <a:spcPct val="95000"/>
              </a:lnSpc>
              <a:spcBef>
                <a:spcPts val="1200"/>
              </a:spcBef>
              <a:spcAft>
                <a:spcPts val="0"/>
              </a:spcAft>
              <a:buClr>
                <a:schemeClr val="dk1"/>
              </a:buClr>
              <a:buSzPct val="28462"/>
              <a:buFont typeface="Arial"/>
              <a:buNone/>
            </a:pPr>
            <a:r>
              <a:rPr lang="en" sz="3284">
                <a:solidFill>
                  <a:schemeClr val="dk1"/>
                </a:solidFill>
              </a:rPr>
              <a:t>for( i=1; i&lt;=5; i++)</a:t>
            </a:r>
            <a:endParaRPr sz="3284">
              <a:solidFill>
                <a:schemeClr val="dk1"/>
              </a:solidFill>
            </a:endParaRPr>
          </a:p>
          <a:p>
            <a:pPr indent="0" lvl="0" marL="0" rtl="0" algn="l">
              <a:lnSpc>
                <a:spcPct val="95000"/>
              </a:lnSpc>
              <a:spcBef>
                <a:spcPts val="1200"/>
              </a:spcBef>
              <a:spcAft>
                <a:spcPts val="0"/>
              </a:spcAft>
              <a:buNone/>
            </a:pPr>
            <a:r>
              <a:rPr lang="en" sz="3284">
                <a:solidFill>
                  <a:schemeClr val="dk1"/>
                </a:solidFill>
              </a:rPr>
              <a:t>     printf(“%d ”, i);</a:t>
            </a:r>
            <a:endParaRPr sz="3284">
              <a:solidFill>
                <a:schemeClr val="dk1"/>
              </a:solidFill>
            </a:endParaRPr>
          </a:p>
          <a:p>
            <a:pPr indent="0" lvl="0" marL="0" rtl="0" algn="l">
              <a:lnSpc>
                <a:spcPct val="95000"/>
              </a:lnSpc>
              <a:spcBef>
                <a:spcPts val="1200"/>
              </a:spcBef>
              <a:spcAft>
                <a:spcPts val="0"/>
              </a:spcAft>
              <a:buClr>
                <a:schemeClr val="dk1"/>
              </a:buClr>
              <a:buSzPct val="33485"/>
              <a:buFont typeface="Arial"/>
              <a:buNone/>
            </a:pPr>
            <a:r>
              <a:rPr lang="en" sz="3284">
                <a:solidFill>
                  <a:schemeClr val="dk1"/>
                </a:solidFill>
              </a:rPr>
              <a:t>printf (“\n”);</a:t>
            </a:r>
            <a:endParaRPr sz="3284">
              <a:solidFill>
                <a:schemeClr val="dk1"/>
              </a:solidFill>
            </a:endParaRPr>
          </a:p>
          <a:p>
            <a:pPr indent="0" lvl="0" marL="0" rtl="0" algn="ctr">
              <a:spcBef>
                <a:spcPts val="1200"/>
              </a:spcBef>
              <a:spcAft>
                <a:spcPts val="1200"/>
              </a:spcAft>
              <a:buNone/>
            </a:pPr>
            <a:r>
              <a:t/>
            </a:r>
            <a:endParaRPr sz="2200">
              <a:solidFill>
                <a:schemeClr val="dk1"/>
              </a:solidFill>
            </a:endParaRPr>
          </a:p>
        </p:txBody>
      </p:sp>
      <p:sp>
        <p:nvSpPr>
          <p:cNvPr id="337" name="Google Shape;337;p55"/>
          <p:cNvSpPr txBox="1"/>
          <p:nvPr>
            <p:ph idx="2" type="body"/>
          </p:nvPr>
        </p:nvSpPr>
        <p:spPr>
          <a:xfrm>
            <a:off x="4572000" y="1228675"/>
            <a:ext cx="4260300" cy="3340200"/>
          </a:xfrm>
          <a:prstGeom prst="rect">
            <a:avLst/>
          </a:prstGeom>
        </p:spPr>
        <p:txBody>
          <a:bodyPr anchorCtr="0" anchor="t" bIns="91425" lIns="91425" spcFirstLastPara="1" rIns="91425" wrap="square" tIns="91425">
            <a:normAutofit fontScale="70000" lnSpcReduction="10000"/>
          </a:bodyPr>
          <a:lstStyle/>
          <a:p>
            <a:pPr indent="0" lvl="0" marL="0" rtl="0" algn="l">
              <a:lnSpc>
                <a:spcPct val="95000"/>
              </a:lnSpc>
              <a:spcBef>
                <a:spcPts val="0"/>
              </a:spcBef>
              <a:spcAft>
                <a:spcPts val="0"/>
              </a:spcAft>
              <a:buClr>
                <a:schemeClr val="dk1"/>
              </a:buClr>
              <a:buSzPct val="33485"/>
              <a:buFont typeface="Arial"/>
              <a:buNone/>
            </a:pPr>
            <a:r>
              <a:rPr lang="en" sz="3284">
                <a:solidFill>
                  <a:schemeClr val="dk1"/>
                </a:solidFill>
              </a:rPr>
              <a:t>for( i=1; i&lt;=5; i++)</a:t>
            </a:r>
            <a:endParaRPr sz="3284">
              <a:solidFill>
                <a:schemeClr val="dk1"/>
              </a:solidFill>
            </a:endParaRPr>
          </a:p>
          <a:p>
            <a:pPr indent="0" lvl="0" marL="0" rtl="0" algn="l">
              <a:lnSpc>
                <a:spcPct val="95000"/>
              </a:lnSpc>
              <a:spcBef>
                <a:spcPts val="1200"/>
              </a:spcBef>
              <a:spcAft>
                <a:spcPts val="0"/>
              </a:spcAft>
              <a:buClr>
                <a:schemeClr val="dk1"/>
              </a:buClr>
              <a:buSzPct val="33485"/>
              <a:buFont typeface="Arial"/>
              <a:buNone/>
            </a:pPr>
            <a:r>
              <a:rPr lang="en" sz="3284">
                <a:solidFill>
                  <a:schemeClr val="dk1"/>
                </a:solidFill>
              </a:rPr>
              <a:t>     printf(“%d ”, i);</a:t>
            </a:r>
            <a:endParaRPr sz="3284">
              <a:solidFill>
                <a:schemeClr val="dk1"/>
              </a:solidFill>
            </a:endParaRPr>
          </a:p>
          <a:p>
            <a:pPr indent="0" lvl="0" marL="0" rtl="0" algn="l">
              <a:lnSpc>
                <a:spcPct val="95000"/>
              </a:lnSpc>
              <a:spcBef>
                <a:spcPts val="1200"/>
              </a:spcBef>
              <a:spcAft>
                <a:spcPts val="0"/>
              </a:spcAft>
              <a:buClr>
                <a:schemeClr val="dk1"/>
              </a:buClr>
              <a:buSzPct val="33485"/>
              <a:buFont typeface="Arial"/>
              <a:buNone/>
            </a:pPr>
            <a:r>
              <a:rPr lang="en" sz="3284">
                <a:solidFill>
                  <a:schemeClr val="dk1"/>
                </a:solidFill>
              </a:rPr>
              <a:t>printf (“\n”);</a:t>
            </a:r>
            <a:endParaRPr sz="3284">
              <a:solidFill>
                <a:schemeClr val="dk1"/>
              </a:solidFill>
            </a:endParaRPr>
          </a:p>
          <a:p>
            <a:pPr indent="0" lvl="0" marL="0" rtl="0" algn="l">
              <a:lnSpc>
                <a:spcPct val="95000"/>
              </a:lnSpc>
              <a:spcBef>
                <a:spcPts val="1200"/>
              </a:spcBef>
              <a:spcAft>
                <a:spcPts val="0"/>
              </a:spcAft>
              <a:buClr>
                <a:schemeClr val="dk1"/>
              </a:buClr>
              <a:buSzPct val="33485"/>
              <a:buFont typeface="Arial"/>
              <a:buNone/>
            </a:pPr>
            <a:r>
              <a:rPr lang="en" sz="3284">
                <a:solidFill>
                  <a:schemeClr val="dk1"/>
                </a:solidFill>
              </a:rPr>
              <a:t>for( i=1; i&lt;=5; i++)</a:t>
            </a:r>
            <a:endParaRPr sz="3284">
              <a:solidFill>
                <a:schemeClr val="dk1"/>
              </a:solidFill>
            </a:endParaRPr>
          </a:p>
          <a:p>
            <a:pPr indent="0" lvl="0" marL="0" rtl="0" algn="l">
              <a:lnSpc>
                <a:spcPct val="95000"/>
              </a:lnSpc>
              <a:spcBef>
                <a:spcPts val="1200"/>
              </a:spcBef>
              <a:spcAft>
                <a:spcPts val="0"/>
              </a:spcAft>
              <a:buClr>
                <a:schemeClr val="dk1"/>
              </a:buClr>
              <a:buSzPct val="33485"/>
              <a:buFont typeface="Arial"/>
              <a:buNone/>
            </a:pPr>
            <a:r>
              <a:rPr lang="en" sz="3284">
                <a:solidFill>
                  <a:schemeClr val="dk1"/>
                </a:solidFill>
              </a:rPr>
              <a:t>     printf(“%d ”, i);</a:t>
            </a:r>
            <a:endParaRPr sz="3284">
              <a:solidFill>
                <a:schemeClr val="dk1"/>
              </a:solidFill>
            </a:endParaRPr>
          </a:p>
          <a:p>
            <a:pPr indent="0" lvl="0" marL="0" rtl="0" algn="l">
              <a:lnSpc>
                <a:spcPct val="95000"/>
              </a:lnSpc>
              <a:spcBef>
                <a:spcPts val="1200"/>
              </a:spcBef>
              <a:spcAft>
                <a:spcPts val="0"/>
              </a:spcAft>
              <a:buClr>
                <a:schemeClr val="dk1"/>
              </a:buClr>
              <a:buSzPct val="33485"/>
              <a:buFont typeface="Arial"/>
              <a:buNone/>
            </a:pPr>
            <a:r>
              <a:rPr lang="en" sz="3284">
                <a:solidFill>
                  <a:schemeClr val="dk1"/>
                </a:solidFill>
              </a:rPr>
              <a:t>printf (“\n”);</a:t>
            </a:r>
            <a:endParaRPr sz="3284">
              <a:solidFill>
                <a:schemeClr val="dk1"/>
              </a:solidFill>
            </a:endParaRPr>
          </a:p>
          <a:p>
            <a:pPr indent="0" lvl="0" marL="0" rtl="0" algn="l">
              <a:lnSpc>
                <a:spcPct val="95000"/>
              </a:lnSpc>
              <a:spcBef>
                <a:spcPts val="1200"/>
              </a:spcBef>
              <a:spcAft>
                <a:spcPts val="1200"/>
              </a:spcAft>
              <a:buSzPct val="28462"/>
              <a:buNone/>
            </a:pPr>
            <a:r>
              <a:t/>
            </a:r>
            <a:endParaRPr sz="3284">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It’s a for of For Loop</a:t>
            </a:r>
            <a:endParaRPr/>
          </a:p>
        </p:txBody>
      </p:sp>
      <p:sp>
        <p:nvSpPr>
          <p:cNvPr id="343" name="Google Shape;343;p5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lnSpc>
                <a:spcPct val="95000"/>
              </a:lnSpc>
              <a:spcBef>
                <a:spcPts val="0"/>
              </a:spcBef>
              <a:spcAft>
                <a:spcPts val="0"/>
              </a:spcAft>
              <a:buNone/>
            </a:pPr>
            <a:r>
              <a:rPr lang="en" sz="3284">
                <a:solidFill>
                  <a:schemeClr val="dk1"/>
                </a:solidFill>
              </a:rPr>
              <a:t>for( j=1; j&lt;=5; j++)</a:t>
            </a:r>
            <a:endParaRPr sz="3284">
              <a:solidFill>
                <a:schemeClr val="dk1"/>
              </a:solidFill>
            </a:endParaRPr>
          </a:p>
          <a:p>
            <a:pPr indent="0" lvl="0" marL="0" rtl="0" algn="l">
              <a:lnSpc>
                <a:spcPct val="95000"/>
              </a:lnSpc>
              <a:spcBef>
                <a:spcPts val="1200"/>
              </a:spcBef>
              <a:spcAft>
                <a:spcPts val="0"/>
              </a:spcAft>
              <a:buClr>
                <a:schemeClr val="dk1"/>
              </a:buClr>
              <a:buSzPts val="1100"/>
              <a:buFont typeface="Arial"/>
              <a:buNone/>
            </a:pPr>
            <a:r>
              <a:rPr lang="en" sz="3284">
                <a:solidFill>
                  <a:schemeClr val="dk1"/>
                </a:solidFill>
              </a:rPr>
              <a:t>{</a:t>
            </a:r>
            <a:endParaRPr sz="3284">
              <a:solidFill>
                <a:schemeClr val="dk1"/>
              </a:solidFill>
            </a:endParaRPr>
          </a:p>
          <a:p>
            <a:pPr indent="0" lvl="0" marL="0" rtl="0" algn="l">
              <a:lnSpc>
                <a:spcPct val="95000"/>
              </a:lnSpc>
              <a:spcBef>
                <a:spcPts val="1200"/>
              </a:spcBef>
              <a:spcAft>
                <a:spcPts val="0"/>
              </a:spcAft>
              <a:buClr>
                <a:schemeClr val="dk1"/>
              </a:buClr>
              <a:buSzPts val="1100"/>
              <a:buFont typeface="Arial"/>
              <a:buNone/>
            </a:pPr>
            <a:r>
              <a:rPr lang="en" sz="3284">
                <a:solidFill>
                  <a:schemeClr val="dk1"/>
                </a:solidFill>
              </a:rPr>
              <a:t>     </a:t>
            </a:r>
            <a:r>
              <a:rPr lang="en" sz="3284">
                <a:solidFill>
                  <a:schemeClr val="dk1"/>
                </a:solidFill>
              </a:rPr>
              <a:t>for( i=1; i&lt;=5; i++)</a:t>
            </a:r>
            <a:endParaRPr sz="3284">
              <a:solidFill>
                <a:schemeClr val="dk1"/>
              </a:solidFill>
            </a:endParaRPr>
          </a:p>
          <a:p>
            <a:pPr indent="0" lvl="0" marL="0" rtl="0" algn="l">
              <a:lnSpc>
                <a:spcPct val="95000"/>
              </a:lnSpc>
              <a:spcBef>
                <a:spcPts val="1200"/>
              </a:spcBef>
              <a:spcAft>
                <a:spcPts val="0"/>
              </a:spcAft>
              <a:buClr>
                <a:schemeClr val="dk1"/>
              </a:buClr>
              <a:buSzPts val="1100"/>
              <a:buFont typeface="Arial"/>
              <a:buNone/>
            </a:pPr>
            <a:r>
              <a:rPr lang="en" sz="3284">
                <a:solidFill>
                  <a:schemeClr val="dk1"/>
                </a:solidFill>
              </a:rPr>
              <a:t>         printf(“%d ”, i);</a:t>
            </a:r>
            <a:endParaRPr sz="3284">
              <a:solidFill>
                <a:schemeClr val="dk1"/>
              </a:solidFill>
            </a:endParaRPr>
          </a:p>
          <a:p>
            <a:pPr indent="0" lvl="0" marL="0" rtl="0" algn="l">
              <a:lnSpc>
                <a:spcPct val="95000"/>
              </a:lnSpc>
              <a:spcBef>
                <a:spcPts val="1200"/>
              </a:spcBef>
              <a:spcAft>
                <a:spcPts val="0"/>
              </a:spcAft>
              <a:buNone/>
            </a:pPr>
            <a:r>
              <a:rPr lang="en" sz="3284">
                <a:solidFill>
                  <a:schemeClr val="dk1"/>
                </a:solidFill>
              </a:rPr>
              <a:t>printf (“\n”);</a:t>
            </a:r>
            <a:endParaRPr sz="3284">
              <a:solidFill>
                <a:schemeClr val="dk1"/>
              </a:solidFill>
            </a:endParaRPr>
          </a:p>
          <a:p>
            <a:pPr indent="0" lvl="0" marL="0" rtl="0" algn="l">
              <a:lnSpc>
                <a:spcPct val="95000"/>
              </a:lnSpc>
              <a:spcBef>
                <a:spcPts val="1200"/>
              </a:spcBef>
              <a:spcAft>
                <a:spcPts val="1200"/>
              </a:spcAft>
              <a:buClr>
                <a:schemeClr val="dk1"/>
              </a:buClr>
              <a:buSzPts val="1100"/>
              <a:buFont typeface="Arial"/>
              <a:buNone/>
            </a:pPr>
            <a:r>
              <a:rPr lang="en" sz="3284">
                <a:solidFill>
                  <a:schemeClr val="dk1"/>
                </a:solidFill>
              </a:rPr>
              <a:t>}</a:t>
            </a:r>
            <a:endParaRPr sz="3284">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Can you print this using NESTED for loop?</a:t>
            </a:r>
            <a:endParaRPr/>
          </a:p>
        </p:txBody>
      </p:sp>
      <p:sp>
        <p:nvSpPr>
          <p:cNvPr id="349" name="Google Shape;349;p57"/>
          <p:cNvSpPr txBox="1"/>
          <p:nvPr>
            <p:ph idx="1" type="body"/>
          </p:nvPr>
        </p:nvSpPr>
        <p:spPr>
          <a:xfrm>
            <a:off x="3329675" y="1228675"/>
            <a:ext cx="5502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26829"/>
              <a:buFont typeface="Arial"/>
              <a:buNone/>
            </a:pPr>
            <a:r>
              <a:rPr lang="en" sz="4100">
                <a:solidFill>
                  <a:schemeClr val="dk1"/>
                </a:solidFill>
              </a:rPr>
              <a:t>1 </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1 2 </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1 2 3  </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1 2 3 4 </a:t>
            </a:r>
            <a:endParaRPr sz="4100">
              <a:solidFill>
                <a:schemeClr val="dk1"/>
              </a:solidFill>
            </a:endParaRPr>
          </a:p>
          <a:p>
            <a:pPr indent="0" lvl="0" marL="0" rtl="0" algn="l">
              <a:spcBef>
                <a:spcPts val="1200"/>
              </a:spcBef>
              <a:spcAft>
                <a:spcPts val="1200"/>
              </a:spcAft>
              <a:buClr>
                <a:schemeClr val="dk1"/>
              </a:buClr>
              <a:buSzPct val="26829"/>
              <a:buFont typeface="Arial"/>
              <a:buNone/>
            </a:pPr>
            <a:r>
              <a:rPr lang="en" sz="4100">
                <a:solidFill>
                  <a:schemeClr val="dk1"/>
                </a:solidFill>
              </a:rPr>
              <a:t>1 2 3 4 5</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It’s a for of For Loop</a:t>
            </a:r>
            <a:endParaRPr/>
          </a:p>
        </p:txBody>
      </p:sp>
      <p:sp>
        <p:nvSpPr>
          <p:cNvPr id="355" name="Google Shape;355;p5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lnSpc>
                <a:spcPct val="95000"/>
              </a:lnSpc>
              <a:spcBef>
                <a:spcPts val="0"/>
              </a:spcBef>
              <a:spcAft>
                <a:spcPts val="0"/>
              </a:spcAft>
              <a:buNone/>
            </a:pPr>
            <a:r>
              <a:rPr lang="en" sz="3284">
                <a:solidFill>
                  <a:schemeClr val="dk1"/>
                </a:solidFill>
              </a:rPr>
              <a:t>for( j=1; j&lt;=5; j++)</a:t>
            </a:r>
            <a:endParaRPr sz="3284">
              <a:solidFill>
                <a:schemeClr val="dk1"/>
              </a:solidFill>
            </a:endParaRPr>
          </a:p>
          <a:p>
            <a:pPr indent="0" lvl="0" marL="0" rtl="0" algn="l">
              <a:lnSpc>
                <a:spcPct val="95000"/>
              </a:lnSpc>
              <a:spcBef>
                <a:spcPts val="1200"/>
              </a:spcBef>
              <a:spcAft>
                <a:spcPts val="0"/>
              </a:spcAft>
              <a:buNone/>
            </a:pPr>
            <a:r>
              <a:rPr lang="en" sz="3284">
                <a:solidFill>
                  <a:schemeClr val="dk1"/>
                </a:solidFill>
              </a:rPr>
              <a:t>{</a:t>
            </a:r>
            <a:endParaRPr sz="3284">
              <a:solidFill>
                <a:schemeClr val="dk1"/>
              </a:solidFill>
            </a:endParaRPr>
          </a:p>
          <a:p>
            <a:pPr indent="0" lvl="0" marL="0" rtl="0" algn="l">
              <a:lnSpc>
                <a:spcPct val="95000"/>
              </a:lnSpc>
              <a:spcBef>
                <a:spcPts val="1200"/>
              </a:spcBef>
              <a:spcAft>
                <a:spcPts val="0"/>
              </a:spcAft>
              <a:buNone/>
            </a:pPr>
            <a:r>
              <a:rPr lang="en" sz="3284">
                <a:solidFill>
                  <a:schemeClr val="dk1"/>
                </a:solidFill>
              </a:rPr>
              <a:t>     for( i=1; i&lt;=j; i++)</a:t>
            </a:r>
            <a:endParaRPr sz="3284">
              <a:solidFill>
                <a:schemeClr val="dk1"/>
              </a:solidFill>
            </a:endParaRPr>
          </a:p>
          <a:p>
            <a:pPr indent="0" lvl="0" marL="0" rtl="0" algn="l">
              <a:lnSpc>
                <a:spcPct val="95000"/>
              </a:lnSpc>
              <a:spcBef>
                <a:spcPts val="1200"/>
              </a:spcBef>
              <a:spcAft>
                <a:spcPts val="0"/>
              </a:spcAft>
              <a:buNone/>
            </a:pPr>
            <a:r>
              <a:rPr lang="en" sz="3284">
                <a:solidFill>
                  <a:schemeClr val="dk1"/>
                </a:solidFill>
              </a:rPr>
              <a:t>         printf(“%d ”, i);</a:t>
            </a:r>
            <a:endParaRPr sz="3284">
              <a:solidFill>
                <a:schemeClr val="dk1"/>
              </a:solidFill>
            </a:endParaRPr>
          </a:p>
          <a:p>
            <a:pPr indent="0" lvl="0" marL="0" rtl="0" algn="l">
              <a:lnSpc>
                <a:spcPct val="95000"/>
              </a:lnSpc>
              <a:spcBef>
                <a:spcPts val="1200"/>
              </a:spcBef>
              <a:spcAft>
                <a:spcPts val="0"/>
              </a:spcAft>
              <a:buNone/>
            </a:pPr>
            <a:r>
              <a:rPr lang="en" sz="3284">
                <a:solidFill>
                  <a:schemeClr val="dk1"/>
                </a:solidFill>
              </a:rPr>
              <a:t>printf (“\n”);</a:t>
            </a:r>
            <a:endParaRPr sz="3284">
              <a:solidFill>
                <a:schemeClr val="dk1"/>
              </a:solidFill>
            </a:endParaRPr>
          </a:p>
          <a:p>
            <a:pPr indent="0" lvl="0" marL="0" rtl="0" algn="l">
              <a:lnSpc>
                <a:spcPct val="95000"/>
              </a:lnSpc>
              <a:spcBef>
                <a:spcPts val="1200"/>
              </a:spcBef>
              <a:spcAft>
                <a:spcPts val="1200"/>
              </a:spcAft>
              <a:buNone/>
            </a:pPr>
            <a:r>
              <a:rPr lang="en" sz="3284">
                <a:solidFill>
                  <a:schemeClr val="dk1"/>
                </a:solidFill>
              </a:rPr>
              <a:t>}</a:t>
            </a:r>
            <a:endParaRPr sz="3284">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Can you print this using NESTED for loop?</a:t>
            </a:r>
            <a:endParaRPr/>
          </a:p>
        </p:txBody>
      </p:sp>
      <p:sp>
        <p:nvSpPr>
          <p:cNvPr id="361" name="Google Shape;361;p59"/>
          <p:cNvSpPr txBox="1"/>
          <p:nvPr>
            <p:ph idx="1" type="body"/>
          </p:nvPr>
        </p:nvSpPr>
        <p:spPr>
          <a:xfrm>
            <a:off x="3329675" y="1228675"/>
            <a:ext cx="5502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4100">
                <a:solidFill>
                  <a:schemeClr val="dk1"/>
                </a:solidFill>
              </a:rPr>
              <a:t>1 2 3 4 5 </a:t>
            </a:r>
            <a:endParaRPr sz="4100">
              <a:solidFill>
                <a:schemeClr val="dk1"/>
              </a:solidFill>
            </a:endParaRPr>
          </a:p>
          <a:p>
            <a:pPr indent="0" lvl="0" marL="0" rtl="0" algn="l">
              <a:spcBef>
                <a:spcPts val="1200"/>
              </a:spcBef>
              <a:spcAft>
                <a:spcPts val="0"/>
              </a:spcAft>
              <a:buNone/>
            </a:pPr>
            <a:r>
              <a:rPr lang="en" sz="4100">
                <a:solidFill>
                  <a:schemeClr val="dk1"/>
                </a:solidFill>
              </a:rPr>
              <a:t>1 2 3 4</a:t>
            </a:r>
            <a:endParaRPr sz="4100">
              <a:solidFill>
                <a:schemeClr val="dk1"/>
              </a:solidFill>
            </a:endParaRPr>
          </a:p>
          <a:p>
            <a:pPr indent="0" lvl="0" marL="0" rtl="0" algn="l">
              <a:spcBef>
                <a:spcPts val="1200"/>
              </a:spcBef>
              <a:spcAft>
                <a:spcPts val="0"/>
              </a:spcAft>
              <a:buNone/>
            </a:pPr>
            <a:r>
              <a:rPr lang="en" sz="4100">
                <a:solidFill>
                  <a:schemeClr val="dk1"/>
                </a:solidFill>
              </a:rPr>
              <a:t>1 2 3  </a:t>
            </a:r>
            <a:endParaRPr sz="4100">
              <a:solidFill>
                <a:schemeClr val="dk1"/>
              </a:solidFill>
            </a:endParaRPr>
          </a:p>
          <a:p>
            <a:pPr indent="0" lvl="0" marL="0" rtl="0" algn="l">
              <a:spcBef>
                <a:spcPts val="1200"/>
              </a:spcBef>
              <a:spcAft>
                <a:spcPts val="0"/>
              </a:spcAft>
              <a:buNone/>
            </a:pPr>
            <a:r>
              <a:rPr lang="en" sz="4100">
                <a:solidFill>
                  <a:schemeClr val="dk1"/>
                </a:solidFill>
              </a:rPr>
              <a:t>1 2  </a:t>
            </a:r>
            <a:endParaRPr sz="4100">
              <a:solidFill>
                <a:schemeClr val="dk1"/>
              </a:solidFill>
            </a:endParaRPr>
          </a:p>
          <a:p>
            <a:pPr indent="0" lvl="0" marL="0" rtl="0" algn="l">
              <a:spcBef>
                <a:spcPts val="1200"/>
              </a:spcBef>
              <a:spcAft>
                <a:spcPts val="1200"/>
              </a:spcAft>
              <a:buNone/>
            </a:pPr>
            <a:r>
              <a:rPr lang="en" sz="4100">
                <a:solidFill>
                  <a:schemeClr val="dk1"/>
                </a:solidFill>
              </a:rPr>
              <a:t>1</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It’s a for of For Loop</a:t>
            </a:r>
            <a:endParaRPr/>
          </a:p>
        </p:txBody>
      </p:sp>
      <p:sp>
        <p:nvSpPr>
          <p:cNvPr id="367" name="Google Shape;367;p6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lnSpc>
                <a:spcPct val="95000"/>
              </a:lnSpc>
              <a:spcBef>
                <a:spcPts val="0"/>
              </a:spcBef>
              <a:spcAft>
                <a:spcPts val="0"/>
              </a:spcAft>
              <a:buNone/>
            </a:pPr>
            <a:r>
              <a:rPr lang="en" sz="3284">
                <a:solidFill>
                  <a:schemeClr val="dk1"/>
                </a:solidFill>
              </a:rPr>
              <a:t>for( j=1; j&lt;=5; j++)</a:t>
            </a:r>
            <a:endParaRPr sz="3284">
              <a:solidFill>
                <a:schemeClr val="dk1"/>
              </a:solidFill>
            </a:endParaRPr>
          </a:p>
          <a:p>
            <a:pPr indent="0" lvl="0" marL="0" rtl="0" algn="l">
              <a:lnSpc>
                <a:spcPct val="95000"/>
              </a:lnSpc>
              <a:spcBef>
                <a:spcPts val="1200"/>
              </a:spcBef>
              <a:spcAft>
                <a:spcPts val="0"/>
              </a:spcAft>
              <a:buNone/>
            </a:pPr>
            <a:r>
              <a:rPr lang="en" sz="3284">
                <a:solidFill>
                  <a:schemeClr val="dk1"/>
                </a:solidFill>
              </a:rPr>
              <a:t>{</a:t>
            </a:r>
            <a:endParaRPr sz="3284">
              <a:solidFill>
                <a:schemeClr val="dk1"/>
              </a:solidFill>
            </a:endParaRPr>
          </a:p>
          <a:p>
            <a:pPr indent="0" lvl="0" marL="0" rtl="0" algn="l">
              <a:lnSpc>
                <a:spcPct val="95000"/>
              </a:lnSpc>
              <a:spcBef>
                <a:spcPts val="1200"/>
              </a:spcBef>
              <a:spcAft>
                <a:spcPts val="0"/>
              </a:spcAft>
              <a:buNone/>
            </a:pPr>
            <a:r>
              <a:rPr lang="en" sz="3284">
                <a:solidFill>
                  <a:schemeClr val="dk1"/>
                </a:solidFill>
              </a:rPr>
              <a:t>     for( i=1; i&lt;=6-j; i++)</a:t>
            </a:r>
            <a:endParaRPr sz="3284">
              <a:solidFill>
                <a:schemeClr val="dk1"/>
              </a:solidFill>
            </a:endParaRPr>
          </a:p>
          <a:p>
            <a:pPr indent="0" lvl="0" marL="0" rtl="0" algn="l">
              <a:lnSpc>
                <a:spcPct val="95000"/>
              </a:lnSpc>
              <a:spcBef>
                <a:spcPts val="1200"/>
              </a:spcBef>
              <a:spcAft>
                <a:spcPts val="0"/>
              </a:spcAft>
              <a:buNone/>
            </a:pPr>
            <a:r>
              <a:rPr lang="en" sz="3284">
                <a:solidFill>
                  <a:schemeClr val="dk1"/>
                </a:solidFill>
              </a:rPr>
              <a:t>         printf(“%d ”, i);</a:t>
            </a:r>
            <a:endParaRPr sz="3284">
              <a:solidFill>
                <a:schemeClr val="dk1"/>
              </a:solidFill>
            </a:endParaRPr>
          </a:p>
          <a:p>
            <a:pPr indent="0" lvl="0" marL="0" rtl="0" algn="l">
              <a:lnSpc>
                <a:spcPct val="95000"/>
              </a:lnSpc>
              <a:spcBef>
                <a:spcPts val="1200"/>
              </a:spcBef>
              <a:spcAft>
                <a:spcPts val="0"/>
              </a:spcAft>
              <a:buNone/>
            </a:pPr>
            <a:r>
              <a:rPr lang="en" sz="3284">
                <a:solidFill>
                  <a:schemeClr val="dk1"/>
                </a:solidFill>
              </a:rPr>
              <a:t>printf (“\n”);</a:t>
            </a:r>
            <a:endParaRPr sz="3284">
              <a:solidFill>
                <a:schemeClr val="dk1"/>
              </a:solidFill>
            </a:endParaRPr>
          </a:p>
          <a:p>
            <a:pPr indent="0" lvl="0" marL="0" rtl="0" algn="l">
              <a:lnSpc>
                <a:spcPct val="95000"/>
              </a:lnSpc>
              <a:spcBef>
                <a:spcPts val="1200"/>
              </a:spcBef>
              <a:spcAft>
                <a:spcPts val="1200"/>
              </a:spcAft>
              <a:buNone/>
            </a:pPr>
            <a:r>
              <a:rPr lang="en" sz="3284">
                <a:solidFill>
                  <a:schemeClr val="dk1"/>
                </a:solidFill>
              </a:rPr>
              <a:t>}</a:t>
            </a:r>
            <a:endParaRPr sz="3284">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Home Assignment</a:t>
            </a:r>
            <a:endParaRPr/>
          </a:p>
        </p:txBody>
      </p:sp>
      <p:sp>
        <p:nvSpPr>
          <p:cNvPr id="373" name="Google Shape;373;p61"/>
          <p:cNvSpPr txBox="1"/>
          <p:nvPr>
            <p:ph idx="1" type="body"/>
          </p:nvPr>
        </p:nvSpPr>
        <p:spPr>
          <a:xfrm>
            <a:off x="3433300" y="531200"/>
            <a:ext cx="5282700" cy="3843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lang="en" sz="2132">
                <a:solidFill>
                  <a:schemeClr val="dk1"/>
                </a:solidFill>
              </a:rPr>
              <a:t>1 </a:t>
            </a:r>
            <a:endParaRPr sz="2132">
              <a:solidFill>
                <a:schemeClr val="dk1"/>
              </a:solidFill>
            </a:endParaRPr>
          </a:p>
          <a:p>
            <a:pPr indent="0" lvl="0" marL="0" rtl="0" algn="l">
              <a:lnSpc>
                <a:spcPct val="105000"/>
              </a:lnSpc>
              <a:spcBef>
                <a:spcPts val="1200"/>
              </a:spcBef>
              <a:spcAft>
                <a:spcPts val="0"/>
              </a:spcAft>
              <a:buSzPts val="358"/>
              <a:buNone/>
            </a:pPr>
            <a:r>
              <a:rPr lang="en" sz="2132">
                <a:solidFill>
                  <a:schemeClr val="dk1"/>
                </a:solidFill>
              </a:rPr>
              <a:t>1 2 </a:t>
            </a:r>
            <a:endParaRPr sz="2132">
              <a:solidFill>
                <a:schemeClr val="dk1"/>
              </a:solidFill>
            </a:endParaRPr>
          </a:p>
          <a:p>
            <a:pPr indent="0" lvl="0" marL="0" rtl="0" algn="l">
              <a:lnSpc>
                <a:spcPct val="105000"/>
              </a:lnSpc>
              <a:spcBef>
                <a:spcPts val="1200"/>
              </a:spcBef>
              <a:spcAft>
                <a:spcPts val="0"/>
              </a:spcAft>
              <a:buSzPts val="358"/>
              <a:buNone/>
            </a:pPr>
            <a:r>
              <a:rPr lang="en" sz="2132">
                <a:solidFill>
                  <a:schemeClr val="dk1"/>
                </a:solidFill>
              </a:rPr>
              <a:t>1 2 3  </a:t>
            </a:r>
            <a:endParaRPr sz="2132">
              <a:solidFill>
                <a:schemeClr val="dk1"/>
              </a:solidFill>
            </a:endParaRPr>
          </a:p>
          <a:p>
            <a:pPr indent="0" lvl="0" marL="0" rtl="0" algn="l">
              <a:lnSpc>
                <a:spcPct val="105000"/>
              </a:lnSpc>
              <a:spcBef>
                <a:spcPts val="1200"/>
              </a:spcBef>
              <a:spcAft>
                <a:spcPts val="0"/>
              </a:spcAft>
              <a:buSzPts val="358"/>
              <a:buNone/>
            </a:pPr>
            <a:r>
              <a:rPr lang="en" sz="2132">
                <a:solidFill>
                  <a:schemeClr val="dk1"/>
                </a:solidFill>
              </a:rPr>
              <a:t>1 2 3 4 </a:t>
            </a:r>
            <a:endParaRPr sz="2132">
              <a:solidFill>
                <a:schemeClr val="dk1"/>
              </a:solidFill>
            </a:endParaRPr>
          </a:p>
          <a:p>
            <a:pPr indent="0" lvl="0" marL="0" rtl="0" algn="l">
              <a:lnSpc>
                <a:spcPct val="105000"/>
              </a:lnSpc>
              <a:spcBef>
                <a:spcPts val="1200"/>
              </a:spcBef>
              <a:spcAft>
                <a:spcPts val="0"/>
              </a:spcAft>
              <a:buSzPts val="358"/>
              <a:buNone/>
            </a:pPr>
            <a:r>
              <a:rPr lang="en" sz="2132">
                <a:solidFill>
                  <a:schemeClr val="dk1"/>
                </a:solidFill>
              </a:rPr>
              <a:t>1 2 3 4 5 </a:t>
            </a:r>
            <a:endParaRPr sz="2132">
              <a:solidFill>
                <a:schemeClr val="dk1"/>
              </a:solidFill>
            </a:endParaRPr>
          </a:p>
          <a:p>
            <a:pPr indent="0" lvl="0" marL="0" rtl="0" algn="l">
              <a:lnSpc>
                <a:spcPct val="105000"/>
              </a:lnSpc>
              <a:spcBef>
                <a:spcPts val="1200"/>
              </a:spcBef>
              <a:spcAft>
                <a:spcPts val="0"/>
              </a:spcAft>
              <a:buSzPts val="358"/>
              <a:buNone/>
            </a:pPr>
            <a:r>
              <a:rPr lang="en" sz="2132">
                <a:solidFill>
                  <a:schemeClr val="dk1"/>
                </a:solidFill>
              </a:rPr>
              <a:t>1 2 3 4</a:t>
            </a:r>
            <a:endParaRPr sz="2132">
              <a:solidFill>
                <a:schemeClr val="dk1"/>
              </a:solidFill>
            </a:endParaRPr>
          </a:p>
          <a:p>
            <a:pPr indent="0" lvl="0" marL="0" rtl="0" algn="l">
              <a:lnSpc>
                <a:spcPct val="105000"/>
              </a:lnSpc>
              <a:spcBef>
                <a:spcPts val="1200"/>
              </a:spcBef>
              <a:spcAft>
                <a:spcPts val="0"/>
              </a:spcAft>
              <a:buSzPts val="358"/>
              <a:buNone/>
            </a:pPr>
            <a:r>
              <a:rPr lang="en" sz="2132">
                <a:solidFill>
                  <a:schemeClr val="dk1"/>
                </a:solidFill>
              </a:rPr>
              <a:t>1 2 3  </a:t>
            </a:r>
            <a:endParaRPr sz="2132">
              <a:solidFill>
                <a:schemeClr val="dk1"/>
              </a:solidFill>
            </a:endParaRPr>
          </a:p>
          <a:p>
            <a:pPr indent="0" lvl="0" marL="0" rtl="0" algn="l">
              <a:lnSpc>
                <a:spcPct val="105000"/>
              </a:lnSpc>
              <a:spcBef>
                <a:spcPts val="1200"/>
              </a:spcBef>
              <a:spcAft>
                <a:spcPts val="0"/>
              </a:spcAft>
              <a:buSzPts val="358"/>
              <a:buNone/>
            </a:pPr>
            <a:r>
              <a:rPr lang="en" sz="2132">
                <a:solidFill>
                  <a:schemeClr val="dk1"/>
                </a:solidFill>
              </a:rPr>
              <a:t>1 2  </a:t>
            </a:r>
            <a:endParaRPr sz="2132">
              <a:solidFill>
                <a:schemeClr val="dk1"/>
              </a:solidFill>
            </a:endParaRPr>
          </a:p>
          <a:p>
            <a:pPr indent="0" lvl="0" marL="0" rtl="0" algn="l">
              <a:lnSpc>
                <a:spcPct val="105000"/>
              </a:lnSpc>
              <a:spcBef>
                <a:spcPts val="1200"/>
              </a:spcBef>
              <a:spcAft>
                <a:spcPts val="1200"/>
              </a:spcAft>
              <a:buSzPts val="358"/>
              <a:buNone/>
            </a:pPr>
            <a:r>
              <a:rPr lang="en" sz="2132">
                <a:solidFill>
                  <a:schemeClr val="dk1"/>
                </a:solidFill>
              </a:rPr>
              <a:t>1</a:t>
            </a:r>
            <a:endParaRPr sz="138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a:t>
            </a:r>
            <a:endParaRPr/>
          </a:p>
        </p:txBody>
      </p:sp>
      <p:sp>
        <p:nvSpPr>
          <p:cNvPr id="86" name="Google Shape;86;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4665350" y="1666387"/>
            <a:ext cx="3981775" cy="1810725"/>
          </a:xfrm>
          <a:prstGeom prst="rect">
            <a:avLst/>
          </a:prstGeom>
          <a:noFill/>
          <a:ln>
            <a:noFill/>
          </a:ln>
        </p:spPr>
      </p:pic>
      <p:pic>
        <p:nvPicPr>
          <p:cNvPr id="88" name="Google Shape;88;p17"/>
          <p:cNvPicPr preferRelativeResize="0"/>
          <p:nvPr/>
        </p:nvPicPr>
        <p:blipFill>
          <a:blip r:embed="rId4">
            <a:alphaModFix/>
          </a:blip>
          <a:stretch>
            <a:fillRect/>
          </a:stretch>
        </p:blipFill>
        <p:spPr>
          <a:xfrm>
            <a:off x="427600" y="1282150"/>
            <a:ext cx="3630275" cy="2682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Can you print this using NESTED for loop?</a:t>
            </a:r>
            <a:endParaRPr/>
          </a:p>
        </p:txBody>
      </p:sp>
      <p:sp>
        <p:nvSpPr>
          <p:cNvPr id="379" name="Google Shape;379;p62"/>
          <p:cNvSpPr txBox="1"/>
          <p:nvPr>
            <p:ph idx="1" type="body"/>
          </p:nvPr>
        </p:nvSpPr>
        <p:spPr>
          <a:xfrm>
            <a:off x="2600875" y="1228675"/>
            <a:ext cx="62313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26829"/>
              <a:buFont typeface="Arial"/>
              <a:buNone/>
            </a:pPr>
            <a:r>
              <a:rPr lang="en" sz="4100">
                <a:solidFill>
                  <a:schemeClr val="dk1"/>
                </a:solidFill>
              </a:rPr>
              <a:t>        </a:t>
            </a:r>
            <a:r>
              <a:rPr lang="en" sz="4100">
                <a:solidFill>
                  <a:schemeClr val="dk1"/>
                </a:solidFill>
              </a:rPr>
              <a:t>1 </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      1 2 </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    1 2 3  </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  1 2 3 4 </a:t>
            </a:r>
            <a:endParaRPr sz="4100">
              <a:solidFill>
                <a:schemeClr val="dk1"/>
              </a:solidFill>
            </a:endParaRPr>
          </a:p>
          <a:p>
            <a:pPr indent="0" lvl="0" marL="0" rtl="0" algn="l">
              <a:spcBef>
                <a:spcPts val="1200"/>
              </a:spcBef>
              <a:spcAft>
                <a:spcPts val="1200"/>
              </a:spcAft>
              <a:buClr>
                <a:schemeClr val="dk1"/>
              </a:buClr>
              <a:buSzPct val="26829"/>
              <a:buFont typeface="Arial"/>
              <a:buNone/>
            </a:pPr>
            <a:r>
              <a:rPr lang="en" sz="4100">
                <a:solidFill>
                  <a:schemeClr val="dk1"/>
                </a:solidFill>
              </a:rPr>
              <a:t>1 2 3 4 5</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It’s a for of For Loop</a:t>
            </a:r>
            <a:endParaRPr/>
          </a:p>
        </p:txBody>
      </p:sp>
      <p:sp>
        <p:nvSpPr>
          <p:cNvPr id="385" name="Google Shape;385;p6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62500" lnSpcReduction="20000"/>
          </a:bodyPr>
          <a:lstStyle/>
          <a:p>
            <a:pPr indent="0" lvl="0" marL="0" rtl="0" algn="l">
              <a:lnSpc>
                <a:spcPct val="95000"/>
              </a:lnSpc>
              <a:spcBef>
                <a:spcPts val="0"/>
              </a:spcBef>
              <a:spcAft>
                <a:spcPts val="0"/>
              </a:spcAft>
              <a:buNone/>
            </a:pPr>
            <a:r>
              <a:rPr lang="en" sz="3284">
                <a:solidFill>
                  <a:schemeClr val="dk1"/>
                </a:solidFill>
              </a:rPr>
              <a:t>for( j=1; j&lt;=5; j++)</a:t>
            </a:r>
            <a:endParaRPr sz="3284">
              <a:solidFill>
                <a:schemeClr val="dk1"/>
              </a:solidFill>
            </a:endParaRPr>
          </a:p>
          <a:p>
            <a:pPr indent="0" lvl="0" marL="0" rtl="0" algn="l">
              <a:lnSpc>
                <a:spcPct val="95000"/>
              </a:lnSpc>
              <a:spcBef>
                <a:spcPts val="1200"/>
              </a:spcBef>
              <a:spcAft>
                <a:spcPts val="0"/>
              </a:spcAft>
              <a:buNone/>
            </a:pPr>
            <a:r>
              <a:rPr lang="en" sz="3284">
                <a:solidFill>
                  <a:schemeClr val="dk1"/>
                </a:solidFill>
              </a:rPr>
              <a:t>{</a:t>
            </a:r>
            <a:endParaRPr sz="3284">
              <a:solidFill>
                <a:schemeClr val="dk1"/>
              </a:solidFill>
            </a:endParaRPr>
          </a:p>
          <a:p>
            <a:pPr indent="0" lvl="0" marL="0" rtl="0" algn="l">
              <a:lnSpc>
                <a:spcPct val="95000"/>
              </a:lnSpc>
              <a:spcBef>
                <a:spcPts val="1200"/>
              </a:spcBef>
              <a:spcAft>
                <a:spcPts val="0"/>
              </a:spcAft>
              <a:buNone/>
            </a:pPr>
            <a:r>
              <a:rPr lang="en" sz="3284">
                <a:solidFill>
                  <a:schemeClr val="dk1"/>
                </a:solidFill>
              </a:rPr>
              <a:t>     for( i=1; i&lt;=5-j; i++)</a:t>
            </a:r>
            <a:endParaRPr sz="3284">
              <a:solidFill>
                <a:schemeClr val="dk1"/>
              </a:solidFill>
            </a:endParaRPr>
          </a:p>
          <a:p>
            <a:pPr indent="0" lvl="0" marL="0" rtl="0" algn="l">
              <a:lnSpc>
                <a:spcPct val="95000"/>
              </a:lnSpc>
              <a:spcBef>
                <a:spcPts val="1200"/>
              </a:spcBef>
              <a:spcAft>
                <a:spcPts val="0"/>
              </a:spcAft>
              <a:buNone/>
            </a:pPr>
            <a:r>
              <a:rPr lang="en" sz="3284">
                <a:solidFill>
                  <a:schemeClr val="dk1"/>
                </a:solidFill>
              </a:rPr>
              <a:t>         printf(“ ”, i);</a:t>
            </a:r>
            <a:endParaRPr sz="3284">
              <a:solidFill>
                <a:schemeClr val="dk1"/>
              </a:solidFill>
            </a:endParaRPr>
          </a:p>
          <a:p>
            <a:pPr indent="0" lvl="0" marL="0" rtl="0" algn="l">
              <a:lnSpc>
                <a:spcPct val="95000"/>
              </a:lnSpc>
              <a:spcBef>
                <a:spcPts val="1200"/>
              </a:spcBef>
              <a:spcAft>
                <a:spcPts val="0"/>
              </a:spcAft>
              <a:buClr>
                <a:schemeClr val="dk1"/>
              </a:buClr>
              <a:buSzPct val="33485"/>
              <a:buFont typeface="Arial"/>
              <a:buNone/>
            </a:pPr>
            <a:r>
              <a:rPr lang="en" sz="3284">
                <a:solidFill>
                  <a:schemeClr val="dk1"/>
                </a:solidFill>
              </a:rPr>
              <a:t>     for( i=1; i&lt;=j; i++)</a:t>
            </a:r>
            <a:endParaRPr sz="3284">
              <a:solidFill>
                <a:schemeClr val="dk1"/>
              </a:solidFill>
            </a:endParaRPr>
          </a:p>
          <a:p>
            <a:pPr indent="0" lvl="0" marL="0" rtl="0" algn="l">
              <a:lnSpc>
                <a:spcPct val="95000"/>
              </a:lnSpc>
              <a:spcBef>
                <a:spcPts val="1200"/>
              </a:spcBef>
              <a:spcAft>
                <a:spcPts val="0"/>
              </a:spcAft>
              <a:buClr>
                <a:schemeClr val="dk1"/>
              </a:buClr>
              <a:buSzPct val="33485"/>
              <a:buFont typeface="Arial"/>
              <a:buNone/>
            </a:pPr>
            <a:r>
              <a:rPr lang="en" sz="3284">
                <a:solidFill>
                  <a:schemeClr val="dk1"/>
                </a:solidFill>
              </a:rPr>
              <a:t>         printf(“%d”, i);</a:t>
            </a:r>
            <a:endParaRPr sz="3284">
              <a:solidFill>
                <a:schemeClr val="dk1"/>
              </a:solidFill>
            </a:endParaRPr>
          </a:p>
          <a:p>
            <a:pPr indent="0" lvl="0" marL="0" rtl="0" algn="l">
              <a:lnSpc>
                <a:spcPct val="95000"/>
              </a:lnSpc>
              <a:spcBef>
                <a:spcPts val="1200"/>
              </a:spcBef>
              <a:spcAft>
                <a:spcPts val="0"/>
              </a:spcAft>
              <a:buNone/>
            </a:pPr>
            <a:r>
              <a:rPr lang="en" sz="3284">
                <a:solidFill>
                  <a:schemeClr val="dk1"/>
                </a:solidFill>
              </a:rPr>
              <a:t>printf (“\n”);</a:t>
            </a:r>
            <a:endParaRPr sz="3284">
              <a:solidFill>
                <a:schemeClr val="dk1"/>
              </a:solidFill>
            </a:endParaRPr>
          </a:p>
          <a:p>
            <a:pPr indent="0" lvl="0" marL="0" rtl="0" algn="l">
              <a:lnSpc>
                <a:spcPct val="95000"/>
              </a:lnSpc>
              <a:spcBef>
                <a:spcPts val="1200"/>
              </a:spcBef>
              <a:spcAft>
                <a:spcPts val="1200"/>
              </a:spcAft>
              <a:buNone/>
            </a:pPr>
            <a:r>
              <a:rPr lang="en" sz="3284">
                <a:solidFill>
                  <a:schemeClr val="dk1"/>
                </a:solidFill>
              </a:rPr>
              <a:t>}</a:t>
            </a:r>
            <a:endParaRPr sz="3284">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Loops</a:t>
            </a:r>
            <a:endParaRPr/>
          </a:p>
        </p:txBody>
      </p:sp>
      <p:sp>
        <p:nvSpPr>
          <p:cNvPr id="391" name="Google Shape;391;p6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while(condition)</a:t>
            </a:r>
            <a:br>
              <a:rPr lang="en"/>
            </a:br>
            <a:r>
              <a:rPr lang="en"/>
              <a:t>{</a:t>
            </a:r>
            <a:endParaRPr/>
          </a:p>
          <a:p>
            <a:pPr indent="0" lvl="0" marL="0" rtl="0" algn="l">
              <a:spcBef>
                <a:spcPts val="1200"/>
              </a:spcBef>
              <a:spcAft>
                <a:spcPts val="0"/>
              </a:spcAft>
              <a:buNone/>
            </a:pPr>
            <a:r>
              <a:rPr lang="en"/>
              <a:t>  </a:t>
            </a:r>
            <a:r>
              <a:rPr lang="en">
                <a:solidFill>
                  <a:srgbClr val="EA9999"/>
                </a:solidFill>
              </a:rPr>
              <a:t> </a:t>
            </a:r>
            <a:r>
              <a:rPr lang="en">
                <a:solidFill>
                  <a:srgbClr val="E06666"/>
                </a:solidFill>
              </a:rPr>
              <a:t>printf(“Outer loop”);</a:t>
            </a:r>
            <a:endParaRPr>
              <a:solidFill>
                <a:srgbClr val="E06666"/>
              </a:solidFill>
            </a:endParaRPr>
          </a:p>
          <a:p>
            <a:pPr indent="0" lvl="0" marL="0" rtl="0" algn="l">
              <a:spcBef>
                <a:spcPts val="1200"/>
              </a:spcBef>
              <a:spcAft>
                <a:spcPts val="0"/>
              </a:spcAft>
              <a:buNone/>
            </a:pPr>
            <a:r>
              <a:rPr lang="en"/>
              <a:t>   while(condition)</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r>
              <a:rPr lang="en">
                <a:solidFill>
                  <a:srgbClr val="3C78D8"/>
                </a:solidFill>
              </a:rPr>
              <a:t>printf(“Inner Loop”);</a:t>
            </a:r>
            <a:endParaRPr>
              <a:solidFill>
                <a:srgbClr val="3C78D8"/>
              </a:solidFill>
            </a:endParaRPr>
          </a:p>
          <a:p>
            <a:pPr indent="0" lvl="0" marL="0" rtl="0" algn="l">
              <a:spcBef>
                <a:spcPts val="1200"/>
              </a:spcBef>
              <a:spcAft>
                <a:spcPts val="0"/>
              </a:spcAft>
              <a:buNone/>
            </a:pPr>
            <a:r>
              <a:rPr lang="en"/>
              <a:t>   }</a:t>
            </a:r>
            <a:endParaRPr/>
          </a:p>
          <a:p>
            <a:pPr indent="0" lvl="0" marL="0" rtl="0" algn="l">
              <a:spcBef>
                <a:spcPts val="1200"/>
              </a:spcBef>
              <a:spcAft>
                <a:spcPts val="0"/>
              </a:spcAft>
              <a:buClr>
                <a:schemeClr val="dk1"/>
              </a:buClr>
              <a:buSzPct val="61111"/>
              <a:buFont typeface="Arial"/>
              <a:buNone/>
            </a:pPr>
            <a:r>
              <a:rPr lang="en"/>
              <a:t>   </a:t>
            </a:r>
            <a:r>
              <a:rPr lang="en">
                <a:solidFill>
                  <a:srgbClr val="E06666"/>
                </a:solidFill>
              </a:rPr>
              <a:t>printf(“Outer loop”);</a:t>
            </a:r>
            <a:endParaRPr>
              <a:solidFill>
                <a:srgbClr val="E06666"/>
              </a:solidFill>
            </a:endParaRPr>
          </a:p>
          <a:p>
            <a:pPr indent="0" lvl="0" marL="0" rtl="0" algn="l">
              <a:spcBef>
                <a:spcPts val="1200"/>
              </a:spcBef>
              <a:spcAft>
                <a:spcPts val="1200"/>
              </a:spcAft>
              <a:buNone/>
            </a:pPr>
            <a:r>
              <a:rPr lang="en"/>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Can you print this using NESTED WHILE loop?</a:t>
            </a:r>
            <a:endParaRPr/>
          </a:p>
        </p:txBody>
      </p:sp>
      <p:sp>
        <p:nvSpPr>
          <p:cNvPr id="397" name="Google Shape;397;p65"/>
          <p:cNvSpPr txBox="1"/>
          <p:nvPr>
            <p:ph idx="1" type="body"/>
          </p:nvPr>
        </p:nvSpPr>
        <p:spPr>
          <a:xfrm>
            <a:off x="3329675" y="1228675"/>
            <a:ext cx="5502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26829"/>
              <a:buFont typeface="Arial"/>
              <a:buNone/>
            </a:pPr>
            <a:r>
              <a:rPr lang="en" sz="4100">
                <a:solidFill>
                  <a:schemeClr val="dk1"/>
                </a:solidFill>
              </a:rPr>
              <a:t>1 </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1 2 </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1 2 3  </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1 2 3 4 </a:t>
            </a:r>
            <a:endParaRPr sz="4100">
              <a:solidFill>
                <a:schemeClr val="dk1"/>
              </a:solidFill>
            </a:endParaRPr>
          </a:p>
          <a:p>
            <a:pPr indent="0" lvl="0" marL="0" rtl="0" algn="l">
              <a:spcBef>
                <a:spcPts val="1200"/>
              </a:spcBef>
              <a:spcAft>
                <a:spcPts val="1200"/>
              </a:spcAft>
              <a:buClr>
                <a:schemeClr val="dk1"/>
              </a:buClr>
              <a:buSzPct val="26829"/>
              <a:buFont typeface="Arial"/>
              <a:buNone/>
            </a:pPr>
            <a:r>
              <a:rPr lang="en" sz="4100">
                <a:solidFill>
                  <a:schemeClr val="dk1"/>
                </a:solidFill>
              </a:rPr>
              <a:t>1 2 3 4 5</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While</a:t>
            </a:r>
            <a:endParaRPr/>
          </a:p>
        </p:txBody>
      </p:sp>
      <p:sp>
        <p:nvSpPr>
          <p:cNvPr id="403" name="Google Shape;403;p66"/>
          <p:cNvSpPr txBox="1"/>
          <p:nvPr>
            <p:ph idx="1" type="body"/>
          </p:nvPr>
        </p:nvSpPr>
        <p:spPr>
          <a:xfrm>
            <a:off x="311700" y="1145375"/>
            <a:ext cx="8520600" cy="3720600"/>
          </a:xfrm>
          <a:prstGeom prst="rect">
            <a:avLst/>
          </a:prstGeom>
        </p:spPr>
        <p:txBody>
          <a:bodyPr anchorCtr="0" anchor="t" bIns="91425" lIns="91425" spcFirstLastPara="1" rIns="91425" wrap="square" tIns="91425">
            <a:normAutofit fontScale="25000" lnSpcReduction="20000"/>
          </a:bodyPr>
          <a:lstStyle/>
          <a:p>
            <a:pPr indent="457200" lvl="0" marL="0" rtl="0" algn="l">
              <a:spcBef>
                <a:spcPts val="0"/>
              </a:spcBef>
              <a:spcAft>
                <a:spcPts val="0"/>
              </a:spcAft>
              <a:buClr>
                <a:schemeClr val="dk1"/>
              </a:buClr>
              <a:buSzPts val="275"/>
              <a:buFont typeface="Arial"/>
              <a:buNone/>
            </a:pPr>
            <a:r>
              <a:rPr lang="en" sz="7025"/>
              <a:t>int i=1,j;</a:t>
            </a:r>
            <a:endParaRPr sz="7025"/>
          </a:p>
          <a:p>
            <a:pPr indent="0" lvl="0" marL="0" rtl="0" algn="l">
              <a:spcBef>
                <a:spcPts val="0"/>
              </a:spcBef>
              <a:spcAft>
                <a:spcPts val="0"/>
              </a:spcAft>
              <a:buClr>
                <a:schemeClr val="dk1"/>
              </a:buClr>
              <a:buSzPts val="275"/>
              <a:buFont typeface="Arial"/>
              <a:buNone/>
            </a:pPr>
            <a:r>
              <a:rPr lang="en" sz="7025"/>
              <a:t>	</a:t>
            </a:r>
            <a:r>
              <a:rPr lang="en" sz="7025">
                <a:solidFill>
                  <a:srgbClr val="980000"/>
                </a:solidFill>
              </a:rPr>
              <a:t>while(i&lt;6)</a:t>
            </a:r>
            <a:endParaRPr sz="7025">
              <a:solidFill>
                <a:srgbClr val="980000"/>
              </a:solidFill>
            </a:endParaRPr>
          </a:p>
          <a:p>
            <a:pPr indent="0" lvl="0" marL="0" rtl="0" algn="l">
              <a:spcBef>
                <a:spcPts val="0"/>
              </a:spcBef>
              <a:spcAft>
                <a:spcPts val="0"/>
              </a:spcAft>
              <a:buClr>
                <a:schemeClr val="dk1"/>
              </a:buClr>
              <a:buSzPts val="275"/>
              <a:buFont typeface="Arial"/>
              <a:buNone/>
            </a:pPr>
            <a:r>
              <a:rPr lang="en" sz="7025">
                <a:solidFill>
                  <a:srgbClr val="980000"/>
                </a:solidFill>
              </a:rPr>
              <a:t>	{</a:t>
            </a:r>
            <a:endParaRPr sz="7025">
              <a:solidFill>
                <a:srgbClr val="980000"/>
              </a:solidFill>
            </a:endParaRPr>
          </a:p>
          <a:p>
            <a:pPr indent="0" lvl="0" marL="0" rtl="0" algn="l">
              <a:spcBef>
                <a:spcPts val="0"/>
              </a:spcBef>
              <a:spcAft>
                <a:spcPts val="0"/>
              </a:spcAft>
              <a:buClr>
                <a:schemeClr val="dk1"/>
              </a:buClr>
              <a:buSzPts val="275"/>
              <a:buFont typeface="Arial"/>
              <a:buNone/>
            </a:pPr>
            <a:r>
              <a:rPr lang="en" sz="7025">
                <a:solidFill>
                  <a:srgbClr val="980000"/>
                </a:solidFill>
              </a:rPr>
              <a:t>        	j=1;</a:t>
            </a:r>
            <a:endParaRPr sz="7025">
              <a:solidFill>
                <a:srgbClr val="980000"/>
              </a:solidFill>
            </a:endParaRPr>
          </a:p>
          <a:p>
            <a:pPr indent="0" lvl="0" marL="0" rtl="0" algn="l">
              <a:spcBef>
                <a:spcPts val="0"/>
              </a:spcBef>
              <a:spcAft>
                <a:spcPts val="0"/>
              </a:spcAft>
              <a:buClr>
                <a:schemeClr val="dk1"/>
              </a:buClr>
              <a:buSzPts val="275"/>
              <a:buFont typeface="Arial"/>
              <a:buNone/>
            </a:pPr>
            <a:r>
              <a:rPr lang="en" sz="7025"/>
              <a:t>    		</a:t>
            </a:r>
            <a:r>
              <a:rPr lang="en" sz="7025">
                <a:solidFill>
                  <a:srgbClr val="4A86E8"/>
                </a:solidFill>
              </a:rPr>
              <a:t>while(j&lt;i)</a:t>
            </a:r>
            <a:endParaRPr sz="7025">
              <a:solidFill>
                <a:srgbClr val="4A86E8"/>
              </a:solidFill>
            </a:endParaRPr>
          </a:p>
          <a:p>
            <a:pPr indent="0" lvl="0" marL="0" rtl="0" algn="l">
              <a:spcBef>
                <a:spcPts val="0"/>
              </a:spcBef>
              <a:spcAft>
                <a:spcPts val="0"/>
              </a:spcAft>
              <a:buClr>
                <a:schemeClr val="dk1"/>
              </a:buClr>
              <a:buSzPts val="275"/>
              <a:buFont typeface="Arial"/>
              <a:buNone/>
            </a:pPr>
            <a:r>
              <a:rPr lang="en" sz="7025">
                <a:solidFill>
                  <a:srgbClr val="4A86E8"/>
                </a:solidFill>
              </a:rPr>
              <a:t>    		{</a:t>
            </a:r>
            <a:endParaRPr sz="7025">
              <a:solidFill>
                <a:srgbClr val="4A86E8"/>
              </a:solidFill>
            </a:endParaRPr>
          </a:p>
          <a:p>
            <a:pPr indent="0" lvl="0" marL="0" rtl="0" algn="l">
              <a:spcBef>
                <a:spcPts val="0"/>
              </a:spcBef>
              <a:spcAft>
                <a:spcPts val="0"/>
              </a:spcAft>
              <a:buClr>
                <a:schemeClr val="dk1"/>
              </a:buClr>
              <a:buSzPts val="275"/>
              <a:buFont typeface="Arial"/>
              <a:buNone/>
            </a:pPr>
            <a:r>
              <a:rPr lang="en" sz="7025">
                <a:solidFill>
                  <a:srgbClr val="4A86E8"/>
                </a:solidFill>
              </a:rPr>
              <a:t>    			printf("%d",j);</a:t>
            </a:r>
            <a:endParaRPr sz="7025">
              <a:solidFill>
                <a:srgbClr val="4A86E8"/>
              </a:solidFill>
            </a:endParaRPr>
          </a:p>
          <a:p>
            <a:pPr indent="0" lvl="0" marL="0" rtl="0" algn="l">
              <a:spcBef>
                <a:spcPts val="0"/>
              </a:spcBef>
              <a:spcAft>
                <a:spcPts val="0"/>
              </a:spcAft>
              <a:buClr>
                <a:schemeClr val="dk1"/>
              </a:buClr>
              <a:buSzPts val="275"/>
              <a:buFont typeface="Arial"/>
              <a:buNone/>
            </a:pPr>
            <a:r>
              <a:rPr lang="en" sz="7025">
                <a:solidFill>
                  <a:srgbClr val="4A86E8"/>
                </a:solidFill>
              </a:rPr>
              <a:t>    	 </a:t>
            </a:r>
            <a:endParaRPr sz="7025">
              <a:solidFill>
                <a:srgbClr val="4A86E8"/>
              </a:solidFill>
            </a:endParaRPr>
          </a:p>
          <a:p>
            <a:pPr indent="0" lvl="0" marL="0" rtl="0" algn="l">
              <a:spcBef>
                <a:spcPts val="0"/>
              </a:spcBef>
              <a:spcAft>
                <a:spcPts val="0"/>
              </a:spcAft>
              <a:buClr>
                <a:schemeClr val="dk1"/>
              </a:buClr>
              <a:buSzPts val="275"/>
              <a:buFont typeface="Arial"/>
              <a:buNone/>
            </a:pPr>
            <a:r>
              <a:rPr lang="en" sz="7025">
                <a:solidFill>
                  <a:srgbClr val="4A86E8"/>
                </a:solidFill>
              </a:rPr>
              <a:t>     			j++;</a:t>
            </a:r>
            <a:endParaRPr sz="7025">
              <a:solidFill>
                <a:srgbClr val="4A86E8"/>
              </a:solidFill>
            </a:endParaRPr>
          </a:p>
          <a:p>
            <a:pPr indent="0" lvl="0" marL="0" rtl="0" algn="l">
              <a:spcBef>
                <a:spcPts val="0"/>
              </a:spcBef>
              <a:spcAft>
                <a:spcPts val="0"/>
              </a:spcAft>
              <a:buClr>
                <a:schemeClr val="dk1"/>
              </a:buClr>
              <a:buSzPts val="275"/>
              <a:buFont typeface="Arial"/>
              <a:buNone/>
            </a:pPr>
            <a:r>
              <a:rPr lang="en" sz="7025">
                <a:solidFill>
                  <a:srgbClr val="4A86E8"/>
                </a:solidFill>
              </a:rPr>
              <a:t>    		}</a:t>
            </a:r>
            <a:endParaRPr sz="7025">
              <a:solidFill>
                <a:srgbClr val="4A86E8"/>
              </a:solidFill>
            </a:endParaRPr>
          </a:p>
          <a:p>
            <a:pPr indent="0" lvl="0" marL="0" rtl="0" algn="l">
              <a:spcBef>
                <a:spcPts val="0"/>
              </a:spcBef>
              <a:spcAft>
                <a:spcPts val="0"/>
              </a:spcAft>
              <a:buClr>
                <a:schemeClr val="dk1"/>
              </a:buClr>
              <a:buSzPts val="275"/>
              <a:buFont typeface="Arial"/>
              <a:buNone/>
            </a:pPr>
            <a:r>
              <a:rPr lang="en" sz="7025"/>
              <a:t>    		</a:t>
            </a:r>
            <a:r>
              <a:rPr lang="en" sz="7025">
                <a:solidFill>
                  <a:srgbClr val="980000"/>
                </a:solidFill>
              </a:rPr>
              <a:t>printf("\n");</a:t>
            </a:r>
            <a:endParaRPr sz="7025">
              <a:solidFill>
                <a:srgbClr val="980000"/>
              </a:solidFill>
            </a:endParaRPr>
          </a:p>
          <a:p>
            <a:pPr indent="0" lvl="0" marL="0" rtl="0" algn="l">
              <a:spcBef>
                <a:spcPts val="0"/>
              </a:spcBef>
              <a:spcAft>
                <a:spcPts val="0"/>
              </a:spcAft>
              <a:buClr>
                <a:schemeClr val="dk1"/>
              </a:buClr>
              <a:buSzPts val="275"/>
              <a:buFont typeface="Arial"/>
              <a:buNone/>
            </a:pPr>
            <a:r>
              <a:rPr lang="en" sz="7025">
                <a:solidFill>
                  <a:srgbClr val="980000"/>
                </a:solidFill>
              </a:rPr>
              <a:t>    		i++;</a:t>
            </a:r>
            <a:endParaRPr sz="7025">
              <a:solidFill>
                <a:srgbClr val="980000"/>
              </a:solidFill>
            </a:endParaRPr>
          </a:p>
          <a:p>
            <a:pPr indent="457200" lvl="0" marL="0" rtl="0" algn="l">
              <a:spcBef>
                <a:spcPts val="0"/>
              </a:spcBef>
              <a:spcAft>
                <a:spcPts val="0"/>
              </a:spcAft>
              <a:buClr>
                <a:schemeClr val="dk1"/>
              </a:buClr>
              <a:buSzPts val="275"/>
              <a:buFont typeface="Arial"/>
              <a:buNone/>
            </a:pPr>
            <a:r>
              <a:rPr lang="en" sz="7025">
                <a:solidFill>
                  <a:srgbClr val="980000"/>
                </a:solidFill>
              </a:rPr>
              <a:t>}</a:t>
            </a:r>
            <a:endParaRPr sz="7025">
              <a:solidFill>
                <a:srgbClr val="980000"/>
              </a:solidFill>
            </a:endParaRPr>
          </a:p>
          <a:p>
            <a:pPr indent="0" lvl="0" marL="0" rtl="0" algn="l">
              <a:spcBef>
                <a:spcPts val="0"/>
              </a:spcBef>
              <a:spcAft>
                <a:spcPts val="0"/>
              </a:spcAft>
              <a:buClr>
                <a:schemeClr val="dk1"/>
              </a:buClr>
              <a:buSzPct val="61111"/>
              <a:buFont typeface="Arial"/>
              <a:buNone/>
            </a:pPr>
            <a:r>
              <a:rPr lang="en"/>
              <a:t>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Can you print this using NESTED WHILE loop?</a:t>
            </a:r>
            <a:endParaRPr/>
          </a:p>
        </p:txBody>
      </p:sp>
      <p:sp>
        <p:nvSpPr>
          <p:cNvPr id="409" name="Google Shape;409;p67"/>
          <p:cNvSpPr txBox="1"/>
          <p:nvPr>
            <p:ph idx="1" type="body"/>
          </p:nvPr>
        </p:nvSpPr>
        <p:spPr>
          <a:xfrm>
            <a:off x="1906575" y="1228675"/>
            <a:ext cx="69258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26829"/>
              <a:buFont typeface="Arial"/>
              <a:buNone/>
            </a:pPr>
            <a:r>
              <a:rPr lang="en" sz="4100">
                <a:solidFill>
                  <a:schemeClr val="dk1"/>
                </a:solidFill>
              </a:rPr>
              <a:t>    </a:t>
            </a:r>
            <a:r>
              <a:rPr lang="en" sz="4100">
                <a:solidFill>
                  <a:schemeClr val="dk1"/>
                </a:solidFill>
              </a:rPr>
              <a:t>1 </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   1 2 </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  1 2 3  </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 1 2 3 4 </a:t>
            </a:r>
            <a:endParaRPr sz="4100">
              <a:solidFill>
                <a:schemeClr val="dk1"/>
              </a:solidFill>
            </a:endParaRPr>
          </a:p>
          <a:p>
            <a:pPr indent="0" lvl="0" marL="0" rtl="0" algn="l">
              <a:spcBef>
                <a:spcPts val="1200"/>
              </a:spcBef>
              <a:spcAft>
                <a:spcPts val="1200"/>
              </a:spcAft>
              <a:buClr>
                <a:schemeClr val="dk1"/>
              </a:buClr>
              <a:buSzPct val="26829"/>
              <a:buFont typeface="Arial"/>
              <a:buNone/>
            </a:pPr>
            <a:r>
              <a:rPr lang="en" sz="4100">
                <a:solidFill>
                  <a:schemeClr val="dk1"/>
                </a:solidFill>
              </a:rPr>
              <a:t>1 2 3 4 5</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While</a:t>
            </a:r>
            <a:endParaRPr/>
          </a:p>
        </p:txBody>
      </p:sp>
      <p:sp>
        <p:nvSpPr>
          <p:cNvPr id="415" name="Google Shape;415;p68"/>
          <p:cNvSpPr txBox="1"/>
          <p:nvPr>
            <p:ph idx="1" type="body"/>
          </p:nvPr>
        </p:nvSpPr>
        <p:spPr>
          <a:xfrm>
            <a:off x="311700" y="1145375"/>
            <a:ext cx="8520600" cy="3720600"/>
          </a:xfrm>
          <a:prstGeom prst="rect">
            <a:avLst/>
          </a:prstGeom>
        </p:spPr>
        <p:txBody>
          <a:bodyPr anchorCtr="0" anchor="t" bIns="91425" lIns="91425" spcFirstLastPara="1" rIns="91425" wrap="square" tIns="91425">
            <a:normAutofit fontScale="25000" lnSpcReduction="20000"/>
          </a:bodyPr>
          <a:lstStyle/>
          <a:p>
            <a:pPr indent="457200" lvl="0" marL="0" rtl="0" algn="l">
              <a:spcBef>
                <a:spcPts val="0"/>
              </a:spcBef>
              <a:spcAft>
                <a:spcPts val="0"/>
              </a:spcAft>
              <a:buClr>
                <a:schemeClr val="dk1"/>
              </a:buClr>
              <a:buSzPts val="275"/>
              <a:buFont typeface="Arial"/>
              <a:buNone/>
            </a:pPr>
            <a:r>
              <a:rPr lang="en" sz="5025"/>
              <a:t>int i=1,j;    		 	// Main Loop</a:t>
            </a:r>
            <a:endParaRPr sz="5025"/>
          </a:p>
          <a:p>
            <a:pPr indent="0" lvl="0" marL="0" rtl="0" algn="l">
              <a:spcBef>
                <a:spcPts val="0"/>
              </a:spcBef>
              <a:spcAft>
                <a:spcPts val="0"/>
              </a:spcAft>
              <a:buClr>
                <a:schemeClr val="dk1"/>
              </a:buClr>
              <a:buSzPts val="275"/>
              <a:buFont typeface="Arial"/>
              <a:buNone/>
            </a:pPr>
            <a:r>
              <a:rPr lang="en" sz="5025"/>
              <a:t>	</a:t>
            </a:r>
            <a:r>
              <a:rPr lang="en" sz="5025">
                <a:solidFill>
                  <a:srgbClr val="980000"/>
                </a:solidFill>
              </a:rPr>
              <a:t>while(i&lt;6)    		 	// Outer Loop</a:t>
            </a:r>
            <a:endParaRPr sz="5025">
              <a:solidFill>
                <a:srgbClr val="980000"/>
              </a:solidFill>
            </a:endParaRPr>
          </a:p>
          <a:p>
            <a:pPr indent="0" lvl="0" marL="0" rtl="0" algn="l">
              <a:spcBef>
                <a:spcPts val="0"/>
              </a:spcBef>
              <a:spcAft>
                <a:spcPts val="0"/>
              </a:spcAft>
              <a:buClr>
                <a:schemeClr val="dk1"/>
              </a:buClr>
              <a:buSzPts val="275"/>
              <a:buFont typeface="Arial"/>
              <a:buNone/>
            </a:pPr>
            <a:r>
              <a:rPr lang="en" sz="5025">
                <a:solidFill>
                  <a:srgbClr val="980000"/>
                </a:solidFill>
              </a:rPr>
              <a:t>	{</a:t>
            </a:r>
            <a:endParaRPr sz="5025">
              <a:solidFill>
                <a:srgbClr val="980000"/>
              </a:solidFill>
            </a:endParaRPr>
          </a:p>
          <a:p>
            <a:pPr indent="0" lvl="0" marL="0" rtl="0" algn="l">
              <a:spcBef>
                <a:spcPts val="0"/>
              </a:spcBef>
              <a:spcAft>
                <a:spcPts val="0"/>
              </a:spcAft>
              <a:buClr>
                <a:schemeClr val="dk1"/>
              </a:buClr>
              <a:buSzPts val="275"/>
              <a:buFont typeface="Arial"/>
              <a:buNone/>
            </a:pPr>
            <a:r>
              <a:rPr lang="en" sz="5025">
                <a:solidFill>
                  <a:srgbClr val="980000"/>
                </a:solidFill>
              </a:rPr>
              <a:t>        	j=1;</a:t>
            </a:r>
            <a:endParaRPr sz="5025">
              <a:solidFill>
                <a:srgbClr val="980000"/>
              </a:solidFill>
            </a:endParaRPr>
          </a:p>
          <a:p>
            <a:pPr indent="0" lvl="0" marL="0" rtl="0" algn="l">
              <a:spcBef>
                <a:spcPts val="0"/>
              </a:spcBef>
              <a:spcAft>
                <a:spcPts val="0"/>
              </a:spcAft>
              <a:buClr>
                <a:schemeClr val="dk1"/>
              </a:buClr>
              <a:buSzPts val="275"/>
              <a:buFont typeface="Arial"/>
              <a:buNone/>
            </a:pPr>
            <a:r>
              <a:rPr lang="en" sz="5025"/>
              <a:t>    		</a:t>
            </a:r>
            <a:r>
              <a:rPr lang="en" sz="5025">
                <a:solidFill>
                  <a:srgbClr val="4A86E8"/>
                </a:solidFill>
              </a:rPr>
              <a:t>while(j&lt;6-i)     	// Inside loop 1</a:t>
            </a:r>
            <a:endParaRPr sz="5025">
              <a:solidFill>
                <a:srgbClr val="4A86E8"/>
              </a:solidFill>
            </a:endParaRPr>
          </a:p>
          <a:p>
            <a:pPr indent="0" lvl="0" marL="0" rtl="0" algn="l">
              <a:spcBef>
                <a:spcPts val="0"/>
              </a:spcBef>
              <a:spcAft>
                <a:spcPts val="0"/>
              </a:spcAft>
              <a:buClr>
                <a:schemeClr val="dk1"/>
              </a:buClr>
              <a:buSzPts val="275"/>
              <a:buFont typeface="Arial"/>
              <a:buNone/>
            </a:pPr>
            <a:r>
              <a:rPr lang="en" sz="5025">
                <a:solidFill>
                  <a:srgbClr val="4A86E8"/>
                </a:solidFill>
              </a:rPr>
              <a:t>    		{</a:t>
            </a:r>
            <a:endParaRPr sz="5025">
              <a:solidFill>
                <a:srgbClr val="4A86E8"/>
              </a:solidFill>
            </a:endParaRPr>
          </a:p>
          <a:p>
            <a:pPr indent="0" lvl="0" marL="0" rtl="0" algn="l">
              <a:spcBef>
                <a:spcPts val="0"/>
              </a:spcBef>
              <a:spcAft>
                <a:spcPts val="0"/>
              </a:spcAft>
              <a:buClr>
                <a:schemeClr val="dk1"/>
              </a:buClr>
              <a:buSzPts val="275"/>
              <a:buFont typeface="Arial"/>
              <a:buNone/>
            </a:pPr>
            <a:r>
              <a:rPr lang="en" sz="5025">
                <a:solidFill>
                  <a:srgbClr val="4A86E8"/>
                </a:solidFill>
              </a:rPr>
              <a:t>    			printf(" ");</a:t>
            </a:r>
            <a:endParaRPr sz="5025">
              <a:solidFill>
                <a:srgbClr val="4A86E8"/>
              </a:solidFill>
            </a:endParaRPr>
          </a:p>
          <a:p>
            <a:pPr indent="0" lvl="0" marL="0" rtl="0" algn="l">
              <a:spcBef>
                <a:spcPts val="0"/>
              </a:spcBef>
              <a:spcAft>
                <a:spcPts val="0"/>
              </a:spcAft>
              <a:buClr>
                <a:schemeClr val="dk1"/>
              </a:buClr>
              <a:buSzPts val="275"/>
              <a:buFont typeface="Arial"/>
              <a:buNone/>
            </a:pPr>
            <a:r>
              <a:rPr lang="en" sz="5025">
                <a:solidFill>
                  <a:srgbClr val="4A86E8"/>
                </a:solidFill>
              </a:rPr>
              <a:t>     		j++;</a:t>
            </a:r>
            <a:endParaRPr sz="5025">
              <a:solidFill>
                <a:srgbClr val="4A86E8"/>
              </a:solidFill>
            </a:endParaRPr>
          </a:p>
          <a:p>
            <a:pPr indent="0" lvl="0" marL="0" rtl="0" algn="l">
              <a:spcBef>
                <a:spcPts val="0"/>
              </a:spcBef>
              <a:spcAft>
                <a:spcPts val="0"/>
              </a:spcAft>
              <a:buClr>
                <a:schemeClr val="dk1"/>
              </a:buClr>
              <a:buSzPts val="275"/>
              <a:buFont typeface="Arial"/>
              <a:buNone/>
            </a:pPr>
            <a:r>
              <a:rPr lang="en" sz="5025">
                <a:solidFill>
                  <a:srgbClr val="4A86E8"/>
                </a:solidFill>
              </a:rPr>
              <a:t>    		}</a:t>
            </a:r>
            <a:endParaRPr sz="5025">
              <a:solidFill>
                <a:srgbClr val="4A86E8"/>
              </a:solidFill>
            </a:endParaRPr>
          </a:p>
          <a:p>
            <a:pPr indent="0" lvl="0" marL="914400" rtl="0" algn="l">
              <a:spcBef>
                <a:spcPts val="0"/>
              </a:spcBef>
              <a:spcAft>
                <a:spcPts val="0"/>
              </a:spcAft>
              <a:buClr>
                <a:schemeClr val="dk1"/>
              </a:buClr>
              <a:buSzPts val="275"/>
              <a:buFont typeface="Arial"/>
              <a:buNone/>
            </a:pPr>
            <a:r>
              <a:rPr lang="en" sz="5025">
                <a:solidFill>
                  <a:srgbClr val="980000"/>
                </a:solidFill>
              </a:rPr>
              <a:t>j=1;</a:t>
            </a:r>
            <a:endParaRPr sz="5025">
              <a:solidFill>
                <a:srgbClr val="980000"/>
              </a:solidFill>
            </a:endParaRPr>
          </a:p>
          <a:p>
            <a:pPr indent="0" lvl="0" marL="0" rtl="0" algn="l">
              <a:spcBef>
                <a:spcPts val="0"/>
              </a:spcBef>
              <a:spcAft>
                <a:spcPts val="0"/>
              </a:spcAft>
              <a:buClr>
                <a:schemeClr val="dk1"/>
              </a:buClr>
              <a:buSzPts val="275"/>
              <a:buFont typeface="Arial"/>
              <a:buNone/>
            </a:pPr>
            <a:r>
              <a:rPr lang="en" sz="5025">
                <a:solidFill>
                  <a:srgbClr val="4A86E8"/>
                </a:solidFill>
              </a:rPr>
              <a:t>    		</a:t>
            </a:r>
            <a:r>
              <a:rPr lang="en" sz="5025">
                <a:solidFill>
                  <a:srgbClr val="6AA84F"/>
                </a:solidFill>
              </a:rPr>
              <a:t>while(j&lt;i)       	// Inside Loop 2</a:t>
            </a:r>
            <a:endParaRPr sz="5025">
              <a:solidFill>
                <a:srgbClr val="6AA84F"/>
              </a:solidFill>
            </a:endParaRPr>
          </a:p>
          <a:p>
            <a:pPr indent="0" lvl="0" marL="0" rtl="0" algn="l">
              <a:spcBef>
                <a:spcPts val="0"/>
              </a:spcBef>
              <a:spcAft>
                <a:spcPts val="0"/>
              </a:spcAft>
              <a:buClr>
                <a:schemeClr val="dk1"/>
              </a:buClr>
              <a:buSzPts val="275"/>
              <a:buFont typeface="Arial"/>
              <a:buNone/>
            </a:pPr>
            <a:r>
              <a:rPr lang="en" sz="5025">
                <a:solidFill>
                  <a:srgbClr val="6AA84F"/>
                </a:solidFill>
              </a:rPr>
              <a:t>    		{</a:t>
            </a:r>
            <a:endParaRPr sz="5025">
              <a:solidFill>
                <a:srgbClr val="6AA84F"/>
              </a:solidFill>
            </a:endParaRPr>
          </a:p>
          <a:p>
            <a:pPr indent="0" lvl="0" marL="0" rtl="0" algn="l">
              <a:spcBef>
                <a:spcPts val="0"/>
              </a:spcBef>
              <a:spcAft>
                <a:spcPts val="0"/>
              </a:spcAft>
              <a:buClr>
                <a:schemeClr val="dk1"/>
              </a:buClr>
              <a:buSzPts val="275"/>
              <a:buFont typeface="Arial"/>
              <a:buNone/>
            </a:pPr>
            <a:r>
              <a:rPr lang="en" sz="5025">
                <a:solidFill>
                  <a:srgbClr val="6AA84F"/>
                </a:solidFill>
              </a:rPr>
              <a:t>    			printf("%d ",j);</a:t>
            </a:r>
            <a:endParaRPr sz="5025">
              <a:solidFill>
                <a:srgbClr val="6AA84F"/>
              </a:solidFill>
            </a:endParaRPr>
          </a:p>
          <a:p>
            <a:pPr indent="0" lvl="0" marL="0" rtl="0" algn="l">
              <a:spcBef>
                <a:spcPts val="0"/>
              </a:spcBef>
              <a:spcAft>
                <a:spcPts val="0"/>
              </a:spcAft>
              <a:buClr>
                <a:schemeClr val="dk1"/>
              </a:buClr>
              <a:buSzPts val="275"/>
              <a:buFont typeface="Arial"/>
              <a:buNone/>
            </a:pPr>
            <a:r>
              <a:rPr lang="en" sz="5025">
                <a:solidFill>
                  <a:srgbClr val="6AA84F"/>
                </a:solidFill>
              </a:rPr>
              <a:t>     		j++;</a:t>
            </a:r>
            <a:endParaRPr sz="5025">
              <a:solidFill>
                <a:srgbClr val="6AA84F"/>
              </a:solidFill>
            </a:endParaRPr>
          </a:p>
          <a:p>
            <a:pPr indent="0" lvl="0" marL="0" rtl="0" algn="l">
              <a:spcBef>
                <a:spcPts val="0"/>
              </a:spcBef>
              <a:spcAft>
                <a:spcPts val="0"/>
              </a:spcAft>
              <a:buClr>
                <a:schemeClr val="dk1"/>
              </a:buClr>
              <a:buSzPts val="275"/>
              <a:buFont typeface="Arial"/>
              <a:buNone/>
            </a:pPr>
            <a:r>
              <a:rPr lang="en" sz="5025">
                <a:solidFill>
                  <a:srgbClr val="6AA84F"/>
                </a:solidFill>
              </a:rPr>
              <a:t>       	 </a:t>
            </a:r>
            <a:endParaRPr sz="5025">
              <a:solidFill>
                <a:srgbClr val="6AA84F"/>
              </a:solidFill>
            </a:endParaRPr>
          </a:p>
          <a:p>
            <a:pPr indent="0" lvl="0" marL="0" rtl="0" algn="l">
              <a:spcBef>
                <a:spcPts val="0"/>
              </a:spcBef>
              <a:spcAft>
                <a:spcPts val="0"/>
              </a:spcAft>
              <a:buClr>
                <a:schemeClr val="dk1"/>
              </a:buClr>
              <a:buSzPts val="275"/>
              <a:buFont typeface="Arial"/>
              <a:buNone/>
            </a:pPr>
            <a:r>
              <a:rPr lang="en" sz="5025">
                <a:solidFill>
                  <a:srgbClr val="6AA84F"/>
                </a:solidFill>
              </a:rPr>
              <a:t>    		}</a:t>
            </a:r>
            <a:endParaRPr sz="5025">
              <a:solidFill>
                <a:srgbClr val="4A86E8"/>
              </a:solidFill>
            </a:endParaRPr>
          </a:p>
          <a:p>
            <a:pPr indent="0" lvl="0" marL="0" rtl="0" algn="l">
              <a:spcBef>
                <a:spcPts val="0"/>
              </a:spcBef>
              <a:spcAft>
                <a:spcPts val="0"/>
              </a:spcAft>
              <a:buClr>
                <a:schemeClr val="dk1"/>
              </a:buClr>
              <a:buSzPts val="275"/>
              <a:buFont typeface="Arial"/>
              <a:buNone/>
            </a:pPr>
            <a:r>
              <a:rPr lang="en" sz="5025"/>
              <a:t>    		</a:t>
            </a:r>
            <a:r>
              <a:rPr lang="en" sz="5025">
                <a:solidFill>
                  <a:srgbClr val="980000"/>
                </a:solidFill>
              </a:rPr>
              <a:t>printf("\n");    	// Outer Loop</a:t>
            </a:r>
            <a:endParaRPr sz="5025">
              <a:solidFill>
                <a:srgbClr val="980000"/>
              </a:solidFill>
            </a:endParaRPr>
          </a:p>
          <a:p>
            <a:pPr indent="0" lvl="0" marL="0" rtl="0" algn="l">
              <a:spcBef>
                <a:spcPts val="0"/>
              </a:spcBef>
              <a:spcAft>
                <a:spcPts val="0"/>
              </a:spcAft>
              <a:buClr>
                <a:schemeClr val="dk1"/>
              </a:buClr>
              <a:buSzPts val="275"/>
              <a:buFont typeface="Arial"/>
              <a:buNone/>
            </a:pPr>
            <a:r>
              <a:rPr lang="en" sz="5025">
                <a:solidFill>
                  <a:srgbClr val="980000"/>
                </a:solidFill>
              </a:rPr>
              <a:t>    		i++;</a:t>
            </a:r>
            <a:endParaRPr sz="5025">
              <a:solidFill>
                <a:srgbClr val="980000"/>
              </a:solidFill>
            </a:endParaRPr>
          </a:p>
          <a:p>
            <a:pPr indent="457200" lvl="0" marL="0" rtl="0" algn="l">
              <a:spcBef>
                <a:spcPts val="0"/>
              </a:spcBef>
              <a:spcAft>
                <a:spcPts val="0"/>
              </a:spcAft>
              <a:buClr>
                <a:schemeClr val="dk1"/>
              </a:buClr>
              <a:buSzPts val="275"/>
              <a:buFont typeface="Arial"/>
              <a:buNone/>
            </a:pPr>
            <a:r>
              <a:rPr lang="en" sz="5025">
                <a:solidFill>
                  <a:srgbClr val="980000"/>
                </a:solidFill>
              </a:rPr>
              <a:t>}</a:t>
            </a:r>
            <a:endParaRPr sz="5025">
              <a:solidFill>
                <a:srgbClr val="980000"/>
              </a:solidFill>
            </a:endParaRPr>
          </a:p>
          <a:p>
            <a:pPr indent="0" lvl="0" marL="0" rtl="0" algn="l">
              <a:spcBef>
                <a:spcPts val="0"/>
              </a:spcBef>
              <a:spcAft>
                <a:spcPts val="0"/>
              </a:spcAft>
              <a:buClr>
                <a:schemeClr val="dk1"/>
              </a:buClr>
              <a:buSzPct val="61111"/>
              <a:buFont typeface="Arial"/>
              <a:buNone/>
            </a:pPr>
            <a:r>
              <a:rPr lang="en"/>
              <a:t>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Can you print this using NESTED WHILE loop?</a:t>
            </a:r>
            <a:endParaRPr/>
          </a:p>
        </p:txBody>
      </p:sp>
      <p:sp>
        <p:nvSpPr>
          <p:cNvPr id="421" name="Google Shape;421;p69"/>
          <p:cNvSpPr txBox="1"/>
          <p:nvPr>
            <p:ph idx="1" type="body"/>
          </p:nvPr>
        </p:nvSpPr>
        <p:spPr>
          <a:xfrm>
            <a:off x="1906575" y="1228675"/>
            <a:ext cx="69258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26829"/>
              <a:buFont typeface="Arial"/>
              <a:buNone/>
            </a:pPr>
            <a:r>
              <a:rPr lang="en" sz="4100">
                <a:solidFill>
                  <a:schemeClr val="dk1"/>
                </a:solidFill>
              </a:rPr>
              <a:t>    1 </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   123 </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  12345  </a:t>
            </a:r>
            <a:endParaRPr sz="4100">
              <a:solidFill>
                <a:schemeClr val="dk1"/>
              </a:solidFill>
            </a:endParaRPr>
          </a:p>
          <a:p>
            <a:pPr indent="0" lvl="0" marL="0" rtl="0" algn="l">
              <a:spcBef>
                <a:spcPts val="1200"/>
              </a:spcBef>
              <a:spcAft>
                <a:spcPts val="0"/>
              </a:spcAft>
              <a:buClr>
                <a:schemeClr val="dk1"/>
              </a:buClr>
              <a:buSzPct val="26829"/>
              <a:buFont typeface="Arial"/>
              <a:buNone/>
            </a:pPr>
            <a:r>
              <a:rPr lang="en" sz="4100">
                <a:solidFill>
                  <a:schemeClr val="dk1"/>
                </a:solidFill>
              </a:rPr>
              <a:t> 1234567 </a:t>
            </a:r>
            <a:endParaRPr sz="4100">
              <a:solidFill>
                <a:schemeClr val="dk1"/>
              </a:solidFill>
            </a:endParaRPr>
          </a:p>
          <a:p>
            <a:pPr indent="0" lvl="0" marL="0" rtl="0" algn="l">
              <a:spcBef>
                <a:spcPts val="1200"/>
              </a:spcBef>
              <a:spcAft>
                <a:spcPts val="1200"/>
              </a:spcAft>
              <a:buClr>
                <a:schemeClr val="dk1"/>
              </a:buClr>
              <a:buSzPct val="26829"/>
              <a:buFont typeface="Arial"/>
              <a:buNone/>
            </a:pPr>
            <a:r>
              <a:rPr lang="en" sz="4100">
                <a:solidFill>
                  <a:schemeClr val="dk1"/>
                </a:solidFill>
              </a:rPr>
              <a:t>123456789</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While</a:t>
            </a:r>
            <a:endParaRPr/>
          </a:p>
        </p:txBody>
      </p:sp>
      <p:sp>
        <p:nvSpPr>
          <p:cNvPr id="427" name="Google Shape;427;p70"/>
          <p:cNvSpPr txBox="1"/>
          <p:nvPr>
            <p:ph idx="1" type="body"/>
          </p:nvPr>
        </p:nvSpPr>
        <p:spPr>
          <a:xfrm>
            <a:off x="311700" y="1145375"/>
            <a:ext cx="8520600" cy="3720600"/>
          </a:xfrm>
          <a:prstGeom prst="rect">
            <a:avLst/>
          </a:prstGeom>
        </p:spPr>
        <p:txBody>
          <a:bodyPr anchorCtr="0" anchor="t" bIns="91425" lIns="91425" spcFirstLastPara="1" rIns="91425" wrap="square" tIns="91425">
            <a:normAutofit fontScale="25000" lnSpcReduction="20000"/>
          </a:bodyPr>
          <a:lstStyle/>
          <a:p>
            <a:pPr indent="457200" lvl="0" marL="0" rtl="0" algn="l">
              <a:spcBef>
                <a:spcPts val="0"/>
              </a:spcBef>
              <a:spcAft>
                <a:spcPts val="0"/>
              </a:spcAft>
              <a:buClr>
                <a:schemeClr val="dk1"/>
              </a:buClr>
              <a:buSzPts val="275"/>
              <a:buFont typeface="Arial"/>
              <a:buNone/>
            </a:pPr>
            <a:r>
              <a:rPr lang="en" sz="5025"/>
              <a:t>int i=1,j;    		 	// Main Loop</a:t>
            </a:r>
            <a:endParaRPr sz="5025"/>
          </a:p>
          <a:p>
            <a:pPr indent="0" lvl="0" marL="0" rtl="0" algn="l">
              <a:spcBef>
                <a:spcPts val="0"/>
              </a:spcBef>
              <a:spcAft>
                <a:spcPts val="0"/>
              </a:spcAft>
              <a:buClr>
                <a:schemeClr val="dk1"/>
              </a:buClr>
              <a:buSzPts val="275"/>
              <a:buFont typeface="Arial"/>
              <a:buNone/>
            </a:pPr>
            <a:r>
              <a:rPr lang="en" sz="5025"/>
              <a:t>	</a:t>
            </a:r>
            <a:r>
              <a:rPr lang="en" sz="5025">
                <a:solidFill>
                  <a:srgbClr val="980000"/>
                </a:solidFill>
              </a:rPr>
              <a:t>while(i&lt;6)    		 	// Outer Loop</a:t>
            </a:r>
            <a:endParaRPr sz="5025">
              <a:solidFill>
                <a:srgbClr val="980000"/>
              </a:solidFill>
            </a:endParaRPr>
          </a:p>
          <a:p>
            <a:pPr indent="0" lvl="0" marL="0" rtl="0" algn="l">
              <a:spcBef>
                <a:spcPts val="0"/>
              </a:spcBef>
              <a:spcAft>
                <a:spcPts val="0"/>
              </a:spcAft>
              <a:buClr>
                <a:schemeClr val="dk1"/>
              </a:buClr>
              <a:buSzPts val="275"/>
              <a:buFont typeface="Arial"/>
              <a:buNone/>
            </a:pPr>
            <a:r>
              <a:rPr lang="en" sz="5025">
                <a:solidFill>
                  <a:srgbClr val="980000"/>
                </a:solidFill>
              </a:rPr>
              <a:t>	{</a:t>
            </a:r>
            <a:endParaRPr sz="5025">
              <a:solidFill>
                <a:srgbClr val="980000"/>
              </a:solidFill>
            </a:endParaRPr>
          </a:p>
          <a:p>
            <a:pPr indent="0" lvl="0" marL="0" rtl="0" algn="l">
              <a:spcBef>
                <a:spcPts val="0"/>
              </a:spcBef>
              <a:spcAft>
                <a:spcPts val="0"/>
              </a:spcAft>
              <a:buClr>
                <a:schemeClr val="dk1"/>
              </a:buClr>
              <a:buSzPts val="275"/>
              <a:buFont typeface="Arial"/>
              <a:buNone/>
            </a:pPr>
            <a:r>
              <a:rPr lang="en" sz="5025">
                <a:solidFill>
                  <a:srgbClr val="980000"/>
                </a:solidFill>
              </a:rPr>
              <a:t>        	j=1;</a:t>
            </a:r>
            <a:endParaRPr sz="5025">
              <a:solidFill>
                <a:srgbClr val="980000"/>
              </a:solidFill>
            </a:endParaRPr>
          </a:p>
          <a:p>
            <a:pPr indent="0" lvl="0" marL="0" rtl="0" algn="l">
              <a:spcBef>
                <a:spcPts val="0"/>
              </a:spcBef>
              <a:spcAft>
                <a:spcPts val="0"/>
              </a:spcAft>
              <a:buClr>
                <a:schemeClr val="dk1"/>
              </a:buClr>
              <a:buSzPts val="275"/>
              <a:buFont typeface="Arial"/>
              <a:buNone/>
            </a:pPr>
            <a:r>
              <a:rPr lang="en" sz="5025"/>
              <a:t>    		</a:t>
            </a:r>
            <a:r>
              <a:rPr lang="en" sz="5025">
                <a:solidFill>
                  <a:srgbClr val="4A86E8"/>
                </a:solidFill>
              </a:rPr>
              <a:t>while(j&lt;6-i)     	// Inside loop 1</a:t>
            </a:r>
            <a:endParaRPr sz="5025">
              <a:solidFill>
                <a:srgbClr val="4A86E8"/>
              </a:solidFill>
            </a:endParaRPr>
          </a:p>
          <a:p>
            <a:pPr indent="0" lvl="0" marL="0" rtl="0" algn="l">
              <a:spcBef>
                <a:spcPts val="0"/>
              </a:spcBef>
              <a:spcAft>
                <a:spcPts val="0"/>
              </a:spcAft>
              <a:buClr>
                <a:schemeClr val="dk1"/>
              </a:buClr>
              <a:buSzPts val="275"/>
              <a:buFont typeface="Arial"/>
              <a:buNone/>
            </a:pPr>
            <a:r>
              <a:rPr lang="en" sz="5025">
                <a:solidFill>
                  <a:srgbClr val="4A86E8"/>
                </a:solidFill>
              </a:rPr>
              <a:t>    		{</a:t>
            </a:r>
            <a:endParaRPr sz="5025">
              <a:solidFill>
                <a:srgbClr val="4A86E8"/>
              </a:solidFill>
            </a:endParaRPr>
          </a:p>
          <a:p>
            <a:pPr indent="0" lvl="0" marL="0" rtl="0" algn="l">
              <a:spcBef>
                <a:spcPts val="0"/>
              </a:spcBef>
              <a:spcAft>
                <a:spcPts val="0"/>
              </a:spcAft>
              <a:buClr>
                <a:schemeClr val="dk1"/>
              </a:buClr>
              <a:buSzPts val="275"/>
              <a:buFont typeface="Arial"/>
              <a:buNone/>
            </a:pPr>
            <a:r>
              <a:rPr lang="en" sz="5025">
                <a:solidFill>
                  <a:srgbClr val="4A86E8"/>
                </a:solidFill>
              </a:rPr>
              <a:t>    			printf(" ");</a:t>
            </a:r>
            <a:endParaRPr sz="5025">
              <a:solidFill>
                <a:srgbClr val="4A86E8"/>
              </a:solidFill>
            </a:endParaRPr>
          </a:p>
          <a:p>
            <a:pPr indent="0" lvl="0" marL="0" rtl="0" algn="l">
              <a:spcBef>
                <a:spcPts val="0"/>
              </a:spcBef>
              <a:spcAft>
                <a:spcPts val="0"/>
              </a:spcAft>
              <a:buClr>
                <a:schemeClr val="dk1"/>
              </a:buClr>
              <a:buSzPts val="275"/>
              <a:buFont typeface="Arial"/>
              <a:buNone/>
            </a:pPr>
            <a:r>
              <a:rPr lang="en" sz="5025">
                <a:solidFill>
                  <a:srgbClr val="4A86E8"/>
                </a:solidFill>
              </a:rPr>
              <a:t>     		j++;</a:t>
            </a:r>
            <a:endParaRPr sz="5025">
              <a:solidFill>
                <a:srgbClr val="4A86E8"/>
              </a:solidFill>
            </a:endParaRPr>
          </a:p>
          <a:p>
            <a:pPr indent="0" lvl="0" marL="0" rtl="0" algn="l">
              <a:spcBef>
                <a:spcPts val="0"/>
              </a:spcBef>
              <a:spcAft>
                <a:spcPts val="0"/>
              </a:spcAft>
              <a:buClr>
                <a:schemeClr val="dk1"/>
              </a:buClr>
              <a:buSzPts val="275"/>
              <a:buFont typeface="Arial"/>
              <a:buNone/>
            </a:pPr>
            <a:r>
              <a:rPr lang="en" sz="5025">
                <a:solidFill>
                  <a:srgbClr val="4A86E8"/>
                </a:solidFill>
              </a:rPr>
              <a:t>    		}</a:t>
            </a:r>
            <a:endParaRPr sz="5025">
              <a:solidFill>
                <a:srgbClr val="4A86E8"/>
              </a:solidFill>
            </a:endParaRPr>
          </a:p>
          <a:p>
            <a:pPr indent="0" lvl="0" marL="914400" rtl="0" algn="l">
              <a:spcBef>
                <a:spcPts val="0"/>
              </a:spcBef>
              <a:spcAft>
                <a:spcPts val="0"/>
              </a:spcAft>
              <a:buClr>
                <a:schemeClr val="dk1"/>
              </a:buClr>
              <a:buSzPts val="275"/>
              <a:buFont typeface="Arial"/>
              <a:buNone/>
            </a:pPr>
            <a:r>
              <a:rPr lang="en" sz="5025">
                <a:solidFill>
                  <a:srgbClr val="980000"/>
                </a:solidFill>
              </a:rPr>
              <a:t>j=1;</a:t>
            </a:r>
            <a:endParaRPr sz="5025">
              <a:solidFill>
                <a:srgbClr val="980000"/>
              </a:solidFill>
            </a:endParaRPr>
          </a:p>
          <a:p>
            <a:pPr indent="0" lvl="0" marL="0" rtl="0" algn="l">
              <a:spcBef>
                <a:spcPts val="0"/>
              </a:spcBef>
              <a:spcAft>
                <a:spcPts val="0"/>
              </a:spcAft>
              <a:buClr>
                <a:schemeClr val="dk1"/>
              </a:buClr>
              <a:buSzPts val="275"/>
              <a:buFont typeface="Arial"/>
              <a:buNone/>
            </a:pPr>
            <a:r>
              <a:rPr lang="en" sz="5025">
                <a:solidFill>
                  <a:srgbClr val="4A86E8"/>
                </a:solidFill>
              </a:rPr>
              <a:t>    		</a:t>
            </a:r>
            <a:r>
              <a:rPr lang="en" sz="5025">
                <a:solidFill>
                  <a:srgbClr val="6AA84F"/>
                </a:solidFill>
              </a:rPr>
              <a:t>while(j&lt;=2*i-1)       	// Inside Loop 2</a:t>
            </a:r>
            <a:endParaRPr sz="5025">
              <a:solidFill>
                <a:srgbClr val="6AA84F"/>
              </a:solidFill>
            </a:endParaRPr>
          </a:p>
          <a:p>
            <a:pPr indent="0" lvl="0" marL="0" rtl="0" algn="l">
              <a:spcBef>
                <a:spcPts val="0"/>
              </a:spcBef>
              <a:spcAft>
                <a:spcPts val="0"/>
              </a:spcAft>
              <a:buClr>
                <a:schemeClr val="dk1"/>
              </a:buClr>
              <a:buSzPts val="275"/>
              <a:buFont typeface="Arial"/>
              <a:buNone/>
            </a:pPr>
            <a:r>
              <a:rPr lang="en" sz="5025">
                <a:solidFill>
                  <a:srgbClr val="6AA84F"/>
                </a:solidFill>
              </a:rPr>
              <a:t>    		{</a:t>
            </a:r>
            <a:endParaRPr sz="5025">
              <a:solidFill>
                <a:srgbClr val="6AA84F"/>
              </a:solidFill>
            </a:endParaRPr>
          </a:p>
          <a:p>
            <a:pPr indent="0" lvl="0" marL="0" rtl="0" algn="l">
              <a:spcBef>
                <a:spcPts val="0"/>
              </a:spcBef>
              <a:spcAft>
                <a:spcPts val="0"/>
              </a:spcAft>
              <a:buClr>
                <a:schemeClr val="dk1"/>
              </a:buClr>
              <a:buSzPts val="275"/>
              <a:buFont typeface="Arial"/>
              <a:buNone/>
            </a:pPr>
            <a:r>
              <a:rPr lang="en" sz="5025">
                <a:solidFill>
                  <a:srgbClr val="6AA84F"/>
                </a:solidFill>
              </a:rPr>
              <a:t>    			printf("%d",j);</a:t>
            </a:r>
            <a:endParaRPr sz="5025">
              <a:solidFill>
                <a:srgbClr val="6AA84F"/>
              </a:solidFill>
            </a:endParaRPr>
          </a:p>
          <a:p>
            <a:pPr indent="0" lvl="0" marL="0" rtl="0" algn="l">
              <a:spcBef>
                <a:spcPts val="0"/>
              </a:spcBef>
              <a:spcAft>
                <a:spcPts val="0"/>
              </a:spcAft>
              <a:buClr>
                <a:schemeClr val="dk1"/>
              </a:buClr>
              <a:buSzPts val="275"/>
              <a:buFont typeface="Arial"/>
              <a:buNone/>
            </a:pPr>
            <a:r>
              <a:rPr lang="en" sz="5025">
                <a:solidFill>
                  <a:srgbClr val="6AA84F"/>
                </a:solidFill>
              </a:rPr>
              <a:t>     		j++;</a:t>
            </a:r>
            <a:endParaRPr sz="5025">
              <a:solidFill>
                <a:srgbClr val="6AA84F"/>
              </a:solidFill>
            </a:endParaRPr>
          </a:p>
          <a:p>
            <a:pPr indent="0" lvl="0" marL="0" rtl="0" algn="l">
              <a:spcBef>
                <a:spcPts val="0"/>
              </a:spcBef>
              <a:spcAft>
                <a:spcPts val="0"/>
              </a:spcAft>
              <a:buClr>
                <a:schemeClr val="dk1"/>
              </a:buClr>
              <a:buSzPts val="275"/>
              <a:buFont typeface="Arial"/>
              <a:buNone/>
            </a:pPr>
            <a:r>
              <a:rPr lang="en" sz="5025">
                <a:solidFill>
                  <a:srgbClr val="6AA84F"/>
                </a:solidFill>
              </a:rPr>
              <a:t>       	 </a:t>
            </a:r>
            <a:endParaRPr sz="5025">
              <a:solidFill>
                <a:srgbClr val="6AA84F"/>
              </a:solidFill>
            </a:endParaRPr>
          </a:p>
          <a:p>
            <a:pPr indent="0" lvl="0" marL="0" rtl="0" algn="l">
              <a:spcBef>
                <a:spcPts val="0"/>
              </a:spcBef>
              <a:spcAft>
                <a:spcPts val="0"/>
              </a:spcAft>
              <a:buClr>
                <a:schemeClr val="dk1"/>
              </a:buClr>
              <a:buSzPts val="275"/>
              <a:buFont typeface="Arial"/>
              <a:buNone/>
            </a:pPr>
            <a:r>
              <a:rPr lang="en" sz="5025">
                <a:solidFill>
                  <a:srgbClr val="6AA84F"/>
                </a:solidFill>
              </a:rPr>
              <a:t>    		}</a:t>
            </a:r>
            <a:endParaRPr sz="5025">
              <a:solidFill>
                <a:srgbClr val="4A86E8"/>
              </a:solidFill>
            </a:endParaRPr>
          </a:p>
          <a:p>
            <a:pPr indent="0" lvl="0" marL="0" rtl="0" algn="l">
              <a:spcBef>
                <a:spcPts val="0"/>
              </a:spcBef>
              <a:spcAft>
                <a:spcPts val="0"/>
              </a:spcAft>
              <a:buClr>
                <a:schemeClr val="dk1"/>
              </a:buClr>
              <a:buSzPts val="275"/>
              <a:buFont typeface="Arial"/>
              <a:buNone/>
            </a:pPr>
            <a:r>
              <a:rPr lang="en" sz="5025"/>
              <a:t>    		</a:t>
            </a:r>
            <a:r>
              <a:rPr lang="en" sz="5025">
                <a:solidFill>
                  <a:srgbClr val="980000"/>
                </a:solidFill>
              </a:rPr>
              <a:t>printf("\n");    	// Outer Loop</a:t>
            </a:r>
            <a:endParaRPr sz="5025">
              <a:solidFill>
                <a:srgbClr val="980000"/>
              </a:solidFill>
            </a:endParaRPr>
          </a:p>
          <a:p>
            <a:pPr indent="0" lvl="0" marL="0" rtl="0" algn="l">
              <a:spcBef>
                <a:spcPts val="0"/>
              </a:spcBef>
              <a:spcAft>
                <a:spcPts val="0"/>
              </a:spcAft>
              <a:buClr>
                <a:schemeClr val="dk1"/>
              </a:buClr>
              <a:buSzPts val="275"/>
              <a:buFont typeface="Arial"/>
              <a:buNone/>
            </a:pPr>
            <a:r>
              <a:rPr lang="en" sz="5025">
                <a:solidFill>
                  <a:srgbClr val="980000"/>
                </a:solidFill>
              </a:rPr>
              <a:t>    		i++;</a:t>
            </a:r>
            <a:endParaRPr sz="5025">
              <a:solidFill>
                <a:srgbClr val="980000"/>
              </a:solidFill>
            </a:endParaRPr>
          </a:p>
          <a:p>
            <a:pPr indent="457200" lvl="0" marL="0" rtl="0" algn="l">
              <a:spcBef>
                <a:spcPts val="0"/>
              </a:spcBef>
              <a:spcAft>
                <a:spcPts val="0"/>
              </a:spcAft>
              <a:buClr>
                <a:schemeClr val="dk1"/>
              </a:buClr>
              <a:buSzPts val="275"/>
              <a:buFont typeface="Arial"/>
              <a:buNone/>
            </a:pPr>
            <a:r>
              <a:rPr lang="en" sz="5025">
                <a:solidFill>
                  <a:srgbClr val="980000"/>
                </a:solidFill>
              </a:rPr>
              <a:t>}</a:t>
            </a:r>
            <a:endParaRPr sz="5025">
              <a:solidFill>
                <a:srgbClr val="980000"/>
              </a:solidFill>
            </a:endParaRPr>
          </a:p>
          <a:p>
            <a:pPr indent="0" lvl="0" marL="0" rtl="0" algn="l">
              <a:spcBef>
                <a:spcPts val="0"/>
              </a:spcBef>
              <a:spcAft>
                <a:spcPts val="0"/>
              </a:spcAft>
              <a:buClr>
                <a:schemeClr val="dk1"/>
              </a:buClr>
              <a:buSzPct val="61111"/>
              <a:buFont typeface="Arial"/>
              <a:buNone/>
            </a:pPr>
            <a:r>
              <a:rPr lang="en"/>
              <a:t>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Loops</a:t>
            </a:r>
            <a:endParaRPr/>
          </a:p>
        </p:txBody>
      </p:sp>
      <p:sp>
        <p:nvSpPr>
          <p:cNvPr id="433" name="Google Shape;433;p7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do</a:t>
            </a:r>
            <a:br>
              <a:rPr lang="en"/>
            </a:br>
            <a:r>
              <a:rPr lang="en"/>
              <a:t>{</a:t>
            </a:r>
            <a:endParaRPr/>
          </a:p>
          <a:p>
            <a:pPr indent="0" lvl="0" marL="0" rtl="0" algn="l">
              <a:spcBef>
                <a:spcPts val="1200"/>
              </a:spcBef>
              <a:spcAft>
                <a:spcPts val="0"/>
              </a:spcAft>
              <a:buNone/>
            </a:pPr>
            <a:r>
              <a:rPr lang="en"/>
              <a:t>  </a:t>
            </a:r>
            <a:r>
              <a:rPr lang="en">
                <a:solidFill>
                  <a:srgbClr val="EA9999"/>
                </a:solidFill>
              </a:rPr>
              <a:t> </a:t>
            </a:r>
            <a:r>
              <a:rPr lang="en">
                <a:solidFill>
                  <a:srgbClr val="E06666"/>
                </a:solidFill>
              </a:rPr>
              <a:t>printf(“Outer loop”);</a:t>
            </a:r>
            <a:endParaRPr>
              <a:solidFill>
                <a:srgbClr val="E06666"/>
              </a:solidFill>
            </a:endParaRPr>
          </a:p>
          <a:p>
            <a:pPr indent="0" lvl="0" marL="0" rtl="0" algn="l">
              <a:spcBef>
                <a:spcPts val="1200"/>
              </a:spcBef>
              <a:spcAft>
                <a:spcPts val="0"/>
              </a:spcAft>
              <a:buNone/>
            </a:pPr>
            <a:r>
              <a:rPr lang="en"/>
              <a:t>   do</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r>
              <a:rPr lang="en">
                <a:solidFill>
                  <a:srgbClr val="3C78D8"/>
                </a:solidFill>
              </a:rPr>
              <a:t>printf(“Inner Loop”);</a:t>
            </a:r>
            <a:endParaRPr>
              <a:solidFill>
                <a:srgbClr val="3C78D8"/>
              </a:solidFill>
            </a:endParaRPr>
          </a:p>
          <a:p>
            <a:pPr indent="0" lvl="0" marL="0" rtl="0" algn="l">
              <a:spcBef>
                <a:spcPts val="1200"/>
              </a:spcBef>
              <a:spcAft>
                <a:spcPts val="0"/>
              </a:spcAft>
              <a:buNone/>
            </a:pPr>
            <a:r>
              <a:rPr lang="en"/>
              <a:t>   } </a:t>
            </a:r>
            <a:r>
              <a:rPr lang="en"/>
              <a:t>while(condition);</a:t>
            </a:r>
            <a:endParaRPr/>
          </a:p>
          <a:p>
            <a:pPr indent="0" lvl="0" marL="0" rtl="0" algn="l">
              <a:spcBef>
                <a:spcPts val="1200"/>
              </a:spcBef>
              <a:spcAft>
                <a:spcPts val="0"/>
              </a:spcAft>
              <a:buNone/>
            </a:pPr>
            <a:r>
              <a:rPr lang="en"/>
              <a:t>   </a:t>
            </a:r>
            <a:r>
              <a:rPr lang="en">
                <a:solidFill>
                  <a:srgbClr val="E06666"/>
                </a:solidFill>
              </a:rPr>
              <a:t>printf(“Outer loop”);</a:t>
            </a:r>
            <a:endParaRPr>
              <a:solidFill>
                <a:srgbClr val="E06666"/>
              </a:solidFill>
            </a:endParaRPr>
          </a:p>
          <a:p>
            <a:pPr indent="0" lvl="0" marL="0" rtl="0" algn="l">
              <a:spcBef>
                <a:spcPts val="1200"/>
              </a:spcBef>
              <a:spcAft>
                <a:spcPts val="1200"/>
              </a:spcAft>
              <a:buNone/>
            </a:pPr>
            <a:r>
              <a:rPr lang="en"/>
              <a:t>} while(condition);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 Execution</a:t>
            </a:r>
            <a:endParaRPr/>
          </a:p>
        </p:txBody>
      </p:sp>
      <p:sp>
        <p:nvSpPr>
          <p:cNvPr id="94" name="Google Shape;94;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The for loop executes as follows:</a:t>
            </a:r>
            <a:endParaRPr/>
          </a:p>
          <a:p>
            <a:pPr indent="-342900" lvl="0" marL="457200" rtl="0" algn="l">
              <a:spcBef>
                <a:spcPts val="1200"/>
              </a:spcBef>
              <a:spcAft>
                <a:spcPts val="0"/>
              </a:spcAft>
              <a:buSzPts val="1800"/>
              <a:buAutoNum type="arabicPeriod"/>
            </a:pPr>
            <a:r>
              <a:rPr lang="en"/>
              <a:t>The initial statement executes.</a:t>
            </a:r>
            <a:endParaRPr/>
          </a:p>
          <a:p>
            <a:pPr indent="-342900" lvl="0" marL="457200" rtl="0" algn="l">
              <a:spcBef>
                <a:spcPts val="0"/>
              </a:spcBef>
              <a:spcAft>
                <a:spcPts val="0"/>
              </a:spcAft>
              <a:buSzPts val="1800"/>
              <a:buAutoNum type="arabicPeriod"/>
            </a:pPr>
            <a:r>
              <a:rPr lang="en"/>
              <a:t>The loop condition is evaluated. If the loop condition evaluates to </a:t>
            </a:r>
            <a:r>
              <a:rPr lang="en">
                <a:solidFill>
                  <a:srgbClr val="4A86E8"/>
                </a:solidFill>
                <a:highlight>
                  <a:srgbClr val="FFFFFF"/>
                </a:highlight>
              </a:rPr>
              <a:t>true</a:t>
            </a:r>
            <a:endParaRPr>
              <a:solidFill>
                <a:srgbClr val="4A86E8"/>
              </a:solidFill>
              <a:highlight>
                <a:srgbClr val="FFFFFF"/>
              </a:highlight>
            </a:endParaRPr>
          </a:p>
          <a:p>
            <a:pPr indent="-317500" lvl="1" marL="914400" rtl="0" algn="l">
              <a:spcBef>
                <a:spcPts val="0"/>
              </a:spcBef>
              <a:spcAft>
                <a:spcPts val="0"/>
              </a:spcAft>
              <a:buSzPts val="1400"/>
              <a:buAutoNum type="alphaLcPeriod"/>
            </a:pPr>
            <a:r>
              <a:rPr lang="en"/>
              <a:t>Execute the </a:t>
            </a:r>
            <a:r>
              <a:rPr lang="en">
                <a:solidFill>
                  <a:srgbClr val="4A86E8"/>
                </a:solidFill>
              </a:rPr>
              <a:t>for</a:t>
            </a:r>
            <a:r>
              <a:rPr lang="en"/>
              <a:t> loop statement.</a:t>
            </a:r>
            <a:endParaRPr/>
          </a:p>
          <a:p>
            <a:pPr indent="-317500" lvl="1" marL="914400" rtl="0" algn="l">
              <a:spcBef>
                <a:spcPts val="0"/>
              </a:spcBef>
              <a:spcAft>
                <a:spcPts val="0"/>
              </a:spcAft>
              <a:buSzPts val="1400"/>
              <a:buAutoNum type="alphaLcPeriod"/>
            </a:pPr>
            <a:r>
              <a:rPr lang="en"/>
              <a:t>Execute the update statement.</a:t>
            </a:r>
            <a:endParaRPr/>
          </a:p>
          <a:p>
            <a:pPr indent="-342900" lvl="0" marL="457200" rtl="0" algn="l">
              <a:spcBef>
                <a:spcPts val="0"/>
              </a:spcBef>
              <a:spcAft>
                <a:spcPts val="0"/>
              </a:spcAft>
              <a:buSzPts val="1800"/>
              <a:buAutoNum type="arabicPeriod"/>
            </a:pPr>
            <a:r>
              <a:rPr lang="en"/>
              <a:t>Repeat Step 2 until the loop condition evaluates to </a:t>
            </a:r>
            <a:r>
              <a:rPr lang="en">
                <a:solidFill>
                  <a:srgbClr val="4A86E8"/>
                </a:solidFill>
              </a:rPr>
              <a:t>false</a:t>
            </a:r>
            <a:r>
              <a:rPr lang="en"/>
              <a:t>.</a:t>
            </a:r>
            <a:endParaRPr/>
          </a:p>
          <a:p>
            <a:pPr indent="0" lvl="0" marL="0" rtl="0" algn="l">
              <a:spcBef>
                <a:spcPts val="1200"/>
              </a:spcBef>
              <a:spcAft>
                <a:spcPts val="1200"/>
              </a:spcAft>
              <a:buNone/>
            </a:pPr>
            <a:r>
              <a:rPr lang="en"/>
              <a:t>The initial statement usually initializes a variable is the first statement to be executed and is executed only once.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p19"/>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rgbClr val="D3D3D3"/>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int</a:t>
            </a:r>
            <a:r>
              <a:rPr lang="en" sz="6250">
                <a:solidFill>
                  <a:srgbClr val="D3D3D3"/>
                </a:solidFill>
                <a:highlight>
                  <a:schemeClr val="dk1"/>
                </a:highlight>
              </a:rPr>
              <a:t> i;</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for (i=0; i&lt;5; i++)</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6C07B"/>
                </a:solidFill>
                <a:highlight>
                  <a:schemeClr val="dk1"/>
                </a:highlight>
              </a:rPr>
              <a:t>printf</a:t>
            </a:r>
            <a:r>
              <a:rPr lang="en" sz="6250">
                <a:solidFill>
                  <a:srgbClr val="D3D3D3"/>
                </a:solidFill>
                <a:highlight>
                  <a:schemeClr val="dk1"/>
                </a:highlight>
              </a:rPr>
              <a:t>(</a:t>
            </a:r>
            <a:r>
              <a:rPr lang="en" sz="6250">
                <a:solidFill>
                  <a:srgbClr val="98C379"/>
                </a:solidFill>
                <a:highlight>
                  <a:schemeClr val="dk1"/>
                </a:highlight>
              </a:rPr>
              <a:t>"Hello World\n"</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152400" marR="152400" rtl="0" algn="l">
              <a:lnSpc>
                <a:spcPct val="142857"/>
              </a:lnSpc>
              <a:spcBef>
                <a:spcPts val="0"/>
              </a:spcBef>
              <a:spcAft>
                <a:spcPts val="0"/>
              </a:spcAft>
              <a:buClr>
                <a:schemeClr val="dk1"/>
              </a:buClr>
              <a:buSzPct val="104761"/>
              <a:buFont typeface="Arial"/>
              <a:buNone/>
            </a:pPr>
            <a:r>
              <a:rPr lang="en" sz="1050">
                <a:solidFill>
                  <a:srgbClr val="D3D3D3"/>
                </a:solidFill>
                <a:highlight>
                  <a:schemeClr val="dk1"/>
                </a:highlight>
                <a:latin typeface="Courier New"/>
                <a:ea typeface="Courier New"/>
                <a:cs typeface="Courier New"/>
                <a:sym typeface="Courier New"/>
              </a:rPr>
              <a:t>}</a:t>
            </a:r>
            <a:endParaRPr sz="1050">
              <a:solidFill>
                <a:srgbClr val="D3D3D3"/>
              </a:solidFill>
              <a:highlight>
                <a:schemeClr val="dk1"/>
              </a:highlight>
              <a:latin typeface="Courier New"/>
              <a:ea typeface="Courier New"/>
              <a:cs typeface="Courier New"/>
              <a:sym typeface="Courier New"/>
            </a:endParaRPr>
          </a:p>
          <a:p>
            <a:pPr indent="0" lvl="0" marL="0" rtl="0" algn="l">
              <a:spcBef>
                <a:spcPts val="1200"/>
              </a:spcBef>
              <a:spcAft>
                <a:spcPts val="1200"/>
              </a:spcAft>
              <a:buNone/>
            </a:pPr>
            <a:r>
              <a:t/>
            </a:r>
            <a:endParaRPr>
              <a:highlight>
                <a:schemeClr val="dk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0"/>
          <p:cNvPicPr preferRelativeResize="0"/>
          <p:nvPr/>
        </p:nvPicPr>
        <p:blipFill>
          <a:blip r:embed="rId3">
            <a:alphaModFix/>
          </a:blip>
          <a:stretch>
            <a:fillRect/>
          </a:stretch>
        </p:blipFill>
        <p:spPr>
          <a:xfrm>
            <a:off x="2625250" y="171600"/>
            <a:ext cx="3624000" cy="472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994017" y="292850"/>
            <a:ext cx="6673609" cy="4250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0000"/>
      </a:dk1>
      <a:lt1>
        <a:srgbClr val="FFFFFF"/>
      </a:lt1>
      <a:dk2>
        <a:srgbClr val="666666"/>
      </a:dk2>
      <a:lt2>
        <a:srgbClr val="EEEEEE"/>
      </a:lt2>
      <a:accent1>
        <a:srgbClr val="000000"/>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