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e5741f7e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e5741f7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bed39a4b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bed39a4b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bed39a4b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bed39a4b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bed39a4b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bed39a4b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bed39a4b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bed39a4b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f2cfaac3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f2cfaac3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bed39a4b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bed39a4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bed39a4b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bed39a4b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f2cfaac3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f2cfaac3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f2cfaac3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f2cfaac3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f2cfaac3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f2cfaac3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bed39a4b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bed39a4b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f2cfaac3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f2cfaac3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bed39a4b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bed39a4b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bed39a4b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bed39a4b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e5741f7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e5741f7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f2cfaac3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f2cfaac3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f2cfaac3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f2cfaac3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f2cfaac3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f2cfaac3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f2cfaac3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f2cfaac3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f2cfaac3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f2cfaac3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f2cfaac3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f2cfaac3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Solving Approach</a:t>
            </a:r>
            <a:endParaRPr/>
          </a:p>
          <a:p>
            <a:pPr indent="0" lvl="0" marL="0" rtl="0" algn="ctr">
              <a:spcBef>
                <a:spcPts val="0"/>
              </a:spcBef>
              <a:spcAft>
                <a:spcPts val="0"/>
              </a:spcAft>
              <a:buNone/>
            </a:pPr>
            <a:r>
              <a:rPr lang="en" sz="1800"/>
              <a:t>Week 2</a:t>
            </a:r>
            <a:endParaRPr sz="1800"/>
          </a:p>
        </p:txBody>
      </p:sp>
      <p:sp>
        <p:nvSpPr>
          <p:cNvPr id="55" name="Google Shape;55;p13"/>
          <p:cNvSpPr txBox="1"/>
          <p:nvPr>
            <p:ph idx="1" type="subTitle"/>
          </p:nvPr>
        </p:nvSpPr>
        <p:spPr>
          <a:xfrm>
            <a:off x="5987150" y="4418050"/>
            <a:ext cx="3078300" cy="5430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Sumaiyah Zahid</a:t>
            </a:r>
            <a:endParaRPr/>
          </a:p>
        </p:txBody>
      </p:sp>
      <p:pic>
        <p:nvPicPr>
          <p:cNvPr id="56" name="Google Shape;56;p13"/>
          <p:cNvPicPr preferRelativeResize="0"/>
          <p:nvPr/>
        </p:nvPicPr>
        <p:blipFill>
          <a:blip r:embed="rId3">
            <a:alphaModFix/>
          </a:blip>
          <a:stretch>
            <a:fillRect/>
          </a:stretch>
        </p:blipFill>
        <p:spPr>
          <a:xfrm>
            <a:off x="544175" y="3254112"/>
            <a:ext cx="2121408" cy="152741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 Logic Structure</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2"/>
          <p:cNvPicPr preferRelativeResize="0"/>
          <p:nvPr/>
        </p:nvPicPr>
        <p:blipFill>
          <a:blip r:embed="rId3">
            <a:alphaModFix/>
          </a:blip>
          <a:stretch>
            <a:fillRect/>
          </a:stretch>
        </p:blipFill>
        <p:spPr>
          <a:xfrm>
            <a:off x="1316575" y="1077788"/>
            <a:ext cx="6305550" cy="3305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 with Lego</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3"/>
          <p:cNvPicPr preferRelativeResize="0"/>
          <p:nvPr/>
        </p:nvPicPr>
        <p:blipFill>
          <a:blip r:embed="rId3">
            <a:alphaModFix/>
          </a:blip>
          <a:stretch>
            <a:fillRect/>
          </a:stretch>
        </p:blipFill>
        <p:spPr>
          <a:xfrm>
            <a:off x="4423250" y="1152475"/>
            <a:ext cx="3657600" cy="295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i=1 to n </a:t>
            </a:r>
            <a:endParaRPr/>
          </a:p>
          <a:p>
            <a:pPr indent="0" lvl="0" marL="0" rtl="0" algn="l">
              <a:spcBef>
                <a:spcPts val="1200"/>
              </a:spcBef>
              <a:spcAft>
                <a:spcPts val="0"/>
              </a:spcAft>
              <a:buNone/>
            </a:pPr>
            <a:r>
              <a:rPr lang="en"/>
              <a:t>    Do something</a:t>
            </a:r>
            <a:endParaRPr/>
          </a:p>
          <a:p>
            <a:pPr indent="0" lvl="0" marL="0" rtl="0" algn="l">
              <a:spcBef>
                <a:spcPts val="1200"/>
              </a:spcBef>
              <a:spcAft>
                <a:spcPts val="0"/>
              </a:spcAft>
              <a:buNone/>
            </a:pPr>
            <a:r>
              <a:rPr lang="en"/>
              <a:t>    Do something</a:t>
            </a:r>
            <a:endParaRPr/>
          </a:p>
          <a:p>
            <a:pPr indent="0" lvl="0" marL="0" rtl="0" algn="l">
              <a:spcBef>
                <a:spcPts val="1200"/>
              </a:spcBef>
              <a:spcAft>
                <a:spcPts val="1200"/>
              </a:spcAft>
              <a:buNone/>
            </a:pPr>
            <a:r>
              <a:rPr lang="en"/>
              <a:t>End for</a:t>
            </a:r>
            <a:endParaRPr/>
          </a:p>
        </p:txBody>
      </p:sp>
      <p:pic>
        <p:nvPicPr>
          <p:cNvPr id="131" name="Google Shape;131;p24"/>
          <p:cNvPicPr preferRelativeResize="0"/>
          <p:nvPr/>
        </p:nvPicPr>
        <p:blipFill>
          <a:blip r:embed="rId3">
            <a:alphaModFix/>
          </a:blip>
          <a:stretch>
            <a:fillRect/>
          </a:stretch>
        </p:blipFill>
        <p:spPr>
          <a:xfrm>
            <a:off x="4636625" y="281288"/>
            <a:ext cx="3564825" cy="4580925"/>
          </a:xfrm>
          <a:prstGeom prst="rect">
            <a:avLst/>
          </a:prstGeom>
          <a:noFill/>
          <a:ln>
            <a:noFill/>
          </a:ln>
        </p:spPr>
      </p:pic>
      <p:pic>
        <p:nvPicPr>
          <p:cNvPr id="132" name="Google Shape;132;p24"/>
          <p:cNvPicPr preferRelativeResize="0"/>
          <p:nvPr/>
        </p:nvPicPr>
        <p:blipFill>
          <a:blip r:embed="rId4">
            <a:alphaModFix/>
          </a:blip>
          <a:stretch>
            <a:fillRect/>
          </a:stretch>
        </p:blipFill>
        <p:spPr>
          <a:xfrm>
            <a:off x="1748149" y="2571750"/>
            <a:ext cx="2673929" cy="1997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25"/>
          <p:cNvSpPr txBox="1"/>
          <p:nvPr>
            <p:ph idx="1" type="body"/>
          </p:nvPr>
        </p:nvSpPr>
        <p:spPr>
          <a:xfrm>
            <a:off x="389250" y="1178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Print Hello World for 5 times.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Write a pseudocode and make a flowchart </a:t>
            </a:r>
            <a:r>
              <a:rPr lang="en"/>
              <a:t>to read 10 numbers from keyboard and find their sum and average.</a:t>
            </a:r>
            <a:endParaRPr/>
          </a:p>
        </p:txBody>
      </p:sp>
      <p:pic>
        <p:nvPicPr>
          <p:cNvPr id="139" name="Google Shape;139;p25"/>
          <p:cNvPicPr preferRelativeResize="0"/>
          <p:nvPr/>
        </p:nvPicPr>
        <p:blipFill>
          <a:blip r:embed="rId3">
            <a:alphaModFix/>
          </a:blip>
          <a:stretch>
            <a:fillRect/>
          </a:stretch>
        </p:blipFill>
        <p:spPr>
          <a:xfrm>
            <a:off x="4628905" y="139250"/>
            <a:ext cx="2995875" cy="2485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Write a pseudocode and make a flowchart to read 10 numbers from keyboard and find their sum and average.</a:t>
            </a:r>
            <a:endParaRPr/>
          </a:p>
        </p:txBody>
      </p:sp>
      <p:pic>
        <p:nvPicPr>
          <p:cNvPr id="146" name="Google Shape;146;p26"/>
          <p:cNvPicPr preferRelativeResize="0"/>
          <p:nvPr/>
        </p:nvPicPr>
        <p:blipFill>
          <a:blip r:embed="rId3">
            <a:alphaModFix/>
          </a:blip>
          <a:stretch>
            <a:fillRect/>
          </a:stretch>
        </p:blipFill>
        <p:spPr>
          <a:xfrm>
            <a:off x="4571988" y="1865800"/>
            <a:ext cx="2695575" cy="2819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7"/>
          <p:cNvPicPr preferRelativeResize="0"/>
          <p:nvPr/>
        </p:nvPicPr>
        <p:blipFill>
          <a:blip r:embed="rId3">
            <a:alphaModFix/>
          </a:blip>
          <a:stretch>
            <a:fillRect/>
          </a:stretch>
        </p:blipFill>
        <p:spPr>
          <a:xfrm>
            <a:off x="3121453" y="95500"/>
            <a:ext cx="3548887" cy="4590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55930" lvl="0" marL="457200" rtl="0" algn="l">
              <a:lnSpc>
                <a:spcPct val="100000"/>
              </a:lnSpc>
              <a:spcBef>
                <a:spcPts val="0"/>
              </a:spcBef>
              <a:spcAft>
                <a:spcPts val="0"/>
              </a:spcAft>
              <a:buClr>
                <a:schemeClr val="dk1"/>
              </a:buClr>
              <a:buSzPts val="3580"/>
              <a:buAutoNum type="arabicPeriod"/>
            </a:pPr>
            <a:r>
              <a:rPr lang="en" sz="3580">
                <a:solidFill>
                  <a:schemeClr val="dk1"/>
                </a:solidFill>
              </a:rPr>
              <a:t>Start</a:t>
            </a:r>
            <a:endParaRPr sz="3580">
              <a:solidFill>
                <a:schemeClr val="dk1"/>
              </a:solidFill>
            </a:endParaRPr>
          </a:p>
          <a:p>
            <a:pPr indent="-455930" lvl="0" marL="457200" rtl="0" algn="l">
              <a:lnSpc>
                <a:spcPct val="100000"/>
              </a:lnSpc>
              <a:spcBef>
                <a:spcPts val="0"/>
              </a:spcBef>
              <a:spcAft>
                <a:spcPts val="0"/>
              </a:spcAft>
              <a:buClr>
                <a:schemeClr val="dk1"/>
              </a:buClr>
              <a:buSzPts val="3580"/>
              <a:buAutoNum type="arabicPeriod"/>
            </a:pPr>
            <a:r>
              <a:rPr lang="en" sz="3580">
                <a:solidFill>
                  <a:schemeClr val="dk1"/>
                </a:solidFill>
              </a:rPr>
              <a:t>While (In FAST)</a:t>
            </a:r>
            <a:endParaRPr sz="3580">
              <a:solidFill>
                <a:schemeClr val="dk1"/>
              </a:solidFill>
            </a:endParaRPr>
          </a:p>
          <a:p>
            <a:pPr indent="-455930" lvl="0" marL="457200" rtl="0" algn="l">
              <a:lnSpc>
                <a:spcPct val="100000"/>
              </a:lnSpc>
              <a:spcBef>
                <a:spcPts val="0"/>
              </a:spcBef>
              <a:spcAft>
                <a:spcPts val="0"/>
              </a:spcAft>
              <a:buClr>
                <a:schemeClr val="dk1"/>
              </a:buClr>
              <a:buSzPts val="3580"/>
              <a:buAutoNum type="arabicPeriod"/>
            </a:pPr>
            <a:r>
              <a:rPr lang="en" sz="3580">
                <a:solidFill>
                  <a:schemeClr val="dk1"/>
                </a:solidFill>
              </a:rPr>
              <a:t>    Eat</a:t>
            </a:r>
            <a:endParaRPr sz="3580">
              <a:solidFill>
                <a:schemeClr val="dk1"/>
              </a:solidFill>
            </a:endParaRPr>
          </a:p>
          <a:p>
            <a:pPr indent="-455930" lvl="0" marL="457200" rtl="0" algn="l">
              <a:lnSpc>
                <a:spcPct val="100000"/>
              </a:lnSpc>
              <a:spcBef>
                <a:spcPts val="0"/>
              </a:spcBef>
              <a:spcAft>
                <a:spcPts val="0"/>
              </a:spcAft>
              <a:buClr>
                <a:schemeClr val="dk1"/>
              </a:buClr>
              <a:buSzPts val="3580"/>
              <a:buAutoNum type="arabicPeriod"/>
            </a:pPr>
            <a:r>
              <a:rPr lang="en" sz="3580">
                <a:solidFill>
                  <a:schemeClr val="dk1"/>
                </a:solidFill>
              </a:rPr>
              <a:t>    Sleep</a:t>
            </a:r>
            <a:endParaRPr sz="3580">
              <a:solidFill>
                <a:schemeClr val="dk1"/>
              </a:solidFill>
            </a:endParaRPr>
          </a:p>
          <a:p>
            <a:pPr indent="-455930" lvl="0" marL="457200" rtl="0" algn="l">
              <a:lnSpc>
                <a:spcPct val="100000"/>
              </a:lnSpc>
              <a:spcBef>
                <a:spcPts val="0"/>
              </a:spcBef>
              <a:spcAft>
                <a:spcPts val="0"/>
              </a:spcAft>
              <a:buClr>
                <a:schemeClr val="dk1"/>
              </a:buClr>
              <a:buSzPts val="3580"/>
              <a:buAutoNum type="arabicPeriod"/>
            </a:pPr>
            <a:r>
              <a:rPr lang="en" sz="3580">
                <a:solidFill>
                  <a:schemeClr val="dk1"/>
                </a:solidFill>
              </a:rPr>
              <a:t>    Code</a:t>
            </a:r>
            <a:endParaRPr sz="3580">
              <a:solidFill>
                <a:schemeClr val="dk1"/>
              </a:solidFill>
            </a:endParaRPr>
          </a:p>
          <a:p>
            <a:pPr indent="-455930" lvl="0" marL="457200" rtl="0" algn="l">
              <a:lnSpc>
                <a:spcPct val="100000"/>
              </a:lnSpc>
              <a:spcBef>
                <a:spcPts val="0"/>
              </a:spcBef>
              <a:spcAft>
                <a:spcPts val="0"/>
              </a:spcAft>
              <a:buClr>
                <a:schemeClr val="dk1"/>
              </a:buClr>
              <a:buSzPts val="3580"/>
              <a:buAutoNum type="arabicPeriod"/>
            </a:pPr>
            <a:r>
              <a:rPr lang="en" sz="3580">
                <a:solidFill>
                  <a:schemeClr val="dk1"/>
                </a:solidFill>
              </a:rPr>
              <a:t>End</a:t>
            </a:r>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Print Hello World for 5 times using While Loop.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Clr>
                <a:schemeClr val="dk1"/>
              </a:buClr>
              <a:buSzPts val="1100"/>
              <a:buFont typeface="Arial"/>
              <a:buNone/>
            </a:pPr>
            <a:r>
              <a:rPr lang="en"/>
              <a:t>Write a pseudocode and make a flowchart to read 10 numbers from keyboard and find their sum and average using while Loop.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 with an iterator</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Make a flowchart for a program which calculates the</a:t>
            </a:r>
            <a:r>
              <a:rPr lang="en"/>
              <a:t> sum of 100 integers 1, 2, 3, …, 100.</a:t>
            </a:r>
            <a:endParaRPr/>
          </a:p>
          <a:p>
            <a:pPr indent="457200" lvl="0" marL="457200" rtl="0" algn="l">
              <a:spcBef>
                <a:spcPts val="1200"/>
              </a:spcBef>
              <a:spcAft>
                <a:spcPts val="0"/>
              </a:spcAft>
              <a:buNone/>
            </a:pPr>
            <a:r>
              <a:rPr i="1" lang="en" sz="1383"/>
              <a:t>Set count to 0</a:t>
            </a:r>
            <a:endParaRPr i="1" sz="1383"/>
          </a:p>
          <a:p>
            <a:pPr indent="457200" lvl="0" marL="457200" rtl="0" algn="l">
              <a:spcBef>
                <a:spcPts val="0"/>
              </a:spcBef>
              <a:spcAft>
                <a:spcPts val="0"/>
              </a:spcAft>
              <a:buNone/>
            </a:pPr>
            <a:r>
              <a:rPr i="1" lang="en" sz="1383"/>
              <a:t>Set total to 0</a:t>
            </a:r>
            <a:endParaRPr i="1" sz="1383"/>
          </a:p>
          <a:p>
            <a:pPr indent="457200" lvl="0" marL="457200" rtl="0" algn="l">
              <a:spcBef>
                <a:spcPts val="0"/>
              </a:spcBef>
              <a:spcAft>
                <a:spcPts val="0"/>
              </a:spcAft>
              <a:buNone/>
            </a:pPr>
            <a:r>
              <a:rPr i="1" lang="en" sz="1383"/>
              <a:t>While (count&lt;=100)</a:t>
            </a:r>
            <a:endParaRPr i="1" sz="1383"/>
          </a:p>
          <a:p>
            <a:pPr indent="457200" lvl="0" marL="914400" rtl="0" algn="l">
              <a:spcBef>
                <a:spcPts val="0"/>
              </a:spcBef>
              <a:spcAft>
                <a:spcPts val="0"/>
              </a:spcAft>
              <a:buClr>
                <a:schemeClr val="dk1"/>
              </a:buClr>
              <a:buSzPts val="1100"/>
              <a:buFont typeface="Arial"/>
              <a:buNone/>
            </a:pPr>
            <a:r>
              <a:rPr i="1" lang="en" sz="1383"/>
              <a:t>count=count+1</a:t>
            </a:r>
            <a:endParaRPr i="1" sz="1383"/>
          </a:p>
          <a:p>
            <a:pPr indent="0" lvl="0" marL="0" rtl="0" algn="l">
              <a:spcBef>
                <a:spcPts val="0"/>
              </a:spcBef>
              <a:spcAft>
                <a:spcPts val="0"/>
              </a:spcAft>
              <a:buNone/>
            </a:pPr>
            <a:r>
              <a:rPr i="1" lang="en" sz="1383"/>
              <a:t>    			total=total+number</a:t>
            </a:r>
            <a:endParaRPr i="1" sz="1383"/>
          </a:p>
          <a:p>
            <a:pPr indent="0" lvl="0" marL="0" rtl="0" algn="l">
              <a:spcBef>
                <a:spcPts val="0"/>
              </a:spcBef>
              <a:spcAft>
                <a:spcPts val="0"/>
              </a:spcAft>
              <a:buNone/>
            </a:pPr>
            <a:r>
              <a:t/>
            </a:r>
            <a:endParaRPr i="1" sz="1383"/>
          </a:p>
          <a:p>
            <a:pPr indent="457200" lvl="0" marL="457200" rtl="0" algn="l">
              <a:spcBef>
                <a:spcPts val="0"/>
              </a:spcBef>
              <a:spcAft>
                <a:spcPts val="0"/>
              </a:spcAft>
              <a:buNone/>
            </a:pPr>
            <a:r>
              <a:rPr i="1" lang="en" sz="1383"/>
              <a:t>End while</a:t>
            </a:r>
            <a:endParaRPr i="1" sz="1383"/>
          </a:p>
          <a:p>
            <a:pPr indent="457200" lvl="0" marL="457200" rtl="0" algn="l">
              <a:spcBef>
                <a:spcPts val="0"/>
              </a:spcBef>
              <a:spcAft>
                <a:spcPts val="0"/>
              </a:spcAft>
              <a:buNone/>
            </a:pPr>
            <a:r>
              <a:rPr i="1" lang="en" sz="1383"/>
              <a:t>Display total</a:t>
            </a:r>
            <a:endParaRPr i="1" sz="1383"/>
          </a:p>
        </p:txBody>
      </p:sp>
      <p:pic>
        <p:nvPicPr>
          <p:cNvPr id="172" name="Google Shape;172;p30"/>
          <p:cNvPicPr preferRelativeResize="0"/>
          <p:nvPr/>
        </p:nvPicPr>
        <p:blipFill>
          <a:blip r:embed="rId3">
            <a:alphaModFix/>
          </a:blip>
          <a:stretch>
            <a:fillRect/>
          </a:stretch>
        </p:blipFill>
        <p:spPr>
          <a:xfrm>
            <a:off x="4205453" y="1560850"/>
            <a:ext cx="3026823" cy="341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31"/>
          <p:cNvPicPr preferRelativeResize="0"/>
          <p:nvPr/>
        </p:nvPicPr>
        <p:blipFill>
          <a:blip r:embed="rId3">
            <a:alphaModFix/>
          </a:blip>
          <a:stretch>
            <a:fillRect/>
          </a:stretch>
        </p:blipFill>
        <p:spPr>
          <a:xfrm>
            <a:off x="1681050" y="445025"/>
            <a:ext cx="5971599" cy="4310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1951650" y="489850"/>
            <a:ext cx="6843300" cy="412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580"/>
              <a:t>Start</a:t>
            </a:r>
            <a:endParaRPr sz="3580"/>
          </a:p>
          <a:p>
            <a:pPr indent="0" lvl="0" marL="0" rtl="0" algn="l">
              <a:spcBef>
                <a:spcPts val="0"/>
              </a:spcBef>
              <a:spcAft>
                <a:spcPts val="0"/>
              </a:spcAft>
              <a:buSzPts val="990"/>
              <a:buNone/>
            </a:pPr>
            <a:r>
              <a:rPr lang="en" sz="3580"/>
              <a:t>Eat</a:t>
            </a:r>
            <a:endParaRPr sz="3580"/>
          </a:p>
          <a:p>
            <a:pPr indent="0" lvl="0" marL="0" rtl="0" algn="l">
              <a:spcBef>
                <a:spcPts val="0"/>
              </a:spcBef>
              <a:spcAft>
                <a:spcPts val="0"/>
              </a:spcAft>
              <a:buSzPts val="990"/>
              <a:buNone/>
            </a:pPr>
            <a:r>
              <a:rPr lang="en" sz="3580"/>
              <a:t>Sleep</a:t>
            </a:r>
            <a:endParaRPr sz="3580"/>
          </a:p>
          <a:p>
            <a:pPr indent="0" lvl="0" marL="0" rtl="0" algn="l">
              <a:spcBef>
                <a:spcPts val="0"/>
              </a:spcBef>
              <a:spcAft>
                <a:spcPts val="0"/>
              </a:spcAft>
              <a:buSzPts val="990"/>
              <a:buNone/>
            </a:pPr>
            <a:r>
              <a:rPr lang="en" sz="3580"/>
              <a:t>Code</a:t>
            </a:r>
            <a:endParaRPr sz="3580"/>
          </a:p>
          <a:p>
            <a:pPr indent="0" lvl="0" marL="0" rtl="0" algn="l">
              <a:spcBef>
                <a:spcPts val="0"/>
              </a:spcBef>
              <a:spcAft>
                <a:spcPts val="0"/>
              </a:spcAft>
              <a:buSzPts val="990"/>
              <a:buNone/>
            </a:pPr>
            <a:r>
              <a:rPr lang="en" sz="3580"/>
              <a:t>If tired</a:t>
            </a:r>
            <a:endParaRPr sz="3580"/>
          </a:p>
          <a:p>
            <a:pPr indent="0" lvl="0" marL="0" rtl="0" algn="l">
              <a:spcBef>
                <a:spcPts val="0"/>
              </a:spcBef>
              <a:spcAft>
                <a:spcPts val="0"/>
              </a:spcAft>
              <a:buSzPts val="990"/>
              <a:buNone/>
            </a:pPr>
            <a:r>
              <a:rPr lang="en" sz="3580"/>
              <a:t>    Take a rest</a:t>
            </a:r>
            <a:endParaRPr sz="3580"/>
          </a:p>
          <a:p>
            <a:pPr indent="0" lvl="0" marL="0" rtl="0" algn="l">
              <a:spcBef>
                <a:spcPts val="0"/>
              </a:spcBef>
              <a:spcAft>
                <a:spcPts val="0"/>
              </a:spcAft>
              <a:buSzPts val="990"/>
              <a:buNone/>
            </a:pPr>
            <a:r>
              <a:rPr lang="en" sz="3580"/>
              <a:t>End</a:t>
            </a:r>
            <a:endParaRPr sz="3580"/>
          </a:p>
        </p:txBody>
      </p:sp>
      <p:pic>
        <p:nvPicPr>
          <p:cNvPr id="62" name="Google Shape;62;p14"/>
          <p:cNvPicPr preferRelativeResize="0"/>
          <p:nvPr/>
        </p:nvPicPr>
        <p:blipFill>
          <a:blip r:embed="rId3">
            <a:alphaModFix/>
          </a:blip>
          <a:stretch>
            <a:fillRect/>
          </a:stretch>
        </p:blipFill>
        <p:spPr>
          <a:xfrm>
            <a:off x="5597000" y="452525"/>
            <a:ext cx="2980800" cy="2647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While Loop</a:t>
            </a:r>
            <a:endParaRPr/>
          </a:p>
        </p:txBody>
      </p:sp>
      <p:sp>
        <p:nvSpPr>
          <p:cNvPr id="185" name="Google Shape;18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32"/>
          <p:cNvPicPr preferRelativeResize="0"/>
          <p:nvPr/>
        </p:nvPicPr>
        <p:blipFill>
          <a:blip r:embed="rId3">
            <a:alphaModFix/>
          </a:blip>
          <a:stretch>
            <a:fillRect/>
          </a:stretch>
        </p:blipFill>
        <p:spPr>
          <a:xfrm>
            <a:off x="4662475" y="445027"/>
            <a:ext cx="2781400" cy="4580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Do-While</a:t>
            </a:r>
            <a:endParaRPr/>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Write a program to keep asking for a number until you enter a +ve number. </a:t>
            </a:r>
            <a:endParaRPr/>
          </a:p>
          <a:p>
            <a:pPr indent="457200" lvl="0" marL="457200" rtl="0" algn="l">
              <a:spcBef>
                <a:spcPts val="1200"/>
              </a:spcBef>
              <a:spcAft>
                <a:spcPts val="0"/>
              </a:spcAft>
              <a:buClr>
                <a:schemeClr val="dk1"/>
              </a:buClr>
              <a:buSzPct val="79492"/>
              <a:buFont typeface="Arial"/>
              <a:buNone/>
            </a:pPr>
            <a:r>
              <a:rPr i="1" lang="en" sz="1383"/>
              <a:t>Start</a:t>
            </a:r>
            <a:endParaRPr i="1" sz="1383"/>
          </a:p>
          <a:p>
            <a:pPr indent="457200" lvl="0" marL="457200" rtl="0" algn="l">
              <a:spcBef>
                <a:spcPts val="0"/>
              </a:spcBef>
              <a:spcAft>
                <a:spcPts val="0"/>
              </a:spcAft>
              <a:buClr>
                <a:schemeClr val="dk1"/>
              </a:buClr>
              <a:buSzPct val="79492"/>
              <a:buFont typeface="Arial"/>
              <a:buNone/>
            </a:pPr>
            <a:r>
              <a:rPr i="1" lang="en" sz="1383"/>
              <a:t>Read a number</a:t>
            </a:r>
            <a:endParaRPr i="1" sz="1383"/>
          </a:p>
          <a:p>
            <a:pPr indent="457200" lvl="0" marL="457200" rtl="0" algn="l">
              <a:spcBef>
                <a:spcPts val="0"/>
              </a:spcBef>
              <a:spcAft>
                <a:spcPts val="0"/>
              </a:spcAft>
              <a:buClr>
                <a:schemeClr val="dk1"/>
              </a:buClr>
              <a:buSzPct val="79492"/>
              <a:buFont typeface="Arial"/>
              <a:buNone/>
            </a:pPr>
            <a:r>
              <a:rPr i="1" lang="en" sz="1383"/>
              <a:t>While (number &lt; 0 )</a:t>
            </a:r>
            <a:endParaRPr i="1" sz="1383"/>
          </a:p>
          <a:p>
            <a:pPr indent="0" lvl="0" marL="0" rtl="0" algn="l">
              <a:spcBef>
                <a:spcPts val="0"/>
              </a:spcBef>
              <a:spcAft>
                <a:spcPts val="0"/>
              </a:spcAft>
              <a:buClr>
                <a:schemeClr val="dk1"/>
              </a:buClr>
              <a:buSzPct val="79492"/>
              <a:buFont typeface="Arial"/>
              <a:buNone/>
            </a:pPr>
            <a:r>
              <a:rPr i="1" lang="en" sz="1383"/>
              <a:t>    			Read a number / Go to Line 2</a:t>
            </a:r>
            <a:endParaRPr i="1" sz="1383"/>
          </a:p>
          <a:p>
            <a:pPr indent="457200" lvl="0" marL="457200" rtl="0" algn="l">
              <a:spcBef>
                <a:spcPts val="0"/>
              </a:spcBef>
              <a:spcAft>
                <a:spcPts val="0"/>
              </a:spcAft>
              <a:buClr>
                <a:schemeClr val="dk1"/>
              </a:buClr>
              <a:buSzPct val="79492"/>
              <a:buFont typeface="Arial"/>
              <a:buNone/>
            </a:pPr>
            <a:r>
              <a:rPr i="1" lang="en" sz="1383"/>
              <a:t>End while</a:t>
            </a:r>
            <a:endParaRPr i="1" sz="1383"/>
          </a:p>
          <a:p>
            <a:pPr indent="457200" lvl="0" marL="457200" rtl="0" algn="l">
              <a:spcBef>
                <a:spcPts val="0"/>
              </a:spcBef>
              <a:spcAft>
                <a:spcPts val="0"/>
              </a:spcAft>
              <a:buNone/>
            </a:pPr>
            <a:r>
              <a:rPr i="1" lang="en" sz="1383"/>
              <a:t>Display positive number</a:t>
            </a:r>
            <a:endParaRPr i="1" sz="1383"/>
          </a:p>
          <a:p>
            <a:pPr indent="457200" lvl="0" marL="457200" rtl="0" algn="l">
              <a:spcBef>
                <a:spcPts val="0"/>
              </a:spcBef>
              <a:spcAft>
                <a:spcPts val="0"/>
              </a:spcAft>
              <a:buClr>
                <a:schemeClr val="dk1"/>
              </a:buClr>
              <a:buSzPct val="79492"/>
              <a:buFont typeface="Arial"/>
              <a:buNone/>
            </a:pPr>
            <a:r>
              <a:rPr i="1" lang="en" sz="1383"/>
              <a:t>End</a:t>
            </a:r>
            <a:endParaRPr i="1" sz="1383"/>
          </a:p>
          <a:p>
            <a:pPr indent="457200" lvl="0" marL="457200" rtl="0" algn="l">
              <a:spcBef>
                <a:spcPts val="0"/>
              </a:spcBef>
              <a:spcAft>
                <a:spcPts val="0"/>
              </a:spcAft>
              <a:buClr>
                <a:schemeClr val="dk1"/>
              </a:buClr>
              <a:buSzPct val="79492"/>
              <a:buFont typeface="Arial"/>
              <a:buNone/>
            </a:pPr>
            <a:r>
              <a:t/>
            </a:r>
            <a:endParaRPr i="1" sz="1383"/>
          </a:p>
          <a:p>
            <a:pPr indent="457200" lvl="0" marL="457200" rtl="0" algn="l">
              <a:spcBef>
                <a:spcPts val="0"/>
              </a:spcBef>
              <a:spcAft>
                <a:spcPts val="0"/>
              </a:spcAft>
              <a:buClr>
                <a:schemeClr val="dk1"/>
              </a:buClr>
              <a:buSzPct val="79492"/>
              <a:buFont typeface="Arial"/>
              <a:buNone/>
            </a:pPr>
            <a:r>
              <a:rPr i="1" lang="en" sz="1383"/>
              <a:t>Start</a:t>
            </a:r>
            <a:endParaRPr i="1" sz="1383"/>
          </a:p>
          <a:p>
            <a:pPr indent="457200" lvl="0" marL="457200" rtl="0" algn="l">
              <a:spcBef>
                <a:spcPts val="0"/>
              </a:spcBef>
              <a:spcAft>
                <a:spcPts val="0"/>
              </a:spcAft>
              <a:buClr>
                <a:schemeClr val="dk1"/>
              </a:buClr>
              <a:buSzPct val="79492"/>
              <a:buFont typeface="Arial"/>
              <a:buNone/>
            </a:pPr>
            <a:r>
              <a:rPr i="1" lang="en" sz="1383"/>
              <a:t>Do</a:t>
            </a:r>
            <a:endParaRPr i="1" sz="1383"/>
          </a:p>
          <a:p>
            <a:pPr indent="0" lvl="0" marL="0" rtl="0" algn="l">
              <a:spcBef>
                <a:spcPts val="0"/>
              </a:spcBef>
              <a:spcAft>
                <a:spcPts val="0"/>
              </a:spcAft>
              <a:buClr>
                <a:schemeClr val="dk1"/>
              </a:buClr>
              <a:buSzPct val="79492"/>
              <a:buFont typeface="Arial"/>
              <a:buNone/>
            </a:pPr>
            <a:r>
              <a:rPr i="1" lang="en" sz="1383"/>
              <a:t>    		          Read a number </a:t>
            </a:r>
            <a:endParaRPr i="1" sz="1383"/>
          </a:p>
          <a:p>
            <a:pPr indent="0" lvl="0" marL="0" rtl="0" algn="l">
              <a:spcBef>
                <a:spcPts val="0"/>
              </a:spcBef>
              <a:spcAft>
                <a:spcPts val="0"/>
              </a:spcAft>
              <a:buClr>
                <a:schemeClr val="dk1"/>
              </a:buClr>
              <a:buSzPct val="79492"/>
              <a:buFont typeface="Arial"/>
              <a:buNone/>
            </a:pPr>
            <a:r>
              <a:rPr i="1" lang="en" sz="1383"/>
              <a:t>                           While (number &lt; 0 )</a:t>
            </a:r>
            <a:endParaRPr i="1" sz="1383"/>
          </a:p>
          <a:p>
            <a:pPr indent="457200" lvl="0" marL="457200" rtl="0" algn="l">
              <a:spcBef>
                <a:spcPts val="0"/>
              </a:spcBef>
              <a:spcAft>
                <a:spcPts val="0"/>
              </a:spcAft>
              <a:buClr>
                <a:schemeClr val="dk1"/>
              </a:buClr>
              <a:buSzPct val="79492"/>
              <a:buFont typeface="Arial"/>
              <a:buNone/>
            </a:pPr>
            <a:r>
              <a:rPr i="1" lang="en" sz="1383"/>
              <a:t>End while</a:t>
            </a:r>
            <a:endParaRPr i="1" sz="1383"/>
          </a:p>
          <a:p>
            <a:pPr indent="457200" lvl="0" marL="457200" rtl="0" algn="l">
              <a:spcBef>
                <a:spcPts val="0"/>
              </a:spcBef>
              <a:spcAft>
                <a:spcPts val="0"/>
              </a:spcAft>
              <a:buClr>
                <a:schemeClr val="dk1"/>
              </a:buClr>
              <a:buSzPct val="79492"/>
              <a:buFont typeface="Arial"/>
              <a:buNone/>
            </a:pPr>
            <a:r>
              <a:rPr i="1" lang="en" sz="1383"/>
              <a:t>Display positive number</a:t>
            </a:r>
            <a:endParaRPr i="1" sz="1383"/>
          </a:p>
          <a:p>
            <a:pPr indent="457200" lvl="0" marL="457200" rtl="0" algn="l">
              <a:spcBef>
                <a:spcPts val="0"/>
              </a:spcBef>
              <a:spcAft>
                <a:spcPts val="0"/>
              </a:spcAft>
              <a:buClr>
                <a:schemeClr val="dk1"/>
              </a:buClr>
              <a:buSzPct val="79492"/>
              <a:buFont typeface="Arial"/>
              <a:buNone/>
            </a:pPr>
            <a:r>
              <a:rPr i="1" lang="en" sz="1383"/>
              <a:t>End</a:t>
            </a:r>
            <a:endParaRPr i="1" sz="1383"/>
          </a:p>
          <a:p>
            <a:pPr indent="0" lvl="0" marL="0" rtl="0" algn="l">
              <a:spcBef>
                <a:spcPts val="0"/>
              </a:spcBef>
              <a:spcAft>
                <a:spcPts val="0"/>
              </a:spcAft>
              <a:buNone/>
            </a:pPr>
            <a:r>
              <a:t/>
            </a:r>
            <a:endParaRPr/>
          </a:p>
          <a:p>
            <a:pPr indent="0" lvl="0" marL="0" rtl="0" algn="l">
              <a:spcBef>
                <a:spcPts val="1200"/>
              </a:spcBef>
              <a:spcAft>
                <a:spcPts val="1200"/>
              </a:spcAft>
              <a:buClr>
                <a:schemeClr val="dk1"/>
              </a:buClr>
              <a:buSzPct val="61111"/>
              <a:buFont typeface="Arial"/>
              <a:buNone/>
            </a:pPr>
            <a:r>
              <a:t/>
            </a:r>
            <a:endParaRPr/>
          </a:p>
        </p:txBody>
      </p:sp>
      <p:pic>
        <p:nvPicPr>
          <p:cNvPr id="193" name="Google Shape;193;p33"/>
          <p:cNvPicPr preferRelativeResize="0"/>
          <p:nvPr/>
        </p:nvPicPr>
        <p:blipFill>
          <a:blip r:embed="rId3">
            <a:alphaModFix/>
          </a:blip>
          <a:stretch>
            <a:fillRect/>
          </a:stretch>
        </p:blipFill>
        <p:spPr>
          <a:xfrm>
            <a:off x="4936263" y="1941013"/>
            <a:ext cx="2295525" cy="1571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
        <p:nvSpPr>
          <p:cNvPr id="199" name="Google Shape;199;p34"/>
          <p:cNvSpPr txBox="1"/>
          <p:nvPr>
            <p:ph idx="1" type="body"/>
          </p:nvPr>
        </p:nvSpPr>
        <p:spPr>
          <a:xfrm>
            <a:off x="311700" y="1087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Make a flowchart for a program which ask the user for the password until it matches with the actual one.</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Make a flowchart for a program which ask the user for the password. If it doesn’t match in 3 trials, it shouldn't ask again. </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Assignment</a:t>
            </a:r>
            <a:endParaRPr/>
          </a:p>
        </p:txBody>
      </p:sp>
      <p:sp>
        <p:nvSpPr>
          <p:cNvPr id="205" name="Google Shape;205;p35"/>
          <p:cNvSpPr txBox="1"/>
          <p:nvPr>
            <p:ph idx="1" type="body"/>
          </p:nvPr>
        </p:nvSpPr>
        <p:spPr>
          <a:xfrm>
            <a:off x="3634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Make a flowchart and write a pseudocode to print first 50 even numbers.</a:t>
            </a:r>
            <a:endParaRPr/>
          </a:p>
          <a:p>
            <a:pPr indent="0" lvl="0" marL="0" rtl="0" algn="l">
              <a:spcBef>
                <a:spcPts val="1200"/>
              </a:spcBef>
              <a:spcAft>
                <a:spcPts val="0"/>
              </a:spcAft>
              <a:buClr>
                <a:schemeClr val="dk1"/>
              </a:buClr>
              <a:buSzPts val="1100"/>
              <a:buFont typeface="Arial"/>
              <a:buNone/>
            </a:pPr>
            <a:r>
              <a:rPr lang="en"/>
              <a:t>Make a flowchart and write a pseudocode to sum n numbers until sum &lt; 40.</a:t>
            </a:r>
            <a:endParaRPr/>
          </a:p>
          <a:p>
            <a:pPr indent="0" lvl="0" marL="0" rtl="0" algn="l">
              <a:spcBef>
                <a:spcPts val="1200"/>
              </a:spcBef>
              <a:spcAft>
                <a:spcPts val="0"/>
              </a:spcAft>
              <a:buClr>
                <a:schemeClr val="dk1"/>
              </a:buClr>
              <a:buSzPts val="1100"/>
              <a:buFont typeface="Arial"/>
              <a:buNone/>
            </a:pPr>
            <a:r>
              <a:rPr lang="en"/>
              <a:t>Make a flowchart and write a pseudocode</a:t>
            </a:r>
            <a:r>
              <a:rPr lang="en"/>
              <a:t> to read an age of 15 person &amp; find out how many of them fall under :</a:t>
            </a:r>
            <a:endParaRPr/>
          </a:p>
          <a:p>
            <a:pPr indent="0" lvl="0" marL="0" rtl="0" algn="l">
              <a:spcBef>
                <a:spcPts val="1200"/>
              </a:spcBef>
              <a:spcAft>
                <a:spcPts val="0"/>
              </a:spcAft>
              <a:buClr>
                <a:schemeClr val="dk1"/>
              </a:buClr>
              <a:buSzPts val="1100"/>
              <a:buFont typeface="Arial"/>
              <a:buNone/>
            </a:pPr>
            <a:r>
              <a:rPr lang="en" sz="1400"/>
              <a:t>a) Still a baby- age 0 to 5</a:t>
            </a:r>
            <a:endParaRPr sz="1400"/>
          </a:p>
          <a:p>
            <a:pPr indent="0" lvl="0" marL="0" rtl="0" algn="l">
              <a:spcBef>
                <a:spcPts val="1200"/>
              </a:spcBef>
              <a:spcAft>
                <a:spcPts val="0"/>
              </a:spcAft>
              <a:buClr>
                <a:schemeClr val="dk1"/>
              </a:buClr>
              <a:buSzPts val="1100"/>
              <a:buFont typeface="Arial"/>
              <a:buNone/>
            </a:pPr>
            <a:r>
              <a:rPr lang="en" sz="1400"/>
              <a:t>b) Attending school - age 6 to 17</a:t>
            </a:r>
            <a:endParaRPr sz="1400"/>
          </a:p>
          <a:p>
            <a:pPr indent="0" lvl="0" marL="0" rtl="0" algn="l">
              <a:spcBef>
                <a:spcPts val="1200"/>
              </a:spcBef>
              <a:spcAft>
                <a:spcPts val="0"/>
              </a:spcAft>
              <a:buClr>
                <a:schemeClr val="dk1"/>
              </a:buClr>
              <a:buSzPts val="1100"/>
              <a:buFont typeface="Arial"/>
              <a:buNone/>
            </a:pPr>
            <a:r>
              <a:rPr lang="en" sz="1400"/>
              <a:t>c) Adult life-age 18 &amp; over</a:t>
            </a:r>
            <a:endParaRPr sz="14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Logic Structure If/Then/Else</a:t>
            </a:r>
            <a:endParaRPr/>
          </a:p>
        </p:txBody>
      </p:sp>
      <p:sp>
        <p:nvSpPr>
          <p:cNvPr id="68" name="Google Shape;68;p15"/>
          <p:cNvSpPr txBox="1"/>
          <p:nvPr>
            <p:ph idx="1" type="body"/>
          </p:nvPr>
        </p:nvSpPr>
        <p:spPr>
          <a:xfrm>
            <a:off x="348575" y="1134025"/>
            <a:ext cx="5165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t>
            </a:r>
            <a:r>
              <a:rPr lang="en"/>
              <a:t>alculating the pay for an employee at an hourly rate and overtime pay (over 40 hours) at 1.5 times the hourly rate.</a:t>
            </a:r>
            <a:endParaRPr/>
          </a:p>
        </p:txBody>
      </p:sp>
      <p:pic>
        <p:nvPicPr>
          <p:cNvPr id="69" name="Google Shape;69;p15"/>
          <p:cNvPicPr preferRelativeResize="0"/>
          <p:nvPr/>
        </p:nvPicPr>
        <p:blipFill>
          <a:blip r:embed="rId3">
            <a:alphaModFix/>
          </a:blip>
          <a:stretch>
            <a:fillRect/>
          </a:stretch>
        </p:blipFill>
        <p:spPr>
          <a:xfrm>
            <a:off x="5410413" y="1372063"/>
            <a:ext cx="3514725" cy="326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1907051" y="359226"/>
            <a:ext cx="4965250" cy="412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Nested</a:t>
            </a:r>
            <a:r>
              <a:rPr lang="en"/>
              <a:t> If/Then/Else</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Calculate the pay for an employee on the following conditions:</a:t>
            </a:r>
            <a:endParaRPr/>
          </a:p>
          <a:p>
            <a:pPr indent="-342900" lvl="0" marL="457200" rtl="0" algn="l">
              <a:spcBef>
                <a:spcPts val="1200"/>
              </a:spcBef>
              <a:spcAft>
                <a:spcPts val="0"/>
              </a:spcAft>
              <a:buSzPts val="1800"/>
              <a:buChar char="●"/>
            </a:pPr>
            <a:r>
              <a:rPr lang="en"/>
              <a:t>Fixed Salary or Hourly salary</a:t>
            </a:r>
            <a:endParaRPr/>
          </a:p>
          <a:p>
            <a:pPr indent="-342900" lvl="0" marL="457200" rtl="0" algn="l">
              <a:spcBef>
                <a:spcPts val="0"/>
              </a:spcBef>
              <a:spcAft>
                <a:spcPts val="0"/>
              </a:spcAft>
              <a:buSzPts val="1800"/>
              <a:buChar char="●"/>
            </a:pPr>
            <a:r>
              <a:rPr lang="en"/>
              <a:t>For employees working on hourly salary, If working hours are greater than 40 hours, overtime would be paid at 1.5 times the hourly rate.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1709050" y="326400"/>
            <a:ext cx="5701000" cy="447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Make a flowchart for the charges of a train ticket based on the ages of people</a:t>
            </a:r>
            <a:endParaRPr/>
          </a:p>
        </p:txBody>
      </p:sp>
      <p:pic>
        <p:nvPicPr>
          <p:cNvPr id="96" name="Google Shape;96;p19"/>
          <p:cNvPicPr preferRelativeResize="0"/>
          <p:nvPr/>
        </p:nvPicPr>
        <p:blipFill>
          <a:blip r:embed="rId3">
            <a:alphaModFix/>
          </a:blip>
          <a:stretch>
            <a:fillRect/>
          </a:stretch>
        </p:blipFill>
        <p:spPr>
          <a:xfrm>
            <a:off x="1549924" y="1730825"/>
            <a:ext cx="5499275" cy="153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Practise Exercise</a:t>
            </a:r>
            <a:endParaRPr/>
          </a:p>
        </p:txBody>
      </p:sp>
      <p:sp>
        <p:nvSpPr>
          <p:cNvPr id="102" name="Google Shape;102;p20"/>
          <p:cNvSpPr txBox="1"/>
          <p:nvPr>
            <p:ph idx="1" type="body"/>
          </p:nvPr>
        </p:nvSpPr>
        <p:spPr>
          <a:xfrm>
            <a:off x="311700" y="1017725"/>
            <a:ext cx="8520600" cy="40536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AutoNum type="arabicPeriod"/>
            </a:pPr>
            <a:r>
              <a:rPr lang="en"/>
              <a:t>Make a </a:t>
            </a:r>
            <a:r>
              <a:rPr lang="en"/>
              <a:t>flowcharts for calculating a student’s letter grade given the following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08610" lvl="0" marL="457200" rtl="0" algn="l">
              <a:spcBef>
                <a:spcPts val="1200"/>
              </a:spcBef>
              <a:spcAft>
                <a:spcPts val="0"/>
              </a:spcAft>
              <a:buSzPct val="100000"/>
              <a:buAutoNum type="arabicPeriod"/>
            </a:pPr>
            <a:r>
              <a:rPr lang="en"/>
              <a:t>Write the Calculation module to choose the largest number from a set of three numbers A, B, and C. Write the pseudocode and draw the flowchart. Do not use the maximum function.</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AutoNum type="arabicPeriod"/>
            </a:pPr>
            <a:r>
              <a:rPr lang="en"/>
              <a:t>Joan is planning her vacation. She is considering two different destinations. She would like to go to the one that will be less expensive for the total trip including gas, hotel room for six nights, and meals for seven days. Write a solution to tell her which of the destinations would be the less expensive.</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AutoNum type="arabicPeriod"/>
            </a:pPr>
            <a:r>
              <a:rPr lang="en"/>
              <a:t>Monica needs to buy a present for her best friend. She can buy it online or she can travel 30 miles to buy at the store. She is not sure which would be less expensive considering shipping and handling costs to buy online and gas costs to travel to the store. The cost is the same in both places. Write a solution to tell Monica which would be the best way to buy the present.</a:t>
            </a:r>
            <a:endParaRPr/>
          </a:p>
        </p:txBody>
      </p:sp>
      <p:pic>
        <p:nvPicPr>
          <p:cNvPr id="103" name="Google Shape;103;p20"/>
          <p:cNvPicPr preferRelativeResize="0"/>
          <p:nvPr/>
        </p:nvPicPr>
        <p:blipFill>
          <a:blip r:embed="rId3">
            <a:alphaModFix/>
          </a:blip>
          <a:stretch>
            <a:fillRect/>
          </a:stretch>
        </p:blipFill>
        <p:spPr>
          <a:xfrm>
            <a:off x="6365500" y="887100"/>
            <a:ext cx="1171575" cy="100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 World</a:t>
            </a:r>
            <a:endParaRPr/>
          </a:p>
        </p:txBody>
      </p:sp>
      <p:sp>
        <p:nvSpPr>
          <p:cNvPr id="109" name="Google Shape;109;p21"/>
          <p:cNvSpPr txBox="1"/>
          <p:nvPr>
            <p:ph idx="1" type="body"/>
          </p:nvPr>
        </p:nvSpPr>
        <p:spPr>
          <a:xfrm>
            <a:off x="859975" y="1152475"/>
            <a:ext cx="7972200" cy="3416400"/>
          </a:xfrm>
          <a:prstGeom prst="rect">
            <a:avLst/>
          </a:prstGeom>
        </p:spPr>
        <p:txBody>
          <a:bodyPr anchorCtr="0" anchor="t" bIns="91425" lIns="91425" spcFirstLastPara="1" rIns="91425" wrap="square" tIns="91425">
            <a:normAutofit lnSpcReduction="10000"/>
          </a:bodyPr>
          <a:lstStyle/>
          <a:p>
            <a:pPr indent="-455930" lvl="0" marL="457200" rtl="0" algn="l">
              <a:lnSpc>
                <a:spcPct val="100000"/>
              </a:lnSpc>
              <a:spcBef>
                <a:spcPts val="0"/>
              </a:spcBef>
              <a:spcAft>
                <a:spcPts val="0"/>
              </a:spcAft>
              <a:buClr>
                <a:schemeClr val="dk1"/>
              </a:buClr>
              <a:buSzPts val="3580"/>
              <a:buAutoNum type="arabicPeriod"/>
            </a:pPr>
            <a:r>
              <a:rPr lang="en" sz="3580">
                <a:solidFill>
                  <a:schemeClr val="dk1"/>
                </a:solidFill>
              </a:rPr>
              <a:t>Start</a:t>
            </a:r>
            <a:endParaRPr sz="3580">
              <a:solidFill>
                <a:schemeClr val="dk1"/>
              </a:solidFill>
            </a:endParaRPr>
          </a:p>
          <a:p>
            <a:pPr indent="-455930" lvl="0" marL="457200" rtl="0" algn="l">
              <a:lnSpc>
                <a:spcPct val="100000"/>
              </a:lnSpc>
              <a:spcBef>
                <a:spcPts val="0"/>
              </a:spcBef>
              <a:spcAft>
                <a:spcPts val="0"/>
              </a:spcAft>
              <a:buClr>
                <a:schemeClr val="dk1"/>
              </a:buClr>
              <a:buSzPts val="3580"/>
              <a:buAutoNum type="arabicPeriod"/>
            </a:pPr>
            <a:r>
              <a:rPr lang="en" sz="3580">
                <a:solidFill>
                  <a:schemeClr val="dk1"/>
                </a:solidFill>
              </a:rPr>
              <a:t>Eat</a:t>
            </a:r>
            <a:endParaRPr sz="3580">
              <a:solidFill>
                <a:schemeClr val="dk1"/>
              </a:solidFill>
            </a:endParaRPr>
          </a:p>
          <a:p>
            <a:pPr indent="-455930" lvl="0" marL="457200" rtl="0" algn="l">
              <a:lnSpc>
                <a:spcPct val="100000"/>
              </a:lnSpc>
              <a:spcBef>
                <a:spcPts val="0"/>
              </a:spcBef>
              <a:spcAft>
                <a:spcPts val="0"/>
              </a:spcAft>
              <a:buClr>
                <a:schemeClr val="dk1"/>
              </a:buClr>
              <a:buSzPts val="3580"/>
              <a:buAutoNum type="arabicPeriod"/>
            </a:pPr>
            <a:r>
              <a:rPr lang="en" sz="3580">
                <a:solidFill>
                  <a:schemeClr val="dk1"/>
                </a:solidFill>
              </a:rPr>
              <a:t>Sleep</a:t>
            </a:r>
            <a:endParaRPr sz="3580">
              <a:solidFill>
                <a:schemeClr val="dk1"/>
              </a:solidFill>
            </a:endParaRPr>
          </a:p>
          <a:p>
            <a:pPr indent="-455930" lvl="0" marL="457200" rtl="0" algn="l">
              <a:lnSpc>
                <a:spcPct val="100000"/>
              </a:lnSpc>
              <a:spcBef>
                <a:spcPts val="0"/>
              </a:spcBef>
              <a:spcAft>
                <a:spcPts val="0"/>
              </a:spcAft>
              <a:buClr>
                <a:schemeClr val="dk1"/>
              </a:buClr>
              <a:buSzPts val="3580"/>
              <a:buAutoNum type="arabicPeriod"/>
            </a:pPr>
            <a:r>
              <a:rPr lang="en" sz="3580">
                <a:solidFill>
                  <a:schemeClr val="dk1"/>
                </a:solidFill>
              </a:rPr>
              <a:t>Code</a:t>
            </a:r>
            <a:endParaRPr sz="3580">
              <a:solidFill>
                <a:schemeClr val="dk1"/>
              </a:solidFill>
            </a:endParaRPr>
          </a:p>
          <a:p>
            <a:pPr indent="-455930" lvl="0" marL="457200" rtl="0" algn="l">
              <a:lnSpc>
                <a:spcPct val="100000"/>
              </a:lnSpc>
              <a:spcBef>
                <a:spcPts val="0"/>
              </a:spcBef>
              <a:spcAft>
                <a:spcPts val="0"/>
              </a:spcAft>
              <a:buClr>
                <a:schemeClr val="dk1"/>
              </a:buClr>
              <a:buSzPts val="3580"/>
              <a:buAutoNum type="arabicPeriod"/>
            </a:pPr>
            <a:r>
              <a:rPr lang="en" sz="3580">
                <a:solidFill>
                  <a:schemeClr val="dk1"/>
                </a:solidFill>
              </a:rPr>
              <a:t>Go to Line 2</a:t>
            </a:r>
            <a:endParaRPr sz="3580">
              <a:solidFill>
                <a:schemeClr val="dk1"/>
              </a:solidFill>
            </a:endParaRPr>
          </a:p>
          <a:p>
            <a:pPr indent="-455930" lvl="0" marL="457200" rtl="0" algn="l">
              <a:lnSpc>
                <a:spcPct val="100000"/>
              </a:lnSpc>
              <a:spcBef>
                <a:spcPts val="0"/>
              </a:spcBef>
              <a:spcAft>
                <a:spcPts val="0"/>
              </a:spcAft>
              <a:buClr>
                <a:schemeClr val="dk1"/>
              </a:buClr>
              <a:buSzPts val="3580"/>
              <a:buAutoNum type="arabicPeriod"/>
            </a:pPr>
            <a:r>
              <a:rPr lang="en" sz="3580">
                <a:solidFill>
                  <a:schemeClr val="dk1"/>
                </a:solidFill>
              </a:rPr>
              <a:t>End</a:t>
            </a:r>
            <a:endParaRPr/>
          </a:p>
        </p:txBody>
      </p:sp>
      <p:pic>
        <p:nvPicPr>
          <p:cNvPr id="110" name="Google Shape;110;p21"/>
          <p:cNvPicPr preferRelativeResize="0"/>
          <p:nvPr/>
        </p:nvPicPr>
        <p:blipFill>
          <a:blip r:embed="rId3">
            <a:alphaModFix/>
          </a:blip>
          <a:stretch>
            <a:fillRect/>
          </a:stretch>
        </p:blipFill>
        <p:spPr>
          <a:xfrm>
            <a:off x="4163025" y="1743475"/>
            <a:ext cx="4419600" cy="253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