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6aca625f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6aca625f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6aca625f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6aca625f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5972a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5972a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aca625f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aca625f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6a740c4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6a740c4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85972a07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85972a0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aca625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aca625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a740c4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a740c4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6a740c4b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6a740c4b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aadc296e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aadc296e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aca625f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6aca625f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85972a0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85972a0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6a740c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6a740c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aadc296e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aadc296e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aca625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aca625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aadc296c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aadc296c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aadc296e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aadc296e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aca625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6aca625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aca625f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aca625f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aca625f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aca625f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aca625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6aca625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985963" y="1371600"/>
            <a:ext cx="7172400" cy="1857300"/>
          </a:xfrm>
          <a:prstGeom prst="rect">
            <a:avLst/>
          </a:prstGeom>
          <a:solidFill>
            <a:srgbClr val="336C4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ndara"/>
              <a:buNone/>
              <a:defRPr b="0" i="0" sz="4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985963" y="3334345"/>
            <a:ext cx="51720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8038" y="235060"/>
            <a:ext cx="1737643" cy="42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4500"/>
              <a:buFont typeface="Candara"/>
              <a:buNone/>
              <a:defRPr b="0" i="0" sz="45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9841" y="1260872"/>
            <a:ext cx="38685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260872"/>
            <a:ext cx="3887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2400"/>
              <a:buFont typeface="Candara"/>
              <a:buNone/>
              <a:defRPr b="0" i="0" sz="24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2400"/>
              <a:buFont typeface="Candara"/>
              <a:buNone/>
              <a:defRPr b="0" i="0" sz="24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8120"/>
              </a:buClr>
              <a:buSzPts val="3300"/>
              <a:buFont typeface="Candara"/>
              <a:buNone/>
              <a:defRPr b="0" i="0" sz="3300" u="none" cap="none" strike="noStrike">
                <a:solidFill>
                  <a:srgbClr val="F4812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1404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-745" y="4972050"/>
            <a:ext cx="9144390" cy="171450"/>
            <a:chOff x="9453562" y="6062663"/>
            <a:chExt cx="2205380" cy="228600"/>
          </a:xfrm>
        </p:grpSpPr>
        <p:sp>
          <p:nvSpPr>
            <p:cNvPr id="12" name="Google Shape;12;p1"/>
            <p:cNvSpPr/>
            <p:nvPr/>
          </p:nvSpPr>
          <p:spPr>
            <a:xfrm>
              <a:off x="9453562" y="6062663"/>
              <a:ext cx="1799400" cy="228600"/>
            </a:xfrm>
            <a:prstGeom prst="rect">
              <a:avLst/>
            </a:prstGeom>
            <a:solidFill>
              <a:srgbClr val="397852"/>
            </a:solidFill>
            <a:ln cap="flat" cmpd="sng" w="12700">
              <a:solidFill>
                <a:srgbClr val="3978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1253042" y="6062663"/>
              <a:ext cx="405900" cy="228600"/>
            </a:xfrm>
            <a:prstGeom prst="rect">
              <a:avLst/>
            </a:prstGeom>
            <a:solidFill>
              <a:srgbClr val="F48120"/>
            </a:solidFill>
            <a:ln cap="flat" cmpd="sng" w="12700">
              <a:solidFill>
                <a:srgbClr val="F481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aadrumon/basic-data-analytics-tools-presentation.git" TargetMode="External"/><Relationship Id="rId10" Type="http://schemas.openxmlformats.org/officeDocument/2006/relationships/hyperlink" Target="https://superset.apache.org/docs/intro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lask.palletsprojects.com/en/2.0.x/" TargetMode="External"/><Relationship Id="rId4" Type="http://schemas.openxmlformats.org/officeDocument/2006/relationships/hyperlink" Target="https://flask-restplus.readthedocs.io/en/stable/" TargetMode="External"/><Relationship Id="rId9" Type="http://schemas.openxmlformats.org/officeDocument/2006/relationships/hyperlink" Target="https://plotly.com/" TargetMode="External"/><Relationship Id="rId5" Type="http://schemas.openxmlformats.org/officeDocument/2006/relationships/hyperlink" Target="https://www.sqlalchemy.org/" TargetMode="External"/><Relationship Id="rId6" Type="http://schemas.openxmlformats.org/officeDocument/2006/relationships/hyperlink" Target="https://www.r-project.org/" TargetMode="External"/><Relationship Id="rId7" Type="http://schemas.openxmlformats.org/officeDocument/2006/relationships/hyperlink" Target="https://en.wikipedia.org/wiki/K-means_clustering" TargetMode="External"/><Relationship Id="rId8" Type="http://schemas.openxmlformats.org/officeDocument/2006/relationships/hyperlink" Target="https://en.wikipedia.org/wiki/K-means_cluste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ctrTitle"/>
          </p:nvPr>
        </p:nvSpPr>
        <p:spPr>
          <a:xfrm>
            <a:off x="1985963" y="1371600"/>
            <a:ext cx="7172400" cy="1857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Basic Data Analytics Tools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1985963" y="3334345"/>
            <a:ext cx="5172000" cy="1037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Sa-ad Mahmud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64850"/>
            <a:ext cx="37857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225225"/>
            <a:ext cx="3361200" cy="1164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A library for data manipulation and analysis.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695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 for Data Manipulation:</a:t>
            </a:r>
            <a:endParaRPr sz="130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50" y="410375"/>
            <a:ext cx="5013151" cy="388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311700" y="2390125"/>
            <a:ext cx="3361200" cy="1668900"/>
          </a:xfrm>
          <a:prstGeom prst="rect">
            <a:avLst/>
          </a:prstGeom>
          <a:noFill/>
          <a:ln cap="flat" cmpd="sng" w="9525">
            <a:solidFill>
              <a:srgbClr val="F481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2000">
              <a:solidFill>
                <a:srgbClr val="38761D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Loading data into in-memory data objects from different file formats.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 alignment and integrated handling of missing data.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284250" y="464850"/>
            <a:ext cx="33546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SQLAlchemy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08400" y="1111075"/>
            <a:ext cx="3306300" cy="134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SQLAlchemy is a popular SQL toolkit and Object Relational Mapper.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695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 for Database Operations:</a:t>
            </a:r>
            <a:endParaRPr sz="1300"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175" y="195850"/>
            <a:ext cx="5237824" cy="45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256800" y="2571625"/>
            <a:ext cx="3409500" cy="1934400"/>
          </a:xfrm>
          <a:prstGeom prst="rect">
            <a:avLst/>
          </a:prstGeom>
          <a:noFill/>
          <a:ln cap="flat" cmpd="sng" w="9525">
            <a:solidFill>
              <a:srgbClr val="F481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2000">
              <a:solidFill>
                <a:srgbClr val="38761D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Function-based query construction.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Multiple </a:t>
            </a: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support (e.g., SQLite, Postgresql, MySQL, Oracle, MS-SQL, Firebird, Sybase and others).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1985963" y="1371600"/>
            <a:ext cx="7172400" cy="1857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4572000" y="208475"/>
            <a:ext cx="42603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Analyze Data!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4572000" y="823725"/>
            <a:ext cx="4260300" cy="398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Five number summary (maximum, minimum, median,  1st quartile, 3rd quartile)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Average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Standard Deviation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Ratio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Interval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Trends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Aggregate and group by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Regression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Clustering</a:t>
            </a:r>
            <a:endParaRPr sz="200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5" y="944600"/>
            <a:ext cx="4339075" cy="32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64850"/>
            <a:ext cx="37857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and RStudio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014550"/>
            <a:ext cx="3306300" cy="1557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R is a popular programming language for data analysis. RStudio is an IDE for R.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695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Tools for Data Analysis:</a:t>
            </a:r>
            <a:endParaRPr sz="1300"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675" y="79750"/>
            <a:ext cx="401659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650" y="2971750"/>
            <a:ext cx="2404651" cy="145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71750"/>
            <a:ext cx="2404651" cy="14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2818750"/>
            <a:ext cx="1969800" cy="276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4042"/>
                </a:solidFill>
              </a:rPr>
              <a:t>Original Classes</a:t>
            </a:r>
            <a:endParaRPr sz="1100">
              <a:solidFill>
                <a:srgbClr val="414042"/>
              </a:solidFill>
            </a:endParaRPr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2683763" y="2818750"/>
            <a:ext cx="1969800" cy="276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4042"/>
                </a:solidFill>
              </a:rPr>
              <a:t>Clusters by k-means</a:t>
            </a:r>
            <a:endParaRPr sz="1100">
              <a:solidFill>
                <a:srgbClr val="41404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ctrTitle"/>
          </p:nvPr>
        </p:nvSpPr>
        <p:spPr>
          <a:xfrm>
            <a:off x="1985963" y="1371600"/>
            <a:ext cx="7172400" cy="1857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Presentation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4572000" y="208475"/>
            <a:ext cx="43782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Visualize Data!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4630950" y="894750"/>
            <a:ext cx="4260300" cy="3667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Charts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Line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Bar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Pie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Scatter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Graphs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Maps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Bubble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Polygon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Dashboards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00" y="915350"/>
            <a:ext cx="4343501" cy="29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64850"/>
            <a:ext cx="37857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225225"/>
            <a:ext cx="3306300" cy="134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An interactive graphing library.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695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Tools for Data Visualization:</a:t>
            </a:r>
            <a:endParaRPr sz="130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925" y="46950"/>
            <a:ext cx="4467900" cy="26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2571750"/>
            <a:ext cx="37857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3332125"/>
            <a:ext cx="3306300" cy="134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A plotting library for Python.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525" y="2654875"/>
            <a:ext cx="2814701" cy="211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64850"/>
            <a:ext cx="37857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Superset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311700" y="1225225"/>
            <a:ext cx="4764600" cy="997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A Data Visualization and Data Exploration Platform.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695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 for Da</a:t>
            </a:r>
            <a:r>
              <a:rPr lang="en" sz="1500"/>
              <a:t>ta Visualization</a:t>
            </a:r>
            <a:r>
              <a:rPr lang="en" sz="1500"/>
              <a:t>:</a:t>
            </a:r>
            <a:endParaRPr sz="1300"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025" y="46950"/>
            <a:ext cx="3394426" cy="48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311700" y="2350050"/>
            <a:ext cx="4690800" cy="1934400"/>
          </a:xfrm>
          <a:prstGeom prst="rect">
            <a:avLst/>
          </a:prstGeom>
          <a:noFill/>
          <a:ln cap="flat" cmpd="sng" w="9525">
            <a:solidFill>
              <a:srgbClr val="F481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supports all the data sources that support SQL Alchemy and supports querying using SQL.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Superset allows sharing dashboards.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 comes with security features like Authentication, User Management and Roles.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Notable Tools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★"/>
            </a:pPr>
            <a:r>
              <a:rPr lang="en"/>
              <a:t>Excel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/>
              <a:t>Tableau Public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/>
              <a:t>Grafana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/>
              <a:t>Microsoft Power BI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/>
              <a:t>And many more . . 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Analytics?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043600"/>
            <a:ext cx="8520600" cy="10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Data analytics is the science of analyzing raw data in order to make conclusions about that information.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47875" y="2156100"/>
            <a:ext cx="85206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Pipeline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00463" y="3399900"/>
            <a:ext cx="1241700" cy="7167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Collect</a:t>
            </a:r>
            <a:endParaRPr sz="1300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713713" y="3580350"/>
            <a:ext cx="416400" cy="355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186888" y="3399900"/>
            <a:ext cx="1241700" cy="716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Refine</a:t>
            </a:r>
            <a:endParaRPr sz="1300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485363" y="3580350"/>
            <a:ext cx="416400" cy="355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958538" y="3399900"/>
            <a:ext cx="1241700" cy="716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Store</a:t>
            </a:r>
            <a:endParaRPr sz="1300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5257013" y="3580350"/>
            <a:ext cx="416400" cy="355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730188" y="3399900"/>
            <a:ext cx="1241700" cy="7167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Analyze</a:t>
            </a:r>
            <a:endParaRPr sz="1300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7028663" y="3580350"/>
            <a:ext cx="416400" cy="355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501838" y="3399900"/>
            <a:ext cx="1241700" cy="716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Presentation</a:t>
            </a:r>
            <a:endParaRPr sz="1300">
              <a:solidFill>
                <a:srgbClr val="4140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Poor quality data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Data privacy and security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Weak infrastructure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Data from multiple sources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Scaling data analysis</a:t>
            </a:r>
            <a:endParaRPr/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675" y="1067325"/>
            <a:ext cx="4513925" cy="25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Flask: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https://flask.palletsprojects.com/en/2.0.x/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Flask-RESTPlus: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https://flask-restplus.readthedocs.io/en/stable/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SQLAlchemy: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https://www.sqlalchemy.org/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R Programming Language: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https://www.r-project.org/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k-means Clustering: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https://en.wikipedia.org/wiki/K-means_clusterin</a:t>
            </a:r>
            <a:r>
              <a:rPr lang="en" sz="1300" u="sng">
                <a:solidFill>
                  <a:schemeClr val="hlink"/>
                </a:solidFill>
                <a:hlinkClick r:id="rId8"/>
              </a:rPr>
              <a:t>g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Plotly: </a:t>
            </a:r>
            <a:r>
              <a:rPr lang="en" sz="1300" u="sng">
                <a:solidFill>
                  <a:schemeClr val="hlink"/>
                </a:solidFill>
                <a:hlinkClick r:id="rId9"/>
              </a:rPr>
              <a:t>https://plotly.com/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Superset Docs: </a:t>
            </a:r>
            <a:r>
              <a:rPr lang="en" sz="1300" u="sng">
                <a:solidFill>
                  <a:schemeClr val="hlink"/>
                </a:solidFill>
                <a:hlinkClick r:id="rId10"/>
              </a:rPr>
              <a:t>https://superset.apache.org/docs/intro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Presentation GitHub Link: </a:t>
            </a:r>
            <a:r>
              <a:rPr lang="en" sz="1300" u="sng">
                <a:solidFill>
                  <a:schemeClr val="hlink"/>
                </a:solidFill>
                <a:hlinkClick r:id="rId11"/>
              </a:rPr>
              <a:t>https://github.com/saadrumon/basic-data-analytics-tools-presentation.git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694075"/>
            <a:ext cx="8520600" cy="1877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2679150" y="221430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14042"/>
                </a:solidFill>
              </a:rPr>
              <a:t>Any Questions?</a:t>
            </a:r>
            <a:endParaRPr sz="1800">
              <a:solidFill>
                <a:srgbClr val="414042"/>
              </a:solidFill>
            </a:endParaRPr>
          </a:p>
        </p:txBody>
      </p:sp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2914625"/>
            <a:ext cx="8520600" cy="1877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14042"/>
                </a:solidFill>
              </a:rPr>
              <a:t>“Information is the oil of the 21st century, and analytics is the combustion engine.” </a:t>
            </a:r>
            <a:endParaRPr sz="1700">
              <a:solidFill>
                <a:srgbClr val="41404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14042"/>
                </a:solidFill>
              </a:rPr>
              <a:t>											- </a:t>
            </a:r>
            <a:r>
              <a:rPr lang="en" sz="1200">
                <a:solidFill>
                  <a:srgbClr val="414042"/>
                </a:solidFill>
              </a:rPr>
              <a:t>Peter Sondergaard</a:t>
            </a:r>
            <a:endParaRPr sz="1200">
              <a:solidFill>
                <a:srgbClr val="41404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1985963" y="1371600"/>
            <a:ext cx="7172400" cy="1857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0" y="208475"/>
            <a:ext cx="42603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Collect Data</a:t>
            </a:r>
            <a:r>
              <a:rPr lang="en"/>
              <a:t>!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0" y="1100225"/>
            <a:ext cx="4260300" cy="335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REST API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From end users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Web scrape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Email and cloud storage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Client’s s</a:t>
            </a:r>
            <a:r>
              <a:rPr lang="en" sz="2000"/>
              <a:t>erver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92" y="697950"/>
            <a:ext cx="4472007" cy="33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64850"/>
            <a:ext cx="37857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5225"/>
            <a:ext cx="3785700" cy="106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A library for making HTTP requests in Pytho</a:t>
            </a: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n.</a:t>
            </a:r>
            <a:endParaRPr sz="15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695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 for Data Acquisition:</a:t>
            </a:r>
            <a:endParaRPr sz="13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400" y="260475"/>
            <a:ext cx="4624250" cy="443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311700" y="2571750"/>
            <a:ext cx="3545400" cy="1137600"/>
          </a:xfrm>
          <a:prstGeom prst="rect">
            <a:avLst/>
          </a:prstGeom>
          <a:noFill/>
          <a:ln cap="flat" cmpd="sng" w="9525">
            <a:solidFill>
              <a:srgbClr val="F481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8761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2000">
              <a:solidFill>
                <a:srgbClr val="38761D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Keep-alive &amp; Connection Pooling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Sessions with Cookie Persistence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64850"/>
            <a:ext cx="37857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BeautifulSoup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5225"/>
            <a:ext cx="3625800" cy="1051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A library for parsing HTML and XML documents.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695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 for Data Acquisition:</a:t>
            </a:r>
            <a:endParaRPr sz="13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175" y="359988"/>
            <a:ext cx="4997525" cy="42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311700" y="2444175"/>
            <a:ext cx="3545400" cy="1668900"/>
          </a:xfrm>
          <a:prstGeom prst="rect">
            <a:avLst/>
          </a:prstGeom>
          <a:noFill/>
          <a:ln cap="flat" cmpd="sng" w="9525">
            <a:solidFill>
              <a:srgbClr val="F481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2000">
              <a:solidFill>
                <a:srgbClr val="38761D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Multiple parser support (e.g., lxml, html5lib, and others)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83E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rgbClr val="36383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Creates parse tree which is easy to navigate</a:t>
            </a:r>
            <a:endParaRPr sz="1500">
              <a:solidFill>
                <a:srgbClr val="36383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64850"/>
            <a:ext cx="3952800" cy="1474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Flask, Flask-RESTPlus and Swagger UI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874325"/>
            <a:ext cx="4192500" cy="2884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Flask is a micro web framework written in Python.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383E"/>
                </a:solidFill>
                <a:highlight>
                  <a:srgbClr val="FFFFFF"/>
                </a:highlight>
              </a:rPr>
              <a:t>Flask-RESTPlus is an extension for Flask that adds support for quickly building REST APIs. It automatically documents the APIs which is visible in Swagger UI.</a:t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6383E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6950"/>
            <a:ext cx="3785700" cy="417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Tools for Data Acquisition:</a:t>
            </a:r>
            <a:endParaRPr sz="13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96900"/>
            <a:ext cx="4255250" cy="39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ctrTitle"/>
          </p:nvPr>
        </p:nvSpPr>
        <p:spPr>
          <a:xfrm>
            <a:off x="1985963" y="1371600"/>
            <a:ext cx="7172400" cy="1857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and Storage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0" y="208475"/>
            <a:ext cx="42603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Clean Data!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0" y="838675"/>
            <a:ext cx="4260300" cy="1980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Remove duplicate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Validate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Handle missing data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Fix errors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Filter outliers</a:t>
            </a:r>
            <a:endParaRPr sz="2000"/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0" y="2818675"/>
            <a:ext cx="4260300" cy="8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Store Data!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50" y="697425"/>
            <a:ext cx="4291100" cy="32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572000" y="3468425"/>
            <a:ext cx="4260300" cy="110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RDBMS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ORM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scenia pp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