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378" r:id="rId2"/>
    <p:sldId id="387" r:id="rId3"/>
    <p:sldId id="382" r:id="rId4"/>
    <p:sldId id="407" r:id="rId5"/>
    <p:sldId id="408" r:id="rId6"/>
    <p:sldId id="406" r:id="rId7"/>
    <p:sldId id="409" r:id="rId8"/>
    <p:sldId id="410" r:id="rId9"/>
    <p:sldId id="401" r:id="rId10"/>
    <p:sldId id="411" r:id="rId11"/>
    <p:sldId id="412" r:id="rId12"/>
    <p:sldId id="413" r:id="rId13"/>
    <p:sldId id="414" r:id="rId14"/>
    <p:sldId id="415" r:id="rId15"/>
    <p:sldId id="402" r:id="rId16"/>
    <p:sldId id="403" r:id="rId17"/>
    <p:sldId id="40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F55"/>
    <a:srgbClr val="8BD3E6"/>
    <a:srgbClr val="D2D755"/>
    <a:srgbClr val="FFD100"/>
    <a:srgbClr val="DBDBDD"/>
    <a:srgbClr val="007096"/>
    <a:srgbClr val="5E6A71"/>
    <a:srgbClr val="FDBF57"/>
    <a:srgbClr val="7A003C"/>
    <a:srgbClr val="D5D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5664" autoAdjust="0"/>
  </p:normalViewPr>
  <p:slideViewPr>
    <p:cSldViewPr snapToGrid="0" snapToObjects="1">
      <p:cViewPr varScale="1">
        <p:scale>
          <a:sx n="97" d="100"/>
          <a:sy n="97" d="100"/>
        </p:scale>
        <p:origin x="1920" y="96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7553E-D03F-4675-B461-24172DFD774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34C706-2B49-4B61-955C-67E3F845C8C8}">
      <dgm:prSet/>
      <dgm:spPr/>
      <dgm:t>
        <a:bodyPr/>
        <a:lstStyle/>
        <a:p>
          <a:pPr>
            <a:defRPr b="1"/>
          </a:pPr>
          <a:r>
            <a:rPr lang="en-US" dirty="0"/>
            <a:t>Develop a predictive model to determine whether an individual has diabetes</a:t>
          </a:r>
        </a:p>
      </dgm:t>
    </dgm:pt>
    <dgm:pt modelId="{B3FA86EF-82A0-4D06-B0CC-94F637CAE854}" type="parTrans" cxnId="{F3364CFE-0166-4BE1-B5ED-1D7830367323}">
      <dgm:prSet/>
      <dgm:spPr/>
      <dgm:t>
        <a:bodyPr/>
        <a:lstStyle/>
        <a:p>
          <a:endParaRPr lang="en-US"/>
        </a:p>
      </dgm:t>
    </dgm:pt>
    <dgm:pt modelId="{DC635D1F-BAB8-411D-BA21-754B7EAE234B}" type="sibTrans" cxnId="{F3364CFE-0166-4BE1-B5ED-1D7830367323}">
      <dgm:prSet/>
      <dgm:spPr/>
      <dgm:t>
        <a:bodyPr/>
        <a:lstStyle/>
        <a:p>
          <a:endParaRPr lang="en-US"/>
        </a:p>
      </dgm:t>
    </dgm:pt>
    <dgm:pt modelId="{AAE320B8-7D4B-48D9-A2CB-3D9E0E37D6A5}">
      <dgm:prSet/>
      <dgm:spPr/>
      <dgm:t>
        <a:bodyPr/>
        <a:lstStyle/>
        <a:p>
          <a:pPr>
            <a:defRPr b="1"/>
          </a:pPr>
          <a:r>
            <a:rPr lang="en-US" dirty="0"/>
            <a:t>The goal of this study is to understand the leading factors to diabetes in the United States</a:t>
          </a:r>
        </a:p>
      </dgm:t>
    </dgm:pt>
    <dgm:pt modelId="{05AA41ED-BB7A-4F45-8CFB-FE84DA921141}" type="parTrans" cxnId="{ECED7EBC-5CA5-4618-8680-016DEE60A4DA}">
      <dgm:prSet/>
      <dgm:spPr/>
      <dgm:t>
        <a:bodyPr/>
        <a:lstStyle/>
        <a:p>
          <a:endParaRPr lang="en-US"/>
        </a:p>
      </dgm:t>
    </dgm:pt>
    <dgm:pt modelId="{90634ABD-BAB5-4CF4-A0D0-DA8EAECD7850}" type="sibTrans" cxnId="{ECED7EBC-5CA5-4618-8680-016DEE60A4DA}">
      <dgm:prSet/>
      <dgm:spPr/>
      <dgm:t>
        <a:bodyPr/>
        <a:lstStyle/>
        <a:p>
          <a:endParaRPr lang="en-US"/>
        </a:p>
      </dgm:t>
    </dgm:pt>
    <dgm:pt modelId="{203FC18D-7702-42C8-BCBE-BA20DB962014}">
      <dgm:prSet/>
      <dgm:spPr/>
      <dgm:t>
        <a:bodyPr/>
        <a:lstStyle/>
        <a:p>
          <a:r>
            <a:rPr lang="en-US"/>
            <a:t>This is vital for resource allocation and mitigating risk factors</a:t>
          </a:r>
        </a:p>
      </dgm:t>
    </dgm:pt>
    <dgm:pt modelId="{D65A0917-27C6-4431-A823-DE7225FBF82C}" type="parTrans" cxnId="{BBBC0429-38C6-4AF8-96E8-FF91CF586554}">
      <dgm:prSet/>
      <dgm:spPr/>
      <dgm:t>
        <a:bodyPr/>
        <a:lstStyle/>
        <a:p>
          <a:endParaRPr lang="en-US"/>
        </a:p>
      </dgm:t>
    </dgm:pt>
    <dgm:pt modelId="{F9E03604-CC4D-416F-AAF1-8AA43DF3D9B8}" type="sibTrans" cxnId="{BBBC0429-38C6-4AF8-96E8-FF91CF586554}">
      <dgm:prSet/>
      <dgm:spPr/>
      <dgm:t>
        <a:bodyPr/>
        <a:lstStyle/>
        <a:p>
          <a:endParaRPr lang="en-US"/>
        </a:p>
      </dgm:t>
    </dgm:pt>
    <dgm:pt modelId="{10E5B384-B670-4330-9945-21EC769ADB0A}" type="pres">
      <dgm:prSet presAssocID="{AD27553E-D03F-4675-B461-24172DFD774B}" presName="root" presStyleCnt="0">
        <dgm:presLayoutVars>
          <dgm:dir/>
          <dgm:resizeHandles val="exact"/>
        </dgm:presLayoutVars>
      </dgm:prSet>
      <dgm:spPr/>
    </dgm:pt>
    <dgm:pt modelId="{00CA975E-1631-4FF2-8B02-742EFD19FFDE}" type="pres">
      <dgm:prSet presAssocID="{9534C706-2B49-4B61-955C-67E3F845C8C8}" presName="compNode" presStyleCnt="0"/>
      <dgm:spPr/>
    </dgm:pt>
    <dgm:pt modelId="{2D6FF07A-0E2F-4964-B0CD-00E3BC79E022}" type="pres">
      <dgm:prSet presAssocID="{9534C706-2B49-4B61-955C-67E3F845C8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F650CA94-9430-47CF-B898-31A8A3EA35FF}" type="pres">
      <dgm:prSet presAssocID="{9534C706-2B49-4B61-955C-67E3F845C8C8}" presName="iconSpace" presStyleCnt="0"/>
      <dgm:spPr/>
    </dgm:pt>
    <dgm:pt modelId="{1D5935B9-BB9C-4942-A258-F466E78CDD80}" type="pres">
      <dgm:prSet presAssocID="{9534C706-2B49-4B61-955C-67E3F845C8C8}" presName="parTx" presStyleLbl="revTx" presStyleIdx="0" presStyleCnt="4">
        <dgm:presLayoutVars>
          <dgm:chMax val="0"/>
          <dgm:chPref val="0"/>
        </dgm:presLayoutVars>
      </dgm:prSet>
      <dgm:spPr/>
    </dgm:pt>
    <dgm:pt modelId="{B5AEE51E-D8E2-44D0-9354-039F0E28DF2F}" type="pres">
      <dgm:prSet presAssocID="{9534C706-2B49-4B61-955C-67E3F845C8C8}" presName="txSpace" presStyleCnt="0"/>
      <dgm:spPr/>
    </dgm:pt>
    <dgm:pt modelId="{AEAE887F-1587-4A46-8056-6C1E442E7C45}" type="pres">
      <dgm:prSet presAssocID="{9534C706-2B49-4B61-955C-67E3F845C8C8}" presName="desTx" presStyleLbl="revTx" presStyleIdx="1" presStyleCnt="4">
        <dgm:presLayoutVars/>
      </dgm:prSet>
      <dgm:spPr/>
    </dgm:pt>
    <dgm:pt modelId="{EA2793C0-82BB-44C6-98EB-2FBD0A99FAC7}" type="pres">
      <dgm:prSet presAssocID="{DC635D1F-BAB8-411D-BA21-754B7EAE234B}" presName="sibTrans" presStyleCnt="0"/>
      <dgm:spPr/>
    </dgm:pt>
    <dgm:pt modelId="{C26D6496-BD05-4D98-A7C5-F31250B0FCC7}" type="pres">
      <dgm:prSet presAssocID="{AAE320B8-7D4B-48D9-A2CB-3D9E0E37D6A5}" presName="compNode" presStyleCnt="0"/>
      <dgm:spPr/>
    </dgm:pt>
    <dgm:pt modelId="{E89FC96F-CB27-46A5-98BA-DFCA658EB3C1}" type="pres">
      <dgm:prSet presAssocID="{AAE320B8-7D4B-48D9-A2CB-3D9E0E37D6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5D60831-AD51-4191-8317-8BE5289FDD3D}" type="pres">
      <dgm:prSet presAssocID="{AAE320B8-7D4B-48D9-A2CB-3D9E0E37D6A5}" presName="iconSpace" presStyleCnt="0"/>
      <dgm:spPr/>
    </dgm:pt>
    <dgm:pt modelId="{1F4B6D8F-67BE-494B-9FE1-19BDAB8F795C}" type="pres">
      <dgm:prSet presAssocID="{AAE320B8-7D4B-48D9-A2CB-3D9E0E37D6A5}" presName="parTx" presStyleLbl="revTx" presStyleIdx="2" presStyleCnt="4">
        <dgm:presLayoutVars>
          <dgm:chMax val="0"/>
          <dgm:chPref val="0"/>
        </dgm:presLayoutVars>
      </dgm:prSet>
      <dgm:spPr/>
    </dgm:pt>
    <dgm:pt modelId="{010BC182-4AA6-4AFF-95E7-AB40306BFFFF}" type="pres">
      <dgm:prSet presAssocID="{AAE320B8-7D4B-48D9-A2CB-3D9E0E37D6A5}" presName="txSpace" presStyleCnt="0"/>
      <dgm:spPr/>
    </dgm:pt>
    <dgm:pt modelId="{606ECBFE-DC5C-4855-B85C-480C5D28E682}" type="pres">
      <dgm:prSet presAssocID="{AAE320B8-7D4B-48D9-A2CB-3D9E0E37D6A5}" presName="desTx" presStyleLbl="revTx" presStyleIdx="3" presStyleCnt="4">
        <dgm:presLayoutVars/>
      </dgm:prSet>
      <dgm:spPr/>
    </dgm:pt>
  </dgm:ptLst>
  <dgm:cxnLst>
    <dgm:cxn modelId="{BCB03012-E23F-47F0-8B73-C493A9C0B0D5}" type="presOf" srcId="{203FC18D-7702-42C8-BCBE-BA20DB962014}" destId="{606ECBFE-DC5C-4855-B85C-480C5D28E682}" srcOrd="0" destOrd="0" presId="urn:microsoft.com/office/officeart/2018/2/layout/IconLabelDescriptionList"/>
    <dgm:cxn modelId="{BBBC0429-38C6-4AF8-96E8-FF91CF586554}" srcId="{AAE320B8-7D4B-48D9-A2CB-3D9E0E37D6A5}" destId="{203FC18D-7702-42C8-BCBE-BA20DB962014}" srcOrd="0" destOrd="0" parTransId="{D65A0917-27C6-4431-A823-DE7225FBF82C}" sibTransId="{F9E03604-CC4D-416F-AAF1-8AA43DF3D9B8}"/>
    <dgm:cxn modelId="{404238A0-A32F-4DCB-B4B3-9370B97D9553}" type="presOf" srcId="{AD27553E-D03F-4675-B461-24172DFD774B}" destId="{10E5B384-B670-4330-9945-21EC769ADB0A}" srcOrd="0" destOrd="0" presId="urn:microsoft.com/office/officeart/2018/2/layout/IconLabelDescriptionList"/>
    <dgm:cxn modelId="{082C2AB6-161C-4004-A7BD-AD2E4EF8D0A0}" type="presOf" srcId="{AAE320B8-7D4B-48D9-A2CB-3D9E0E37D6A5}" destId="{1F4B6D8F-67BE-494B-9FE1-19BDAB8F795C}" srcOrd="0" destOrd="0" presId="urn:microsoft.com/office/officeart/2018/2/layout/IconLabelDescriptionList"/>
    <dgm:cxn modelId="{ECED7EBC-5CA5-4618-8680-016DEE60A4DA}" srcId="{AD27553E-D03F-4675-B461-24172DFD774B}" destId="{AAE320B8-7D4B-48D9-A2CB-3D9E0E37D6A5}" srcOrd="1" destOrd="0" parTransId="{05AA41ED-BB7A-4F45-8CFB-FE84DA921141}" sibTransId="{90634ABD-BAB5-4CF4-A0D0-DA8EAECD7850}"/>
    <dgm:cxn modelId="{10022BCD-219D-4BB9-9CB3-22BE56889C8D}" type="presOf" srcId="{9534C706-2B49-4B61-955C-67E3F845C8C8}" destId="{1D5935B9-BB9C-4942-A258-F466E78CDD80}" srcOrd="0" destOrd="0" presId="urn:microsoft.com/office/officeart/2018/2/layout/IconLabelDescriptionList"/>
    <dgm:cxn modelId="{F3364CFE-0166-4BE1-B5ED-1D7830367323}" srcId="{AD27553E-D03F-4675-B461-24172DFD774B}" destId="{9534C706-2B49-4B61-955C-67E3F845C8C8}" srcOrd="0" destOrd="0" parTransId="{B3FA86EF-82A0-4D06-B0CC-94F637CAE854}" sibTransId="{DC635D1F-BAB8-411D-BA21-754B7EAE234B}"/>
    <dgm:cxn modelId="{789092D7-B82D-4481-AAEC-65F826F30FBC}" type="presParOf" srcId="{10E5B384-B670-4330-9945-21EC769ADB0A}" destId="{00CA975E-1631-4FF2-8B02-742EFD19FFDE}" srcOrd="0" destOrd="0" presId="urn:microsoft.com/office/officeart/2018/2/layout/IconLabelDescriptionList"/>
    <dgm:cxn modelId="{A58AB413-48E8-4AEA-8266-173836053D86}" type="presParOf" srcId="{00CA975E-1631-4FF2-8B02-742EFD19FFDE}" destId="{2D6FF07A-0E2F-4964-B0CD-00E3BC79E022}" srcOrd="0" destOrd="0" presId="urn:microsoft.com/office/officeart/2018/2/layout/IconLabelDescriptionList"/>
    <dgm:cxn modelId="{B123286A-FA50-48E2-A101-BE8DD6983CFC}" type="presParOf" srcId="{00CA975E-1631-4FF2-8B02-742EFD19FFDE}" destId="{F650CA94-9430-47CF-B898-31A8A3EA35FF}" srcOrd="1" destOrd="0" presId="urn:microsoft.com/office/officeart/2018/2/layout/IconLabelDescriptionList"/>
    <dgm:cxn modelId="{1326D39F-6AED-44E9-A026-F0C1A4B772AA}" type="presParOf" srcId="{00CA975E-1631-4FF2-8B02-742EFD19FFDE}" destId="{1D5935B9-BB9C-4942-A258-F466E78CDD80}" srcOrd="2" destOrd="0" presId="urn:microsoft.com/office/officeart/2018/2/layout/IconLabelDescriptionList"/>
    <dgm:cxn modelId="{B4371418-6F86-46CD-8106-7B1E6E63F6AA}" type="presParOf" srcId="{00CA975E-1631-4FF2-8B02-742EFD19FFDE}" destId="{B5AEE51E-D8E2-44D0-9354-039F0E28DF2F}" srcOrd="3" destOrd="0" presId="urn:microsoft.com/office/officeart/2018/2/layout/IconLabelDescriptionList"/>
    <dgm:cxn modelId="{D25A22F0-E0E2-4477-B455-E44DA9DFA34D}" type="presParOf" srcId="{00CA975E-1631-4FF2-8B02-742EFD19FFDE}" destId="{AEAE887F-1587-4A46-8056-6C1E442E7C45}" srcOrd="4" destOrd="0" presId="urn:microsoft.com/office/officeart/2018/2/layout/IconLabelDescriptionList"/>
    <dgm:cxn modelId="{89E40DE4-F738-47C7-9CAA-10BA45F8C0CE}" type="presParOf" srcId="{10E5B384-B670-4330-9945-21EC769ADB0A}" destId="{EA2793C0-82BB-44C6-98EB-2FBD0A99FAC7}" srcOrd="1" destOrd="0" presId="urn:microsoft.com/office/officeart/2018/2/layout/IconLabelDescriptionList"/>
    <dgm:cxn modelId="{A564E00E-FFF7-4CEB-BD25-B5C971904990}" type="presParOf" srcId="{10E5B384-B670-4330-9945-21EC769ADB0A}" destId="{C26D6496-BD05-4D98-A7C5-F31250B0FCC7}" srcOrd="2" destOrd="0" presId="urn:microsoft.com/office/officeart/2018/2/layout/IconLabelDescriptionList"/>
    <dgm:cxn modelId="{FC90F604-1C6D-431E-B8FC-3E5DCA56F7B5}" type="presParOf" srcId="{C26D6496-BD05-4D98-A7C5-F31250B0FCC7}" destId="{E89FC96F-CB27-46A5-98BA-DFCA658EB3C1}" srcOrd="0" destOrd="0" presId="urn:microsoft.com/office/officeart/2018/2/layout/IconLabelDescriptionList"/>
    <dgm:cxn modelId="{959CBA6F-6A61-40E3-A551-7D4F18A65A27}" type="presParOf" srcId="{C26D6496-BD05-4D98-A7C5-F31250B0FCC7}" destId="{95D60831-AD51-4191-8317-8BE5289FDD3D}" srcOrd="1" destOrd="0" presId="urn:microsoft.com/office/officeart/2018/2/layout/IconLabelDescriptionList"/>
    <dgm:cxn modelId="{A86017F0-6C7A-404C-9D15-1B4D2DD497CB}" type="presParOf" srcId="{C26D6496-BD05-4D98-A7C5-F31250B0FCC7}" destId="{1F4B6D8F-67BE-494B-9FE1-19BDAB8F795C}" srcOrd="2" destOrd="0" presId="urn:microsoft.com/office/officeart/2018/2/layout/IconLabelDescriptionList"/>
    <dgm:cxn modelId="{0B42B8E7-5F94-46C6-8971-6DAA9308DDE1}" type="presParOf" srcId="{C26D6496-BD05-4D98-A7C5-F31250B0FCC7}" destId="{010BC182-4AA6-4AFF-95E7-AB40306BFFFF}" srcOrd="3" destOrd="0" presId="urn:microsoft.com/office/officeart/2018/2/layout/IconLabelDescriptionList"/>
    <dgm:cxn modelId="{D4C03C03-A916-48E4-8AED-83A3CA4BBB35}" type="presParOf" srcId="{C26D6496-BD05-4D98-A7C5-F31250B0FCC7}" destId="{606ECBFE-DC5C-4855-B85C-480C5D28E6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FF07A-0E2F-4964-B0CD-00E3BC79E022}">
      <dsp:nvSpPr>
        <dsp:cNvPr id="0" name=""/>
        <dsp:cNvSpPr/>
      </dsp:nvSpPr>
      <dsp:spPr>
        <a:xfrm>
          <a:off x="4502" y="1114629"/>
          <a:ext cx="1411593" cy="1411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935B9-BB9C-4942-A258-F466E78CDD80}">
      <dsp:nvSpPr>
        <dsp:cNvPr id="0" name=""/>
        <dsp:cNvSpPr/>
      </dsp:nvSpPr>
      <dsp:spPr>
        <a:xfrm>
          <a:off x="4502" y="2625413"/>
          <a:ext cx="4033124" cy="604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Develop a predictive model to determine whether an individual has diabetes</a:t>
          </a:r>
        </a:p>
      </dsp:txBody>
      <dsp:txXfrm>
        <a:off x="4502" y="2625413"/>
        <a:ext cx="4033124" cy="604968"/>
      </dsp:txXfrm>
    </dsp:sp>
    <dsp:sp modelId="{AEAE887F-1587-4A46-8056-6C1E442E7C45}">
      <dsp:nvSpPr>
        <dsp:cNvPr id="0" name=""/>
        <dsp:cNvSpPr/>
      </dsp:nvSpPr>
      <dsp:spPr>
        <a:xfrm>
          <a:off x="4502" y="3276517"/>
          <a:ext cx="4033124" cy="144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FC96F-CB27-46A5-98BA-DFCA658EB3C1}">
      <dsp:nvSpPr>
        <dsp:cNvPr id="0" name=""/>
        <dsp:cNvSpPr/>
      </dsp:nvSpPr>
      <dsp:spPr>
        <a:xfrm>
          <a:off x="4743423" y="1114629"/>
          <a:ext cx="1411593" cy="1411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B6D8F-67BE-494B-9FE1-19BDAB8F795C}">
      <dsp:nvSpPr>
        <dsp:cNvPr id="0" name=""/>
        <dsp:cNvSpPr/>
      </dsp:nvSpPr>
      <dsp:spPr>
        <a:xfrm>
          <a:off x="4743423" y="2625413"/>
          <a:ext cx="4033124" cy="604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The goal of this study is to understand the leading factors to diabetes in the United States</a:t>
          </a:r>
        </a:p>
      </dsp:txBody>
      <dsp:txXfrm>
        <a:off x="4743423" y="2625413"/>
        <a:ext cx="4033124" cy="604968"/>
      </dsp:txXfrm>
    </dsp:sp>
    <dsp:sp modelId="{606ECBFE-DC5C-4855-B85C-480C5D28E682}">
      <dsp:nvSpPr>
        <dsp:cNvPr id="0" name=""/>
        <dsp:cNvSpPr/>
      </dsp:nvSpPr>
      <dsp:spPr>
        <a:xfrm>
          <a:off x="4743423" y="3276517"/>
          <a:ext cx="4033124" cy="144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is vital for resource allocation and mitigating risk factors</a:t>
          </a:r>
        </a:p>
      </dsp:txBody>
      <dsp:txXfrm>
        <a:off x="4743423" y="3276517"/>
        <a:ext cx="4033124" cy="144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9F3A7FF-300E-B84F-A2D0-CDCDE713DCB9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7C11621C-3EA7-C342-A130-13C6D43C8C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4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3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4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1621C-3EA7-C342-A130-13C6D43C8C0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2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Image" descr="McMaster University Brighter World themed background image featuring overlayed circles, radiences and an image of the McMaster Iconic Archway">
            <a:extLst>
              <a:ext uri="{FF2B5EF4-FFF2-40B4-BE49-F238E27FC236}">
                <a16:creationId xmlns:a16="http://schemas.microsoft.com/office/drawing/2014/main" id="{B6EC7246-D40E-A849-88BF-8FEAEB18D2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407" r="12407" b="-251"/>
          <a:stretch/>
        </p:blipFill>
        <p:spPr>
          <a:xfrm>
            <a:off x="0" y="0"/>
            <a:ext cx="9144000" cy="6858025"/>
          </a:xfrm>
          <a:prstGeom prst="rect">
            <a:avLst/>
          </a:prstGeom>
        </p:spPr>
      </p:pic>
      <p:sp>
        <p:nvSpPr>
          <p:cNvPr id="2" name="Title Placeholder" descr="Master title"/>
          <p:cNvSpPr>
            <a:spLocks noGrp="1"/>
          </p:cNvSpPr>
          <p:nvPr>
            <p:ph type="ctrTitle"/>
          </p:nvPr>
        </p:nvSpPr>
        <p:spPr>
          <a:xfrm>
            <a:off x="2050791" y="778199"/>
            <a:ext cx="3957101" cy="2666171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Placeholder" descr="Master subtitle"/>
          <p:cNvSpPr>
            <a:spLocks noGrp="1"/>
          </p:cNvSpPr>
          <p:nvPr>
            <p:ph type="subTitle" idx="1"/>
          </p:nvPr>
        </p:nvSpPr>
        <p:spPr>
          <a:xfrm>
            <a:off x="2050791" y="3444370"/>
            <a:ext cx="3712940" cy="9116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Meeting Information" descr="Meering or Audience Data">
            <a:extLst>
              <a:ext uri="{FF2B5EF4-FFF2-40B4-BE49-F238E27FC236}">
                <a16:creationId xmlns:a16="http://schemas.microsoft.com/office/drawing/2014/main" id="{E4830579-3FC9-4C47-AF4E-DC02A16FCB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631" y="4212600"/>
            <a:ext cx="1364672" cy="13591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67">
                <a:solidFill>
                  <a:srgbClr val="464F55"/>
                </a:solidFill>
              </a:defRPr>
            </a:lvl1pPr>
            <a:lvl2pPr marL="457189" indent="0">
              <a:buNone/>
              <a:defRPr sz="1467"/>
            </a:lvl2pPr>
            <a:lvl3pPr marL="914377" indent="0">
              <a:buNone/>
              <a:defRPr sz="1467"/>
            </a:lvl3pPr>
            <a:lvl4pPr marL="1371566" indent="0">
              <a:buNone/>
              <a:defRPr sz="1467"/>
            </a:lvl4pPr>
            <a:lvl5pPr marL="1828754" indent="0">
              <a:buNone/>
              <a:defRPr sz="1467"/>
            </a:lvl5pPr>
          </a:lstStyle>
          <a:p>
            <a:pPr lvl="0"/>
            <a:r>
              <a:rPr lang="en-US" dirty="0"/>
              <a:t>Meeting or Audience Date</a:t>
            </a:r>
          </a:p>
        </p:txBody>
      </p:sp>
      <p:cxnSp>
        <p:nvCxnSpPr>
          <p:cNvPr id="13" name="Brighter World Divi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6214887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McMaster Logo" descr="McMaster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0" y="6200599"/>
            <a:ext cx="1019175" cy="561975"/>
          </a:xfrm>
          <a:prstGeom prst="rect">
            <a:avLst/>
          </a:prstGeom>
        </p:spPr>
      </p:pic>
      <p:pic>
        <p:nvPicPr>
          <p:cNvPr id="15" name="Brighter World Logo" descr="Brighter World Logo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/>
        </p:blipFill>
        <p:spPr>
          <a:xfrm>
            <a:off x="200893" y="6460658"/>
            <a:ext cx="1136064" cy="136841"/>
          </a:xfrm>
          <a:prstGeom prst="rect">
            <a:avLst/>
          </a:prstGeom>
        </p:spPr>
      </p:pic>
      <p:sp>
        <p:nvSpPr>
          <p:cNvPr id="18" name="URL">
            <a:extLst>
              <a:ext uri="{FF2B5EF4-FFF2-40B4-BE49-F238E27FC236}">
                <a16:creationId xmlns:a16="http://schemas.microsoft.com/office/drawing/2014/main" id="{966BBFA2-FDBF-FA4A-9952-D71EB07DF1D7}"/>
              </a:ext>
            </a:extLst>
          </p:cNvPr>
          <p:cNvSpPr txBox="1"/>
          <p:nvPr userDrawn="1"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pc="27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</p:spTree>
    <p:extLst>
      <p:ext uri="{BB962C8B-B14F-4D97-AF65-F5344CB8AC3E}">
        <p14:creationId xmlns:p14="http://schemas.microsoft.com/office/powerpoint/2010/main" val="141760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  <a:solidFill>
            <a:schemeClr val="tx1"/>
          </a:solidFill>
          <a:effectLst>
            <a:outerShdw blurRad="393700" dist="50800" dir="5400000" sx="105000" sy="105000" algn="ctr" rotWithShape="0">
              <a:srgbClr val="000000">
                <a:alpha val="20000"/>
              </a:srgb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the picture icon to insert a picture. </a:t>
            </a:r>
            <a:br>
              <a:rPr lang="en-US" dirty="0"/>
            </a:br>
            <a:r>
              <a:rPr lang="en-US" dirty="0"/>
              <a:t>Make sure to include an image description by right clicking on your image and selecting ‘Edit Alt Text…’ 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3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Picture">
            <a:extLst>
              <a:ext uri="{FF2B5EF4-FFF2-40B4-BE49-F238E27FC236}">
                <a16:creationId xmlns:a16="http://schemas.microsoft.com/office/drawing/2014/main" id="{409D0A44-800A-1E41-B4A3-4200850312E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8" name="Background Circle">
            <a:extLst>
              <a:ext uri="{FF2B5EF4-FFF2-40B4-BE49-F238E27FC236}">
                <a16:creationId xmlns:a16="http://schemas.microsoft.com/office/drawing/2014/main" id="{79F78E7C-BD8A-B74C-8DDE-969A46B4B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5293" y="278607"/>
            <a:ext cx="4169663" cy="416966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640BBB7F-73D8-794B-A9B5-A5869AB0A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8764" y="940271"/>
            <a:ext cx="2029237" cy="2753784"/>
          </a:xfrm>
        </p:spPr>
        <p:txBody>
          <a:bodyPr>
            <a:normAutofit/>
          </a:bodyPr>
          <a:lstStyle>
            <a:lvl1pPr>
              <a:lnSpc>
                <a:spcPct val="112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</a:t>
            </a:r>
            <a:br>
              <a:rPr lang="en-US" dirty="0"/>
            </a:br>
            <a:r>
              <a:rPr lang="en-US" dirty="0"/>
              <a:t>Title, </a:t>
            </a:r>
            <a:br>
              <a:rPr lang="en-US" dirty="0"/>
            </a:br>
            <a:r>
              <a:rPr lang="en-US" dirty="0"/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421656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 Picture">
            <a:extLst>
              <a:ext uri="{FF2B5EF4-FFF2-40B4-BE49-F238E27FC236}">
                <a16:creationId xmlns:a16="http://schemas.microsoft.com/office/drawing/2014/main" id="{B5352B15-F5A1-3540-B5B6-E1513B58E0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20" name="Background Circle">
            <a:extLst>
              <a:ext uri="{FF2B5EF4-FFF2-40B4-BE49-F238E27FC236}">
                <a16:creationId xmlns:a16="http://schemas.microsoft.com/office/drawing/2014/main" id="{5A2FA8D5-369B-C44D-90BE-9F100D869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42982" y="1185858"/>
            <a:ext cx="4090649" cy="4090649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649F63A3-0BA1-094E-B7F9-F33A78C6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932" y="1552917"/>
            <a:ext cx="2707481" cy="1929348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Placeholder" descr="Master subtitle">
            <a:extLst>
              <a:ext uri="{FF2B5EF4-FFF2-40B4-BE49-F238E27FC236}">
                <a16:creationId xmlns:a16="http://schemas.microsoft.com/office/drawing/2014/main" id="{FC2F2E22-5550-2248-8176-512794DFA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07932" y="3486884"/>
            <a:ext cx="2707481" cy="1491288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5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069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" descr="Slide title">
            <a:extLst>
              <a:ext uri="{FF2B5EF4-FFF2-40B4-BE49-F238E27FC236}">
                <a16:creationId xmlns:a16="http://schemas.microsoft.com/office/drawing/2014/main" id="{6BBD06D5-C1DC-E148-8EFB-74F86B11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Placeholder" descr="Slide sub title">
            <a:extLst>
              <a:ext uri="{FF2B5EF4-FFF2-40B4-BE49-F238E27FC236}">
                <a16:creationId xmlns:a16="http://schemas.microsoft.com/office/drawing/2014/main" id="{E4697456-D8E5-5447-AB08-1193E92AD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7"/>
            <a:ext cx="8780462" cy="753256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idx="1" hasCustomPrompt="1"/>
          </p:nvPr>
        </p:nvSpPr>
        <p:spPr>
          <a:xfrm>
            <a:off x="200894" y="1421441"/>
            <a:ext cx="8781051" cy="4536015"/>
          </a:xfrm>
        </p:spPr>
        <p:txBody>
          <a:bodyPr lIns="108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9" name="Slide Number" descr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0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6C77D3C7-0799-4147-8E2C-FF0B1E17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9F008ECF-AE56-1E42-879F-E7F7F65B5A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Left Content Placeholder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4" name="Right Content Placeholder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192EC7AF-6E96-4C4A-BA85-15411DB3B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2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Picture" descr="circle image collage depicting a rending of the human brain and a student smiling while reading a book beside a window">
            <a:extLst>
              <a:ext uri="{FF2B5EF4-FFF2-40B4-BE49-F238E27FC236}">
                <a16:creationId xmlns:a16="http://schemas.microsoft.com/office/drawing/2014/main" id="{E6070089-2CCE-BC44-92E5-1BB4AB268B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60" y="524107"/>
            <a:ext cx="7486151" cy="5296574"/>
          </a:xfrm>
          <a:prstGeom prst="rect">
            <a:avLst/>
          </a:prstGeom>
        </p:spPr>
      </p:pic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192EC7AF-6E96-4C4A-BA85-15411DB3B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A6AC2AF-EA7D-1845-B660-F59AAE826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6062" y="2734472"/>
            <a:ext cx="2978943" cy="256751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189" indent="0" algn="ctr">
              <a:buNone/>
              <a:defRPr sz="3200">
                <a:solidFill>
                  <a:schemeClr val="bg1"/>
                </a:solidFill>
              </a:defRPr>
            </a:lvl2pPr>
            <a:lvl3pPr marL="914377" indent="0" algn="ctr">
              <a:buNone/>
              <a:defRPr sz="3200">
                <a:solidFill>
                  <a:schemeClr val="bg1"/>
                </a:solidFill>
              </a:defRPr>
            </a:lvl3pPr>
            <a:lvl4pPr marL="1371566" indent="0" algn="ctr">
              <a:buNone/>
              <a:defRPr sz="3200">
                <a:solidFill>
                  <a:schemeClr val="bg1"/>
                </a:solidFill>
              </a:defRPr>
            </a:lvl4pPr>
            <a:lvl5pPr marL="1828754" indent="0" algn="ctr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Picture" descr="colourful circles with text overlayed. Im image of a boy and a girl walking together on campus engaged in coversation and smiling.">
            <a:extLst>
              <a:ext uri="{FF2B5EF4-FFF2-40B4-BE49-F238E27FC236}">
                <a16:creationId xmlns:a16="http://schemas.microsoft.com/office/drawing/2014/main" id="{CE1C8C8A-E128-DB4F-89B6-F62207053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1" y="702095"/>
            <a:ext cx="8124571" cy="4865497"/>
          </a:xfrm>
          <a:prstGeom prst="rect">
            <a:avLst/>
          </a:prstGeom>
        </p:spPr>
      </p:pic>
      <p:sp>
        <p:nvSpPr>
          <p:cNvPr id="5" name="Title Placeholder">
            <a:extLst>
              <a:ext uri="{FF2B5EF4-FFF2-40B4-BE49-F238E27FC236}">
                <a16:creationId xmlns:a16="http://schemas.microsoft.com/office/drawing/2014/main" id="{3957A4D7-17B2-DF4C-9315-D964D47D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36" y="1209111"/>
            <a:ext cx="3921919" cy="3964120"/>
          </a:xfrm>
        </p:spPr>
        <p:txBody>
          <a:bodyPr bIns="0" anchor="ctr" anchorCtr="0"/>
          <a:lstStyle>
            <a:lvl1pPr algn="ctr">
              <a:lnSpc>
                <a:spcPct val="112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3BC43BA5-B147-5E40-827F-3DE426502B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7482" y="3539979"/>
            <a:ext cx="1897854" cy="20475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7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Circle">
            <a:extLst>
              <a:ext uri="{FF2B5EF4-FFF2-40B4-BE49-F238E27FC236}">
                <a16:creationId xmlns:a16="http://schemas.microsoft.com/office/drawing/2014/main" id="{43338589-10ED-9C42-B552-9C7DF681C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741600" y="1092989"/>
            <a:ext cx="3956289" cy="395628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42671" y="2091029"/>
            <a:ext cx="2376054" cy="116205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242671" y="3280790"/>
            <a:ext cx="2376054" cy="1418935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575050" y="683492"/>
            <a:ext cx="5111750" cy="52000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8C456362-D07C-D447-9EE5-3045E4C2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79399BB8-DA3F-7144-B2BF-15A07BE135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8946"/>
            <a:ext cx="8780462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Background Circle">
            <a:extLst>
              <a:ext uri="{FF2B5EF4-FFF2-40B4-BE49-F238E27FC236}">
                <a16:creationId xmlns:a16="http://schemas.microsoft.com/office/drawing/2014/main" id="{0CD4AF8B-071D-174E-AE9D-8CAB9C065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1434" y="1808873"/>
            <a:ext cx="2980944" cy="2980944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6" name="Subject Placeholder">
            <a:extLst>
              <a:ext uri="{FF2B5EF4-FFF2-40B4-BE49-F238E27FC236}">
                <a16:creationId xmlns:a16="http://schemas.microsoft.com/office/drawing/2014/main" id="{C0612D96-9BC3-9442-BA58-3850F396C3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290" y="1808873"/>
            <a:ext cx="2980944" cy="298094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467"/>
            </a:lvl1pPr>
          </a:lstStyle>
          <a:p>
            <a:pPr lvl="0"/>
            <a:r>
              <a:rPr lang="en-US" dirty="0"/>
              <a:t>Subject Headline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3844925" y="1013513"/>
            <a:ext cx="5111750" cy="4505508"/>
          </a:xfrm>
        </p:spPr>
        <p:txBody>
          <a:bodyPr anchor="ctr" anchorCtr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or</a:t>
            </a:r>
            <a:br>
              <a:rPr lang="en-US" dirty="0"/>
            </a:br>
            <a:r>
              <a:rPr lang="en-US" dirty="0"/>
              <a:t>select a content icon</a:t>
            </a:r>
          </a:p>
        </p:txBody>
      </p:sp>
      <p:sp>
        <p:nvSpPr>
          <p:cNvPr id="14" name="Slide Numb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title"/>
          </p:nvPr>
        </p:nvSpPr>
        <p:spPr>
          <a:xfrm>
            <a:off x="200894" y="0"/>
            <a:ext cx="8781051" cy="1006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type="body" idx="1"/>
          </p:nvPr>
        </p:nvSpPr>
        <p:spPr>
          <a:xfrm>
            <a:off x="200894" y="1137999"/>
            <a:ext cx="8781051" cy="4988165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Brighter World Line">
            <a:extLst>
              <a:ext uri="{FF2B5EF4-FFF2-40B4-BE49-F238E27FC236}">
                <a16:creationId xmlns:a16="http://schemas.microsoft.com/office/drawing/2014/main" id="{99DC7CF7-5982-6749-B770-08C5172A3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" y="6214887"/>
            <a:ext cx="7710054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righter World Logo" descr="Brighter World Logo">
            <a:extLst>
              <a:ext uri="{FF2B5EF4-FFF2-40B4-BE49-F238E27FC236}">
                <a16:creationId xmlns:a16="http://schemas.microsoft.com/office/drawing/2014/main" id="{29B74334-1B70-354B-A315-9B4AC67D2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176" b="47"/>
          <a:stretch/>
        </p:blipFill>
        <p:spPr>
          <a:xfrm>
            <a:off x="200893" y="6461484"/>
            <a:ext cx="1136064" cy="136841"/>
          </a:xfrm>
          <a:prstGeom prst="rect">
            <a:avLst/>
          </a:prstGeom>
        </p:spPr>
      </p:pic>
      <p:sp>
        <p:nvSpPr>
          <p:cNvPr id="14" name="URL">
            <a:extLst>
              <a:ext uri="{FF2B5EF4-FFF2-40B4-BE49-F238E27FC236}">
                <a16:creationId xmlns:a16="http://schemas.microsoft.com/office/drawing/2014/main" id="{0C654FC7-9C31-074E-AD8E-D6FD365BF2A7}"/>
              </a:ext>
            </a:extLst>
          </p:cNvPr>
          <p:cNvSpPr txBox="1"/>
          <p:nvPr userDrawn="1"/>
        </p:nvSpPr>
        <p:spPr>
          <a:xfrm>
            <a:off x="1277516" y="6365625"/>
            <a:ext cx="25047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pc="27" baseline="0" dirty="0">
                <a:latin typeface="Arial" panose="020B0604020202020204" pitchFamily="34" charset="0"/>
                <a:cs typeface="Arial" panose="020B0604020202020204" pitchFamily="34" charset="0"/>
              </a:rPr>
              <a:t>mcmaster.ca</a:t>
            </a:r>
          </a:p>
        </p:txBody>
      </p:sp>
      <p:pic>
        <p:nvPicPr>
          <p:cNvPr id="12" name="McMaster University Logo" descr="McMaster University Logo">
            <a:extLst>
              <a:ext uri="{FF2B5EF4-FFF2-40B4-BE49-F238E27FC236}">
                <a16:creationId xmlns:a16="http://schemas.microsoft.com/office/drawing/2014/main" id="{25F451A7-DF44-C948-A3AA-6CB9F92DA20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0" y="6194279"/>
            <a:ext cx="1019175" cy="561975"/>
          </a:xfrm>
          <a:prstGeom prst="rect">
            <a:avLst/>
          </a:prstGeom>
        </p:spPr>
      </p:pic>
      <p:sp>
        <p:nvSpPr>
          <p:cNvPr id="15" name="Slide Number" descr="Page Number"/>
          <p:cNvSpPr>
            <a:spLocks noGrp="1"/>
          </p:cNvSpPr>
          <p:nvPr>
            <p:ph type="sldNum" sz="quarter" idx="4"/>
          </p:nvPr>
        </p:nvSpPr>
        <p:spPr>
          <a:xfrm>
            <a:off x="7230531" y="6346518"/>
            <a:ext cx="479525" cy="365125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2CB33EA-91D6-F140-A440-0A130B2A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ivider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7242058" y="6346519"/>
            <a:ext cx="224451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92929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tx1"/>
                </a:solidFill>
              </a:rPr>
              <a:t>|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Dat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0459" y="6346519"/>
            <a:ext cx="1958715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8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4" r:id="rId5"/>
    <p:sldLayoutId id="2147483665" r:id="rId6"/>
    <p:sldLayoutId id="2147483666" r:id="rId7"/>
    <p:sldLayoutId id="2147483656" r:id="rId8"/>
    <p:sldLayoutId id="2147483664" r:id="rId9"/>
    <p:sldLayoutId id="2147483657" r:id="rId10"/>
    <p:sldLayoutId id="2147483667" r:id="rId11"/>
  </p:sldLayoutIdLst>
  <p:hf hdr="0" ftr="0"/>
  <p:txStyles>
    <p:titleStyle>
      <a:lvl1pPr algn="l" defTabSz="457189" rtl="0" eaLnBrk="1" latinLnBrk="0" hangingPunct="1">
        <a:lnSpc>
          <a:spcPct val="150000"/>
        </a:lnSpc>
        <a:spcBef>
          <a:spcPct val="0"/>
        </a:spcBef>
        <a:buNone/>
        <a:defRPr sz="2400" b="0" i="0" kern="1200">
          <a:solidFill>
            <a:schemeClr val="accent1"/>
          </a:solidFill>
          <a:latin typeface="Arial" charset="0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46934" indent="-28574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2977" indent="-22859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68171" indent="-22859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33364" indent="-22859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25B0D6FE-8DA1-F341-A125-C435290DB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587" y="1150374"/>
            <a:ext cx="3957101" cy="2302705"/>
          </a:xfrm>
        </p:spPr>
        <p:txBody>
          <a:bodyPr>
            <a:noAutofit/>
          </a:bodyPr>
          <a:lstStyle/>
          <a:p>
            <a:r>
              <a:rPr lang="en-US" sz="3200" dirty="0"/>
              <a:t>Analyzing the Impact of Health Indicators on Diabetes Diagnosis</a:t>
            </a:r>
          </a:p>
        </p:txBody>
      </p:sp>
      <p:sp>
        <p:nvSpPr>
          <p:cNvPr id="3" name="Subtitle Placeholder">
            <a:extLst>
              <a:ext uri="{FF2B5EF4-FFF2-40B4-BE49-F238E27FC236}">
                <a16:creationId xmlns:a16="http://schemas.microsoft.com/office/drawing/2014/main" id="{40A6380A-F0A0-D041-A01E-B58CAE535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587" y="3453079"/>
            <a:ext cx="3712940" cy="911624"/>
          </a:xfrm>
        </p:spPr>
        <p:txBody>
          <a:bodyPr/>
          <a:lstStyle/>
          <a:p>
            <a:r>
              <a:rPr lang="en-US" dirty="0"/>
              <a:t>Group 10</a:t>
            </a:r>
          </a:p>
        </p:txBody>
      </p:sp>
      <p:sp>
        <p:nvSpPr>
          <p:cNvPr id="4" name="Meeting Information Placeholder">
            <a:extLst>
              <a:ext uri="{FF2B5EF4-FFF2-40B4-BE49-F238E27FC236}">
                <a16:creationId xmlns:a16="http://schemas.microsoft.com/office/drawing/2014/main" id="{598FC110-1797-7641-85E2-C79773589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December 14, 2023</a:t>
            </a:r>
          </a:p>
        </p:txBody>
      </p:sp>
    </p:spTree>
    <p:extLst>
      <p:ext uri="{BB962C8B-B14F-4D97-AF65-F5344CB8AC3E}">
        <p14:creationId xmlns:p14="http://schemas.microsoft.com/office/powerpoint/2010/main" val="366168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BB71-71D4-19BE-1294-04AE39AA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5B553-E527-9DE7-9A2B-2ACD94FADE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09A5-AB95-1229-78DC-E77ED9363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F4BAB-184C-4A7D-4228-D2DFF70F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85F4C59-B987-DFD7-995F-667701CD861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0374905"/>
              </p:ext>
            </p:extLst>
          </p:nvPr>
        </p:nvGraphicFramePr>
        <p:xfrm>
          <a:off x="457199" y="1169669"/>
          <a:ext cx="8029576" cy="3346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394">
                  <a:extLst>
                    <a:ext uri="{9D8B030D-6E8A-4147-A177-3AD203B41FA5}">
                      <a16:colId xmlns:a16="http://schemas.microsoft.com/office/drawing/2014/main" val="1090210742"/>
                    </a:ext>
                  </a:extLst>
                </a:gridCol>
                <a:gridCol w="2007394">
                  <a:extLst>
                    <a:ext uri="{9D8B030D-6E8A-4147-A177-3AD203B41FA5}">
                      <a16:colId xmlns:a16="http://schemas.microsoft.com/office/drawing/2014/main" val="2114342739"/>
                    </a:ext>
                  </a:extLst>
                </a:gridCol>
                <a:gridCol w="2007394">
                  <a:extLst>
                    <a:ext uri="{9D8B030D-6E8A-4147-A177-3AD203B41FA5}">
                      <a16:colId xmlns:a16="http://schemas.microsoft.com/office/drawing/2014/main" val="1968397228"/>
                    </a:ext>
                  </a:extLst>
                </a:gridCol>
                <a:gridCol w="2007394">
                  <a:extLst>
                    <a:ext uri="{9D8B030D-6E8A-4147-A177-3AD203B41FA5}">
                      <a16:colId xmlns:a16="http://schemas.microsoft.com/office/drawing/2014/main" val="2654012560"/>
                    </a:ext>
                  </a:extLst>
                </a:gridCol>
              </a:tblGrid>
              <a:tr h="838201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600" dirty="0"/>
                        <a:t> 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Logistic Regression</a:t>
                      </a:r>
                      <a:endParaRPr lang="en-CA" sz="1600" dirty="0"/>
                    </a:p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 Vector Machines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95097"/>
                  </a:ext>
                </a:extLst>
              </a:tr>
              <a:tr h="618578">
                <a:tc>
                  <a:txBody>
                    <a:bodyPr/>
                    <a:lstStyle/>
                    <a:p>
                      <a:pPr marL="0" algn="l" defTabSz="457189" rtl="0" eaLnBrk="1" fontAlgn="base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Tree depth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457189" rtl="0" eaLnBrk="1" fontAlgn="base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Regularization strength (C)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457189" rtl="0" eaLnBrk="1" fontAlgn="base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Number of trees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457189" rtl="0" eaLnBrk="1" fontAlgn="base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Regularization strength (C) 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91150724"/>
                  </a:ext>
                </a:extLst>
              </a:tr>
              <a:tr h="618578">
                <a:tc>
                  <a:txBody>
                    <a:bodyPr/>
                    <a:lstStyle/>
                    <a:p>
                      <a:pPr marL="0" algn="l" defTabSz="457189" rtl="0" eaLnBrk="1" fontAlgn="base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Minimum samples per split </a:t>
                      </a:r>
                    </a:p>
                    <a:p>
                      <a:pPr marL="0" algn="l" defTabSz="457189" rtl="0" eaLnBrk="1" fontAlgn="base" latinLnBrk="0" hangingPunct="1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Penalty type (l1 or l2)</a:t>
                      </a:r>
                    </a:p>
                    <a:p>
                      <a:pPr marL="0" algn="l" defTabSz="457189" rtl="0" eaLnBrk="1" fontAlgn="base" latinLnBrk="0" hangingPunct="1"/>
                      <a:endParaRPr lang="en-CA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fontAlgn="base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Max features per split </a:t>
                      </a:r>
                    </a:p>
                    <a:p>
                      <a:pPr marL="0" algn="l" defTabSz="457189" rtl="0" eaLnBrk="1" fontAlgn="base" latinLnBrk="0" hangingPunct="1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fontAlgn="base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Kernel type </a:t>
                      </a:r>
                    </a:p>
                    <a:p>
                      <a:pPr marL="0" algn="l" defTabSz="457189" rtl="0" eaLnBrk="1" fontAlgn="base" latinLnBrk="0" hangingPunct="1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118688"/>
                  </a:ext>
                </a:extLst>
              </a:tr>
              <a:tr h="618578">
                <a:tc>
                  <a:txBody>
                    <a:bodyPr/>
                    <a:lstStyle/>
                    <a:p>
                      <a:pPr marL="0" marR="0" lvl="0" indent="0" algn="l" defTabSz="45718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Minimum samples per leaf</a:t>
                      </a:r>
                    </a:p>
                    <a:p>
                      <a:pPr marL="0" algn="l" defTabSz="457189" rtl="0" eaLnBrk="1" fontAlgn="base" latinLnBrk="0" hangingPunct="1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fontAlgn="base" latinLnBrk="0" hangingPunct="1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Min samples per split</a:t>
                      </a:r>
                    </a:p>
                    <a:p>
                      <a:pPr marL="0" algn="l" defTabSz="457189" rtl="0" eaLnBrk="1" fontAlgn="base" latinLnBrk="0" hangingPunct="1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Kernel-specific parameters (e.g., gamma)</a:t>
                      </a:r>
                    </a:p>
                    <a:p>
                      <a:pPr marL="0" algn="l" defTabSz="457189" rtl="0" eaLnBrk="1" fontAlgn="base" latinLnBrk="0" hangingPunct="1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5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35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DB07-E890-0C66-5453-88C0D2E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24468-ED38-0319-38DF-7E0AE8BF4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en-CA" dirty="0"/>
          </a:p>
        </p:txBody>
      </p:sp>
      <p:pic>
        <p:nvPicPr>
          <p:cNvPr id="9" name="Content Placeholder 8" descr="A graph of a graph showing a number of trees&#10;&#10;Description automatically generated with medium confidence">
            <a:extLst>
              <a:ext uri="{FF2B5EF4-FFF2-40B4-BE49-F238E27FC236}">
                <a16:creationId xmlns:a16="http://schemas.microsoft.com/office/drawing/2014/main" id="{5EDEA818-5DFE-3D75-A832-F5F0B8A54B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2512" y="1380609"/>
            <a:ext cx="7038975" cy="4362795"/>
          </a:xfrm>
          <a:ln>
            <a:solidFill>
              <a:schemeClr val="accent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1403-E835-B927-385B-3722EB817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42E1B-0B50-1CD0-312D-23B570DD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3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DB07-E890-0C66-5453-88C0D2E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24468-ED38-0319-38DF-7E0AE8BF4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DEA818-5DFE-3D75-A832-F5F0B8A54B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52512" y="1380609"/>
            <a:ext cx="7038975" cy="4362795"/>
          </a:xfrm>
          <a:ln>
            <a:solidFill>
              <a:schemeClr val="accent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1403-E835-B927-385B-3722EB817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42E1B-0B50-1CD0-312D-23B570DD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0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DB07-E890-0C66-5453-88C0D2E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24468-ED38-0319-38DF-7E0AE8BF4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DEA818-5DFE-3D75-A832-F5F0B8A54B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52512" y="1380609"/>
            <a:ext cx="7038975" cy="4362795"/>
          </a:xfrm>
          <a:ln>
            <a:solidFill>
              <a:schemeClr val="accent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1403-E835-B927-385B-3722EB817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842E1B-0B50-1CD0-312D-23B570DD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3A851-96F3-D0F9-A168-E820E08FF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067676" cy="4525963"/>
          </a:xfrm>
        </p:spPr>
        <p:txBody>
          <a:bodyPr/>
          <a:lstStyle/>
          <a:p>
            <a:r>
              <a:rPr lang="en-US" dirty="0"/>
              <a:t>Decision Tree Feature Importance</a:t>
            </a:r>
          </a:p>
          <a:p>
            <a:pPr lvl="1"/>
            <a:r>
              <a:rPr lang="en-US" dirty="0"/>
              <a:t>The top three features are BMI, Income, and Age</a:t>
            </a:r>
          </a:p>
          <a:p>
            <a:r>
              <a:rPr lang="en-US" dirty="0"/>
              <a:t>Logistic Regression Feature Importance</a:t>
            </a:r>
          </a:p>
          <a:p>
            <a:pPr lvl="1"/>
            <a:r>
              <a:rPr lang="en-US" dirty="0"/>
              <a:t>Features like </a:t>
            </a:r>
            <a:r>
              <a:rPr lang="en-US" dirty="0" err="1"/>
              <a:t>CholCheck</a:t>
            </a:r>
            <a:r>
              <a:rPr lang="en-US" dirty="0"/>
              <a:t>, </a:t>
            </a:r>
            <a:r>
              <a:rPr lang="en-US" dirty="0" err="1"/>
              <a:t>HighBP</a:t>
            </a:r>
            <a:r>
              <a:rPr lang="en-US" dirty="0"/>
              <a:t>, and </a:t>
            </a:r>
            <a:r>
              <a:rPr lang="en-US" dirty="0" err="1"/>
              <a:t>HighChol</a:t>
            </a:r>
            <a:r>
              <a:rPr lang="en-US" dirty="0"/>
              <a:t> show the highest positive importance.</a:t>
            </a:r>
          </a:p>
          <a:p>
            <a:pPr lvl="1"/>
            <a:r>
              <a:rPr lang="en-US" dirty="0" err="1"/>
              <a:t>HvyAlcoholConsump</a:t>
            </a:r>
            <a:r>
              <a:rPr lang="en-US" dirty="0"/>
              <a:t> has large negative importance</a:t>
            </a:r>
          </a:p>
          <a:p>
            <a:r>
              <a:rPr lang="en-US" dirty="0"/>
              <a:t>Random Forest Feature Importance</a:t>
            </a:r>
          </a:p>
          <a:p>
            <a:pPr lvl="1"/>
            <a:r>
              <a:rPr lang="en-US" dirty="0"/>
              <a:t>The top three features are BMI, Age, and Income similar to Decision Tree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AD1F-A3DD-4B6D-A21F-87971891D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10F62-7AB3-EDB0-2BF1-07D0005B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7F4BBB-D16C-0FAF-778A-6E3FA863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C1137E0-C37D-1F41-2495-95891BA107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613" y="658946"/>
            <a:ext cx="8780462" cy="831079"/>
          </a:xfrm>
        </p:spPr>
        <p:txBody>
          <a:bodyPr/>
          <a:lstStyle/>
          <a:p>
            <a:r>
              <a:rPr lang="en-US" dirty="0"/>
              <a:t>Feature Importance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47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BB71-71D4-19BE-1294-04AE39AA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5B553-E527-9DE7-9A2B-2ACD94FADE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So, what performed better?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09A5-AB95-1229-78DC-E77ED9363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F4BAB-184C-4A7D-4228-D2DFF70F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F689862-5D7D-85B1-3C52-E7BC73582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39125" cy="4525963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Logistic Regression showed an accuracy of approximately 0.86 but performed poorly for the positive diabetes class with a low recall.</a:t>
            </a:r>
          </a:p>
          <a:p>
            <a:r>
              <a:rPr lang="en-US" dirty="0"/>
              <a:t>The Decision Tree model shows a balanced approach but with lower overall accuracy of 0.80.</a:t>
            </a:r>
          </a:p>
          <a:p>
            <a:r>
              <a:rPr lang="en-US" dirty="0"/>
              <a:t>Two sets of metrics for Random Forest were provided, both indicating good accuracy (around 0.84 to 0.86) but poor recall for the positive class.</a:t>
            </a:r>
          </a:p>
          <a:p>
            <a:r>
              <a:rPr lang="en-US" dirty="0"/>
              <a:t>The SVM model had high accuracy of 0.86 but completely failed to predict the positive class, indicating a potential bias towards the negative class.</a:t>
            </a:r>
          </a:p>
          <a:p>
            <a:r>
              <a:rPr lang="en-US" dirty="0"/>
              <a:t>Computationally, SVM took the longest time to run while Decision Trees took the least amount of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224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1941-1E23-24B8-43CE-8545B7E2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63783-3A77-0D29-DDB3-8233B48B44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ECEF6-A5B8-AA99-108E-7F144BEAF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44348" cy="4525963"/>
          </a:xfrm>
        </p:spPr>
        <p:txBody>
          <a:bodyPr/>
          <a:lstStyle/>
          <a:p>
            <a:r>
              <a:rPr lang="en-US" dirty="0"/>
              <a:t>Random Forest performed the best but was significantly slower and was more computationally intensive</a:t>
            </a:r>
          </a:p>
          <a:p>
            <a:r>
              <a:rPr lang="en-US" dirty="0"/>
              <a:t>More medical features should be used in this study; future work may involve more variables found in other datasets</a:t>
            </a:r>
          </a:p>
          <a:p>
            <a:pPr lvl="1"/>
            <a:r>
              <a:rPr lang="en-US" dirty="0"/>
              <a:t>Such as: Blood Glucose Level, family history, Insulin Resistance, etc. </a:t>
            </a:r>
          </a:p>
          <a:p>
            <a:r>
              <a:rPr lang="en-US" dirty="0"/>
              <a:t>Considering Diabetes as binary and modelling based on that might be inaccurate as different types of diabetes have different factors</a:t>
            </a:r>
          </a:p>
          <a:p>
            <a:pPr lvl="1"/>
            <a:r>
              <a:rPr lang="en-US" dirty="0"/>
              <a:t>Data collection could include different types and clustering can be utilized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A58E3-7C35-A165-67AA-30F8182A6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D6920-F372-4EFF-37C5-18D12371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5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B0BA-3A7A-37B8-7F6C-B0BF7AF4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08DF-ABCA-40A0-20F6-B2B16D712C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31446-9CFC-CD5D-CCB0-39C931877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274" y="1507232"/>
            <a:ext cx="8425939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sz="1100" dirty="0">
                <a:latin typeface="Arial" panose="020B0604020202020204" pitchFamily="34" charset="0"/>
              </a:rPr>
              <a:t>[1] Diabetes, CDC. 2020. “National Diabetes Statistics Report.” https://diabetesresearch.</a:t>
            </a:r>
            <a:r>
              <a:rPr lang="en-CA" sz="1100">
                <a:latin typeface="Arial" panose="020B0604020202020204" pitchFamily="34" charset="0"/>
              </a:rPr>
              <a:t>org/wp-content</a:t>
            </a:r>
            <a:r>
              <a:rPr lang="en-CA" sz="1100" dirty="0">
                <a:latin typeface="Arial" panose="020B0604020202020204" pitchFamily="34" charset="0"/>
              </a:rPr>
              <a:t>/uploads/2022/05/national-diabetes-statistics-report-2020.pdf.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100" dirty="0">
                <a:latin typeface="Arial" panose="020B0604020202020204" pitchFamily="34" charset="0"/>
              </a:rPr>
              <a:t>[2]</a:t>
            </a:r>
            <a:r>
              <a:rPr lang="en-US" sz="1100" dirty="0">
                <a:latin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</a:rPr>
              <a:t>Teboul</a:t>
            </a:r>
            <a:r>
              <a:rPr lang="en-US" sz="1100" dirty="0">
                <a:latin typeface="Arial" panose="020B0604020202020204" pitchFamily="34" charset="0"/>
              </a:rPr>
              <a:t>, Alex. 2015. “Diabetes Health Indicators Dataset.” Kaggle: Your Machine </a:t>
            </a:r>
            <a:r>
              <a:rPr lang="en-US" sz="1100" dirty="0" err="1">
                <a:latin typeface="Arial" panose="020B0604020202020204" pitchFamily="34" charset="0"/>
              </a:rPr>
              <a:t>Learningand</a:t>
            </a:r>
            <a:r>
              <a:rPr lang="en-US" sz="1100" dirty="0">
                <a:latin typeface="Arial" panose="020B0604020202020204" pitchFamily="34" charset="0"/>
              </a:rPr>
              <a:t> Data Science Community. https://archive.ics.uci.edu/dataset/891/cdc+diabetes+ </a:t>
            </a:r>
            <a:r>
              <a:rPr lang="en-US" sz="1100" dirty="0" err="1">
                <a:latin typeface="Arial" panose="020B0604020202020204" pitchFamily="34" charset="0"/>
              </a:rPr>
              <a:t>health+indicators</a:t>
            </a:r>
            <a:endParaRPr lang="en-US" sz="11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[3] Hastie T. Friedman, J. and R. </a:t>
            </a:r>
            <a:r>
              <a:rPr lang="en-CA" sz="11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Tibshirani</a:t>
            </a: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. The Elements of Statistical Learning. Springer series in statistics New York, 2001.</a:t>
            </a:r>
            <a:endParaRPr lang="en-CA" sz="1100" dirty="0">
              <a:solidFill>
                <a:srgbClr val="495365"/>
              </a:solidFill>
              <a:latin typeface="Lato" panose="020F050202020403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[4] L. </a:t>
            </a:r>
            <a:r>
              <a:rPr lang="en-CA" sz="11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Breiman</a:t>
            </a: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. Random forests. Machine Learning, 45(1):5–32, 2001.</a:t>
            </a:r>
            <a:endParaRPr lang="en-CA" sz="1100" dirty="0">
              <a:solidFill>
                <a:srgbClr val="495365"/>
              </a:solidFill>
              <a:latin typeface="Lato" panose="020F050202020403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[5] I. Guyon and A. </a:t>
            </a:r>
            <a:r>
              <a:rPr lang="en-CA" sz="11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Elisseeff</a:t>
            </a: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. An introduction to variable and feature selection. Journal of Machine Learning Research, 3:1157–1182, 2003.</a:t>
            </a:r>
            <a:endParaRPr lang="en-CA" sz="1100" dirty="0">
              <a:solidFill>
                <a:srgbClr val="495365"/>
              </a:solidFill>
              <a:latin typeface="Lato" panose="020F050202020403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[6] D.M.W. Powers. Evaluation: from precision, recall and f-measure to roc, </a:t>
            </a:r>
            <a:r>
              <a:rPr lang="en-CA" sz="11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informedness</a:t>
            </a: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markedness &amp; correlation. Journal of Machine Learning Technologies, 2(1):37–63, 2011.</a:t>
            </a:r>
            <a:endParaRPr lang="en-CA" sz="1100" dirty="0">
              <a:solidFill>
                <a:srgbClr val="495365"/>
              </a:solidFill>
              <a:latin typeface="Lato" panose="020F050202020403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[7] N.V. Chawla, K.W. Bowyer, L.O. Hall, and W.P. </a:t>
            </a:r>
            <a:r>
              <a:rPr lang="en-CA" sz="11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Kegelmeyer</a:t>
            </a: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. Smote: synthetic minority over-sampling technique. Journal of artificial intelligence research, 16:321–357, 2002.</a:t>
            </a:r>
            <a:endParaRPr lang="en-CA" sz="1100" dirty="0">
              <a:solidFill>
                <a:srgbClr val="495365"/>
              </a:solidFill>
              <a:latin typeface="Lato" panose="020F050202020403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[8] J. </a:t>
            </a:r>
            <a:r>
              <a:rPr lang="en-CA" sz="11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Bergstra</a:t>
            </a: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 and Y. Bengio. Random search for hyper-parameter optimization. In Journal of Machine Learning Research, pages 281–305, 2012.</a:t>
            </a:r>
            <a:endParaRPr lang="en-CA" sz="1100" dirty="0">
              <a:solidFill>
                <a:srgbClr val="495365"/>
              </a:solidFill>
              <a:latin typeface="Lato" panose="020F050202020403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[9] R. </a:t>
            </a:r>
            <a:r>
              <a:rPr lang="en-CA" sz="11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Kohavi</a:t>
            </a: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. A study of cross-validation and bootstrap for accuracy estimation and model selection. In Proceedings of the 14th International Joint Conference on Artificial Intelligence, 2:1137–1145, 1995.</a:t>
            </a:r>
            <a:endParaRPr lang="en-CA" sz="1100" dirty="0">
              <a:solidFill>
                <a:srgbClr val="495365"/>
              </a:solidFill>
              <a:latin typeface="Lato" panose="020F050202020403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[10] A. </a:t>
            </a:r>
            <a:r>
              <a:rPr lang="en-CA" sz="11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Esteva</a:t>
            </a: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CA" sz="11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Robicquet</a:t>
            </a: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B. </a:t>
            </a:r>
            <a:r>
              <a:rPr lang="en-CA" sz="11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Ramsundar</a:t>
            </a: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V. Kuleshov, M. </a:t>
            </a:r>
            <a:r>
              <a:rPr lang="en-CA" sz="11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DePristo</a:t>
            </a: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K. Chou, C. Cui, G. Corrado, S. </a:t>
            </a:r>
            <a:r>
              <a:rPr lang="en-CA" sz="1100" b="0" i="0" dirty="0" err="1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Thrun</a:t>
            </a:r>
            <a:r>
              <a:rPr lang="en-CA" sz="1100" b="0" i="0" dirty="0">
                <a:solidFill>
                  <a:srgbClr val="495365"/>
                </a:solidFill>
                <a:effectLst/>
                <a:latin typeface="Arial" panose="020B0604020202020204" pitchFamily="34" charset="0"/>
              </a:rPr>
              <a:t>, and J. Dean. A guide to deep learning in healthcare. Nature Medicine, 25(1):24–29, 2019.</a:t>
            </a:r>
            <a:br>
              <a:rPr lang="en-CA" sz="1100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en-CA" sz="11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E837-6605-75A8-5133-132DF2B23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EE354-8390-C562-74B6-006A091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966A7C92-F401-FB45-AEC7-220E44D2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Subtitle Placeholder">
            <a:extLst>
              <a:ext uri="{FF2B5EF4-FFF2-40B4-BE49-F238E27FC236}">
                <a16:creationId xmlns:a16="http://schemas.microsoft.com/office/drawing/2014/main" id="{2340EE59-2EC0-5645-9670-8C36788E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613" y="658947"/>
            <a:ext cx="8780462" cy="753256"/>
          </a:xfrm>
        </p:spPr>
        <p:txBody>
          <a:bodyPr>
            <a:normAutofit/>
          </a:bodyPr>
          <a:lstStyle/>
          <a:p>
            <a:r>
              <a:rPr lang="en-US" dirty="0"/>
              <a:t>Motivation and Problem Statement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1516490-9B39-2C4C-8687-F7EDEC1B9A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7FECEB32-002C-704B-95D9-F304E6D4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/>
              <a:pPr>
                <a:spcAft>
                  <a:spcPts val="600"/>
                </a:spcAft>
              </a:pPr>
              <a:t>December 15, 2023</a:t>
            </a:fld>
            <a:endParaRPr lang="en-US"/>
          </a:p>
        </p:txBody>
      </p:sp>
      <p:graphicFrame>
        <p:nvGraphicFramePr>
          <p:cNvPr id="11" name="Left Content Placeholder">
            <a:extLst>
              <a:ext uri="{FF2B5EF4-FFF2-40B4-BE49-F238E27FC236}">
                <a16:creationId xmlns:a16="http://schemas.microsoft.com/office/drawing/2014/main" id="{19679691-5848-1742-C9A6-7AAA310D8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12246"/>
              </p:ext>
            </p:extLst>
          </p:nvPr>
        </p:nvGraphicFramePr>
        <p:xfrm>
          <a:off x="200894" y="1421441"/>
          <a:ext cx="8781051" cy="453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6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4C347C6B-3BB4-6443-8102-A95F8E7D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ubtitle Placeholder">
            <a:extLst>
              <a:ext uri="{FF2B5EF4-FFF2-40B4-BE49-F238E27FC236}">
                <a16:creationId xmlns:a16="http://schemas.microsoft.com/office/drawing/2014/main" id="{81C2F944-600F-FC4A-82B6-80F08891CF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Dataset - Diabetes</a:t>
            </a:r>
          </a:p>
          <a:p>
            <a:endParaRPr lang="en-US" dirty="0"/>
          </a:p>
        </p:txBody>
      </p:sp>
      <p:sp>
        <p:nvSpPr>
          <p:cNvPr id="2" name="Left Content Placeholder">
            <a:extLst>
              <a:ext uri="{FF2B5EF4-FFF2-40B4-BE49-F238E27FC236}">
                <a16:creationId xmlns:a16="http://schemas.microsoft.com/office/drawing/2014/main" id="{A1437A82-5E13-6843-BF8A-67B98154D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7654413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Behavioral Risk Factor Surveillance System (BRFSS), an annual health-related telephone survey administered by the CDC</a:t>
            </a:r>
          </a:p>
          <a:p>
            <a:r>
              <a:rPr lang="en-US" dirty="0"/>
              <a:t>The total number of observations is 253680 with 21 features</a:t>
            </a:r>
          </a:p>
          <a:p>
            <a:pPr lvl="1"/>
            <a:r>
              <a:rPr lang="en-US" dirty="0"/>
              <a:t>17 categorical and 4 numerical</a:t>
            </a:r>
          </a:p>
          <a:p>
            <a:pPr lvl="1"/>
            <a:r>
              <a:rPr lang="en-US" dirty="0"/>
              <a:t>Some key features are:</a:t>
            </a:r>
          </a:p>
          <a:p>
            <a:pPr lvl="2"/>
            <a:r>
              <a:rPr lang="en-US" dirty="0"/>
              <a:t>Demographic data</a:t>
            </a:r>
          </a:p>
          <a:p>
            <a:pPr lvl="2"/>
            <a:r>
              <a:rPr lang="en-US" dirty="0"/>
              <a:t>Blood pressure and cholesterol Levels</a:t>
            </a:r>
          </a:p>
          <a:p>
            <a:pPr lvl="2"/>
            <a:r>
              <a:rPr lang="en-US" dirty="0"/>
              <a:t>BMI</a:t>
            </a:r>
          </a:p>
          <a:p>
            <a:pPr lvl="2"/>
            <a:r>
              <a:rPr lang="en-US" dirty="0"/>
              <a:t>Income</a:t>
            </a:r>
          </a:p>
          <a:p>
            <a:pPr lvl="2"/>
            <a:r>
              <a:rPr lang="en-US" dirty="0"/>
              <a:t>Smoking status</a:t>
            </a:r>
          </a:p>
          <a:p>
            <a:pPr lvl="2"/>
            <a:r>
              <a:rPr lang="en-US" dirty="0"/>
              <a:t>Physical and mental health and history</a:t>
            </a:r>
          </a:p>
          <a:p>
            <a:pPr lvl="2"/>
            <a:r>
              <a:rPr lang="en-US" dirty="0"/>
              <a:t>Dietary habits and alcohol consumption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4F7DF7-787F-E64A-BB23-8868F4D76F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4BE65BA0-C729-B349-AFC3-E39BBF57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88A19-114C-87C3-5144-C74E3B650CD8}"/>
              </a:ext>
            </a:extLst>
          </p:cNvPr>
          <p:cNvSpPr txBox="1"/>
          <p:nvPr/>
        </p:nvSpPr>
        <p:spPr>
          <a:xfrm>
            <a:off x="4284405" y="3013868"/>
            <a:ext cx="4572000" cy="2446824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>
            <a:defPPr>
              <a:defRPr lang="en-US"/>
            </a:defPPr>
            <a:lvl1pPr marL="342891" indent="-342891" defTabSz="457189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Font typeface="Arial"/>
              <a:buChar char="•"/>
              <a:defRPr b="0" i="0">
                <a:latin typeface="Arial" charset="0"/>
              </a:defRPr>
            </a:lvl1pPr>
            <a:lvl2pPr marL="646934" lvl="1" indent="-285744" defTabSz="457189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b="0" i="0">
                <a:latin typeface="Arial" charset="0"/>
              </a:defRPr>
            </a:lvl2pPr>
            <a:lvl3pPr marL="902977" indent="-228594" defTabSz="457189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b="0" i="0">
                <a:latin typeface="Arial" charset="0"/>
              </a:defRPr>
            </a:lvl3pPr>
            <a:lvl4pPr marL="1168171" indent="-228594" defTabSz="457189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b="0" i="0">
                <a:latin typeface="Arial" charset="0"/>
              </a:defRPr>
            </a:lvl4pPr>
            <a:lvl5pPr marL="1433364" indent="-228594" defTabSz="457189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b="0" i="0">
                <a:latin typeface="Arial" charset="0"/>
              </a:defRPr>
            </a:lvl5pPr>
            <a:lvl6pPr marL="2514537" indent="-228594" defTabSz="457189">
              <a:spcBef>
                <a:spcPct val="20000"/>
              </a:spcBef>
              <a:buFont typeface="Arial"/>
              <a:buChar char="•"/>
            </a:lvl6pPr>
            <a:lvl7pPr marL="2971726" indent="-228594" defTabSz="457189">
              <a:spcBef>
                <a:spcPct val="20000"/>
              </a:spcBef>
              <a:buFont typeface="Arial"/>
              <a:buChar char="•"/>
            </a:lvl7pPr>
            <a:lvl8pPr marL="3428914" indent="-228594" defTabSz="457189">
              <a:spcBef>
                <a:spcPct val="20000"/>
              </a:spcBef>
              <a:buFont typeface="Arial"/>
              <a:buChar char="•"/>
            </a:lvl8pPr>
            <a:lvl9pPr marL="3886103" indent="-228594" defTabSz="457189">
              <a:spcBef>
                <a:spcPct val="20000"/>
              </a:spcBef>
              <a:buFont typeface="Arial"/>
              <a:buChar char="•"/>
            </a:lvl9pPr>
          </a:lstStyle>
          <a:p>
            <a:pPr marL="36119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3158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4C347C6B-3BB4-6443-8102-A95F8E7D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7" name="Subtitle Placeholder">
            <a:extLst>
              <a:ext uri="{FF2B5EF4-FFF2-40B4-BE49-F238E27FC236}">
                <a16:creationId xmlns:a16="http://schemas.microsoft.com/office/drawing/2014/main" id="{81C2F944-600F-FC4A-82B6-80F08891CF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Preprocessing and Visualization</a:t>
            </a:r>
            <a:endParaRPr lang="en-CA" dirty="0"/>
          </a:p>
          <a:p>
            <a:endParaRPr lang="en-US" dirty="0"/>
          </a:p>
        </p:txBody>
      </p:sp>
      <p:sp>
        <p:nvSpPr>
          <p:cNvPr id="2" name="Left Content Placeholder">
            <a:extLst>
              <a:ext uri="{FF2B5EF4-FFF2-40B4-BE49-F238E27FC236}">
                <a16:creationId xmlns:a16="http://schemas.microsoft.com/office/drawing/2014/main" id="{A1437A82-5E13-6843-BF8A-67B98154D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64014" cy="4525963"/>
          </a:xfrm>
        </p:spPr>
        <p:txBody>
          <a:bodyPr>
            <a:normAutofit/>
          </a:bodyPr>
          <a:lstStyle/>
          <a:p>
            <a:r>
              <a:rPr lang="en-US" dirty="0"/>
              <a:t>3 Sets of the same dataset were used</a:t>
            </a:r>
          </a:p>
          <a:p>
            <a:pPr lvl="1"/>
            <a:r>
              <a:rPr lang="en-US" dirty="0"/>
              <a:t>First dataset included pre-diabetes as a third group in the target variable</a:t>
            </a:r>
          </a:p>
          <a:p>
            <a:pPr lvl="1"/>
            <a:r>
              <a:rPr lang="en-US" dirty="0"/>
              <a:t>Second one had a binary target but balanced with a 50/50 split</a:t>
            </a:r>
          </a:p>
          <a:p>
            <a:pPr lvl="1"/>
            <a:r>
              <a:rPr lang="en-US" dirty="0"/>
              <a:t>Third dataset was binary but not balanced</a:t>
            </a:r>
          </a:p>
          <a:p>
            <a:r>
              <a:rPr lang="en-US" dirty="0"/>
              <a:t>Data was already tidied which simplified preprocessing</a:t>
            </a:r>
          </a:p>
          <a:p>
            <a:r>
              <a:rPr lang="en-US" dirty="0"/>
              <a:t>No missing values were found.</a:t>
            </a:r>
          </a:p>
          <a:p>
            <a:r>
              <a:rPr lang="en-US" dirty="0"/>
              <a:t>Correlation analysis was done on all 3 sets.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4F7DF7-787F-E64A-BB23-8868F4D76F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4BE65BA0-C729-B349-AFC3-E39BBF57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88A19-114C-87C3-5144-C74E3B650CD8}"/>
              </a:ext>
            </a:extLst>
          </p:cNvPr>
          <p:cNvSpPr txBox="1"/>
          <p:nvPr/>
        </p:nvSpPr>
        <p:spPr>
          <a:xfrm>
            <a:off x="4284405" y="3013868"/>
            <a:ext cx="4572000" cy="2446824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>
            <a:defPPr>
              <a:defRPr lang="en-US"/>
            </a:defPPr>
            <a:lvl1pPr marL="342891" indent="-342891" defTabSz="457189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Font typeface="Arial"/>
              <a:buChar char="•"/>
              <a:defRPr b="0" i="0">
                <a:latin typeface="Arial" charset="0"/>
              </a:defRPr>
            </a:lvl1pPr>
            <a:lvl2pPr marL="646934" lvl="1" indent="-285744" defTabSz="457189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b="0" i="0">
                <a:latin typeface="Arial" charset="0"/>
              </a:defRPr>
            </a:lvl2pPr>
            <a:lvl3pPr marL="902977" indent="-228594" defTabSz="457189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b="0" i="0">
                <a:latin typeface="Arial" charset="0"/>
              </a:defRPr>
            </a:lvl3pPr>
            <a:lvl4pPr marL="1168171" indent="-228594" defTabSz="457189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b="0" i="0">
                <a:latin typeface="Arial" charset="0"/>
              </a:defRPr>
            </a:lvl4pPr>
            <a:lvl5pPr marL="1433364" indent="-228594" defTabSz="457189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b="0" i="0">
                <a:latin typeface="Arial" charset="0"/>
              </a:defRPr>
            </a:lvl5pPr>
            <a:lvl6pPr marL="2514537" indent="-228594" defTabSz="457189">
              <a:spcBef>
                <a:spcPct val="20000"/>
              </a:spcBef>
              <a:buFont typeface="Arial"/>
              <a:buChar char="•"/>
            </a:lvl6pPr>
            <a:lvl7pPr marL="2971726" indent="-228594" defTabSz="457189">
              <a:spcBef>
                <a:spcPct val="20000"/>
              </a:spcBef>
              <a:buFont typeface="Arial"/>
              <a:buChar char="•"/>
            </a:lvl7pPr>
            <a:lvl8pPr marL="3428914" indent="-228594" defTabSz="457189">
              <a:spcBef>
                <a:spcPct val="20000"/>
              </a:spcBef>
              <a:buFont typeface="Arial"/>
              <a:buChar char="•"/>
            </a:lvl8pPr>
            <a:lvl9pPr marL="3886103" indent="-228594" defTabSz="457189">
              <a:spcBef>
                <a:spcPct val="20000"/>
              </a:spcBef>
              <a:buFont typeface="Arial"/>
              <a:buChar char="•"/>
            </a:lvl9pPr>
          </a:lstStyle>
          <a:p>
            <a:pPr marL="36119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1947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073C-AC50-01F9-85D5-8767591B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anchor="b">
            <a:normAutofit/>
          </a:bodyPr>
          <a:lstStyle/>
          <a:p>
            <a:r>
              <a:rPr lang="en-US" dirty="0"/>
              <a:t>Methods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A59CA-759C-D5A7-BAFB-20AC4391D5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613" y="658947"/>
            <a:ext cx="8780462" cy="753256"/>
          </a:xfrm>
        </p:spPr>
        <p:txBody>
          <a:bodyPr>
            <a:normAutofit/>
          </a:bodyPr>
          <a:lstStyle/>
          <a:p>
            <a:r>
              <a:rPr lang="en-US" dirty="0"/>
              <a:t>Preprocessing and Visualization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DD129-5B71-992B-B1AE-F0A7DEABC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"/>
          <a:stretch/>
        </p:blipFill>
        <p:spPr bwMode="auto">
          <a:xfrm>
            <a:off x="1436615" y="1225550"/>
            <a:ext cx="6270769" cy="489585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CF7E-3D56-876E-43A8-4EABE3385E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DB259-5705-69EE-AA98-DA0DB14B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/>
              <a:pPr>
                <a:spcAft>
                  <a:spcPts val="600"/>
                </a:spcAft>
              </a:pPr>
              <a:t>December 15, 2023</a:t>
            </a:fld>
            <a:endParaRPr lang="en-US"/>
          </a:p>
        </p:txBody>
      </p:sp>
      <p:sp>
        <p:nvSpPr>
          <p:cNvPr id="4" name="Left Content Placeholder">
            <a:extLst>
              <a:ext uri="{FF2B5EF4-FFF2-40B4-BE49-F238E27FC236}">
                <a16:creationId xmlns:a16="http://schemas.microsoft.com/office/drawing/2014/main" id="{F94F671E-A544-5FE0-004B-7DB0F9E4CBE9}"/>
              </a:ext>
            </a:extLst>
          </p:cNvPr>
          <p:cNvSpPr txBox="1">
            <a:spLocks/>
          </p:cNvSpPr>
          <p:nvPr/>
        </p:nvSpPr>
        <p:spPr>
          <a:xfrm>
            <a:off x="2991637" y="5763590"/>
            <a:ext cx="3999663" cy="474406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>
            <a:lvl1pPr marL="342891" indent="-342891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46934" indent="-28574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02977" indent="-22859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68171" indent="-22859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433364" indent="-22859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55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073C-AC50-01F9-85D5-8767591B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anchor="b">
            <a:normAutofit/>
          </a:bodyPr>
          <a:lstStyle/>
          <a:p>
            <a:r>
              <a:rPr lang="en-US" dirty="0"/>
              <a:t>Methods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A59CA-759C-D5A7-BAFB-20AC4391D5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613" y="658947"/>
            <a:ext cx="8780462" cy="753256"/>
          </a:xfrm>
        </p:spPr>
        <p:txBody>
          <a:bodyPr>
            <a:normAutofit/>
          </a:bodyPr>
          <a:lstStyle/>
          <a:p>
            <a:r>
              <a:rPr lang="en-US" dirty="0"/>
              <a:t>Preprocessing and Visualization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DD129-5B71-992B-B1AE-F0A7DEABC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39" r="139"/>
          <a:stretch/>
        </p:blipFill>
        <p:spPr bwMode="auto">
          <a:xfrm>
            <a:off x="1436615" y="1225550"/>
            <a:ext cx="6270769" cy="489585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CF7E-3D56-876E-43A8-4EABE3385E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DB259-5705-69EE-AA98-DA0DB14B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/>
              <a:pPr>
                <a:spcAft>
                  <a:spcPts val="600"/>
                </a:spcAft>
              </a:pPr>
              <a:t>December 15, 2023</a:t>
            </a:fld>
            <a:endParaRPr lang="en-US"/>
          </a:p>
        </p:txBody>
      </p:sp>
      <p:sp>
        <p:nvSpPr>
          <p:cNvPr id="4" name="Left Content Placeholder">
            <a:extLst>
              <a:ext uri="{FF2B5EF4-FFF2-40B4-BE49-F238E27FC236}">
                <a16:creationId xmlns:a16="http://schemas.microsoft.com/office/drawing/2014/main" id="{F94F671E-A544-5FE0-004B-7DB0F9E4CBE9}"/>
              </a:ext>
            </a:extLst>
          </p:cNvPr>
          <p:cNvSpPr txBox="1">
            <a:spLocks/>
          </p:cNvSpPr>
          <p:nvPr/>
        </p:nvSpPr>
        <p:spPr>
          <a:xfrm>
            <a:off x="2991637" y="5763590"/>
            <a:ext cx="3999663" cy="474406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>
            <a:lvl1pPr marL="342891" indent="-342891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46934" indent="-28574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02977" indent="-22859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68171" indent="-22859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433364" indent="-22859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969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073C-AC50-01F9-85D5-8767591B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4" y="1"/>
            <a:ext cx="8781051" cy="655383"/>
          </a:xfrm>
        </p:spPr>
        <p:txBody>
          <a:bodyPr anchor="b">
            <a:normAutofit/>
          </a:bodyPr>
          <a:lstStyle/>
          <a:p>
            <a:r>
              <a:rPr lang="en-US" dirty="0"/>
              <a:t>Methods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A59CA-759C-D5A7-BAFB-20AC4391D5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613" y="658947"/>
            <a:ext cx="8780462" cy="753256"/>
          </a:xfrm>
        </p:spPr>
        <p:txBody>
          <a:bodyPr>
            <a:normAutofit/>
          </a:bodyPr>
          <a:lstStyle/>
          <a:p>
            <a:r>
              <a:rPr lang="en-US" dirty="0"/>
              <a:t>Preprocessing and Visualization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DD129-5B71-992B-B1AE-F0A7DEABC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39" r="139"/>
          <a:stretch/>
        </p:blipFill>
        <p:spPr bwMode="auto">
          <a:xfrm>
            <a:off x="1436615" y="1225550"/>
            <a:ext cx="6270769" cy="489585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CF7E-3D56-876E-43A8-4EABE3385E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0531" y="6346518"/>
            <a:ext cx="4795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CB33EA-91D6-F140-A440-0A130B2A34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DB259-5705-69EE-AA98-DA0DB14B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0459" y="6346519"/>
            <a:ext cx="19587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EF10F-437A-1E47-9122-F08C813F0AE8}" type="datetime4">
              <a:rPr lang="en-CA" smtClean="0"/>
              <a:pPr>
                <a:spcAft>
                  <a:spcPts val="600"/>
                </a:spcAft>
              </a:pPr>
              <a:t>December 15, 2023</a:t>
            </a:fld>
            <a:endParaRPr lang="en-US"/>
          </a:p>
        </p:txBody>
      </p:sp>
      <p:sp>
        <p:nvSpPr>
          <p:cNvPr id="4" name="Left Content Placeholder">
            <a:extLst>
              <a:ext uri="{FF2B5EF4-FFF2-40B4-BE49-F238E27FC236}">
                <a16:creationId xmlns:a16="http://schemas.microsoft.com/office/drawing/2014/main" id="{F94F671E-A544-5FE0-004B-7DB0F9E4CBE9}"/>
              </a:ext>
            </a:extLst>
          </p:cNvPr>
          <p:cNvSpPr txBox="1">
            <a:spLocks/>
          </p:cNvSpPr>
          <p:nvPr/>
        </p:nvSpPr>
        <p:spPr>
          <a:xfrm>
            <a:off x="2991637" y="5763590"/>
            <a:ext cx="3999663" cy="474406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>
            <a:lvl1pPr marL="342891" indent="-342891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46934" indent="-28574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02977" indent="-22859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68171" indent="-22859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433364" indent="-22859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567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30F7-D8D0-7769-525E-FD26B243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8A310-CAA6-74B9-2AAD-A3FF376F58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Preprocessing and Visualization</a:t>
            </a:r>
            <a:endParaRPr lang="en-CA" dirty="0"/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48F70-B8DB-F3D3-85F4-A4AFA95B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correlation analysis, the following features had higher positive correlations with diabetes:</a:t>
            </a:r>
          </a:p>
          <a:p>
            <a:pPr lvl="1"/>
            <a:r>
              <a:rPr lang="en-US" dirty="0"/>
              <a:t>BMI</a:t>
            </a:r>
          </a:p>
          <a:p>
            <a:pPr lvl="1"/>
            <a:r>
              <a:rPr lang="en-US" dirty="0"/>
              <a:t>High BP</a:t>
            </a:r>
          </a:p>
          <a:p>
            <a:pPr lvl="1"/>
            <a:r>
              <a:rPr lang="en-US" dirty="0"/>
              <a:t>High Cholesterol</a:t>
            </a:r>
          </a:p>
          <a:p>
            <a:r>
              <a:rPr lang="en-US" dirty="0"/>
              <a:t>This can be attributed to common relationship between physical health and diabetes</a:t>
            </a:r>
          </a:p>
          <a:p>
            <a:r>
              <a:rPr lang="en-US" dirty="0"/>
              <a:t>The following features had higher negative correlations with diabetes: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Education</a:t>
            </a:r>
          </a:p>
          <a:p>
            <a:r>
              <a:rPr lang="en-US" dirty="0"/>
              <a:t>Can be interpreted as access to resources whether monetary or educational mitigates diabetes risks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E7CF-FF06-8425-1688-6B89721FD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5146E1-39F1-A760-8DD8-CB75D2A2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8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BB71-71D4-19BE-1294-04AE39AA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5B553-E527-9DE7-9A2B-2ACD94FADE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Classifiers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09A5-AB95-1229-78DC-E77ED9363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B33EA-91D6-F140-A440-0A130B2A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F4BAB-184C-4A7D-4228-D2DFF70F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F10F-437A-1E47-9122-F08C813F0AE8}" type="datetime4">
              <a:rPr lang="en-CA" smtClean="0"/>
              <a:pPr/>
              <a:t>December 15, 2023</a:t>
            </a:fld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85F4C59-B987-DFD7-995F-667701CD861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7718273"/>
              </p:ext>
            </p:extLst>
          </p:nvPr>
        </p:nvGraphicFramePr>
        <p:xfrm>
          <a:off x="457199" y="1169669"/>
          <a:ext cx="8029576" cy="4657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394">
                  <a:extLst>
                    <a:ext uri="{9D8B030D-6E8A-4147-A177-3AD203B41FA5}">
                      <a16:colId xmlns:a16="http://schemas.microsoft.com/office/drawing/2014/main" val="1090210742"/>
                    </a:ext>
                  </a:extLst>
                </a:gridCol>
                <a:gridCol w="2007394">
                  <a:extLst>
                    <a:ext uri="{9D8B030D-6E8A-4147-A177-3AD203B41FA5}">
                      <a16:colId xmlns:a16="http://schemas.microsoft.com/office/drawing/2014/main" val="2114342739"/>
                    </a:ext>
                  </a:extLst>
                </a:gridCol>
                <a:gridCol w="2007394">
                  <a:extLst>
                    <a:ext uri="{9D8B030D-6E8A-4147-A177-3AD203B41FA5}">
                      <a16:colId xmlns:a16="http://schemas.microsoft.com/office/drawing/2014/main" val="1968397228"/>
                    </a:ext>
                  </a:extLst>
                </a:gridCol>
                <a:gridCol w="2007394">
                  <a:extLst>
                    <a:ext uri="{9D8B030D-6E8A-4147-A177-3AD203B41FA5}">
                      <a16:colId xmlns:a16="http://schemas.microsoft.com/office/drawing/2014/main" val="2654012560"/>
                    </a:ext>
                  </a:extLst>
                </a:gridCol>
              </a:tblGrid>
              <a:tr h="838201">
                <a:tc>
                  <a:txBody>
                    <a:bodyPr/>
                    <a:lstStyle/>
                    <a:p>
                      <a:r>
                        <a:rPr lang="en-US" sz="1600" dirty="0"/>
                        <a:t>Decision 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Logistic Regression</a:t>
                      </a:r>
                      <a:endParaRPr lang="en-CA" sz="1600" dirty="0"/>
                    </a:p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 Vector Machines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95097"/>
                  </a:ext>
                </a:extLst>
              </a:tr>
              <a:tr h="618578"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Supervised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Supervised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Ensemble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 dirty="0">
                          <a:effectLst/>
                        </a:rPr>
                        <a:t>Supervised learning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150724"/>
                  </a:ext>
                </a:extLst>
              </a:tr>
              <a:tr h="618578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Suitable for both linear and non-linear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600">
                          <a:effectLst/>
                        </a:rPr>
                        <a:t>Primarily for linear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Suitable for both linear and non-linear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Suitable for both linear and non-linear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118688"/>
                  </a:ext>
                </a:extLst>
              </a:tr>
              <a:tr h="618578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Prone to overfitting, especially with deep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Less prone to overfitting, regularization can be applied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Helps reduce overfitting compared to a single 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Can be prone to overfitting, but regularization can mitigate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657128"/>
                  </a:ext>
                </a:extLst>
              </a:tr>
              <a:tr h="618578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Relatively easy to interpret and visualize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Relatively easy to interpret coefficients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Difficult to interpret individual trees, but feature importance can be assessed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Less intuitive to interpret compared to decision trees and logistic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22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18442"/>
      </p:ext>
    </p:extLst>
  </p:cSld>
  <p:clrMapOvr>
    <a:masterClrMapping/>
  </p:clrMapOvr>
</p:sld>
</file>

<file path=ppt/theme/theme1.xml><?xml version="1.0" encoding="utf-8"?>
<a:theme xmlns:a="http://schemas.openxmlformats.org/drawingml/2006/main" name="McMaster Brighter World Theme">
  <a:themeElements>
    <a:clrScheme name="Custom 7">
      <a:dk1>
        <a:srgbClr val="4C555C"/>
      </a:dk1>
      <a:lt1>
        <a:srgbClr val="FFFFFF"/>
      </a:lt1>
      <a:dk2>
        <a:srgbClr val="FFFFFF"/>
      </a:dk2>
      <a:lt2>
        <a:srgbClr val="FFFFFF"/>
      </a:lt2>
      <a:accent1>
        <a:srgbClr val="79003B"/>
      </a:accent1>
      <a:accent2>
        <a:srgbClr val="FCBE57"/>
      </a:accent2>
      <a:accent3>
        <a:srgbClr val="FFD000"/>
      </a:accent3>
      <a:accent4>
        <a:srgbClr val="D2D654"/>
      </a:accent4>
      <a:accent5>
        <a:srgbClr val="6FD3E3"/>
      </a:accent5>
      <a:accent6>
        <a:srgbClr val="A71930"/>
      </a:accent6>
      <a:hlink>
        <a:srgbClr val="79003B"/>
      </a:hlink>
      <a:folHlink>
        <a:srgbClr val="79003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23957</TotalTime>
  <Words>1116</Words>
  <Application>Microsoft Office PowerPoint</Application>
  <PresentationFormat>On-screen Show (4:3)</PresentationFormat>
  <Paragraphs>166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Lato</vt:lpstr>
      <vt:lpstr>McMaster Brighter World Theme</vt:lpstr>
      <vt:lpstr>Analyzing the Impact of Health Indicators on Diabetes Diagnosis</vt:lpstr>
      <vt:lpstr>Introduction</vt:lpstr>
      <vt:lpstr>Introduction</vt:lpstr>
      <vt:lpstr>Methods</vt:lpstr>
      <vt:lpstr>Methods</vt:lpstr>
      <vt:lpstr>Methods</vt:lpstr>
      <vt:lpstr>Methods</vt:lpstr>
      <vt:lpstr>Methods</vt:lpstr>
      <vt:lpstr>Methods</vt:lpstr>
      <vt:lpstr>Methods</vt:lpstr>
      <vt:lpstr>Results</vt:lpstr>
      <vt:lpstr>Results</vt:lpstr>
      <vt:lpstr>Results</vt:lpstr>
      <vt:lpstr>Results</vt:lpstr>
      <vt:lpstr>Results</vt:lpstr>
      <vt:lpstr>Discussion</vt:lpstr>
      <vt:lpstr>References</vt:lpstr>
    </vt:vector>
  </TitlesOfParts>
  <Company>Ariad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Iwona Sowinski</dc:creator>
  <cp:lastModifiedBy>Yassa, Basem</cp:lastModifiedBy>
  <cp:revision>154</cp:revision>
  <cp:lastPrinted>2023-11-28T04:49:19Z</cp:lastPrinted>
  <dcterms:created xsi:type="dcterms:W3CDTF">2017-04-21T15:41:45Z</dcterms:created>
  <dcterms:modified xsi:type="dcterms:W3CDTF">2023-12-15T05:08:07Z</dcterms:modified>
</cp:coreProperties>
</file>