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0"/>
  </p:notesMasterIdLst>
  <p:sldIdLst>
    <p:sldId id="257" r:id="rId3"/>
    <p:sldId id="263" r:id="rId4"/>
    <p:sldId id="261" r:id="rId5"/>
    <p:sldId id="898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82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0721-94BF-4411-A1EA-5F660A4BE96A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D184-5CFF-481F-B21F-761C7DC0E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C6F36C-7628-43D1-B4E1-7FDE36DEF109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F51D-8C1F-44BA-8C88-3134EE9A1702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3A1FB07-F669-4136-A3E4-350D265EEB93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921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0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9/11/2023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0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A63-533F-4C63-BDD7-D3B64A28518E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1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23B5-55AB-4184-9F2D-DA39C142BD94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1DB77-E2AF-4899-AAB2-7B34AED344A0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9DBA24-64C1-43E1-B600-BDAFD460B38B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A3-2C32-433E-8205-EF3F0A609E3C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8203-7FBA-48CC-9577-B5DA7F1FB9DB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7CB-CF88-4BE5-96AE-7A0E9510CF0B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1A04301-E034-41F6-9623-921C6BE279DF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D5FB35-18D4-41A2-B05A-C3EF64705554}" type="datetime4">
              <a:rPr lang="en-US" smtClean="0"/>
              <a:t>September 11,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DA5A3-D44A-2CEB-B6E0-8625CE59C7CB}"/>
              </a:ext>
            </a:extLst>
          </p:cNvPr>
          <p:cNvSpPr/>
          <p:nvPr/>
        </p:nvSpPr>
        <p:spPr>
          <a:xfrm>
            <a:off x="4995" y="594715"/>
            <a:ext cx="9385342" cy="13335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6B468-B8BE-3B89-CA0C-D4FEC54512FB}"/>
              </a:ext>
            </a:extLst>
          </p:cNvPr>
          <p:cNvSpPr txBox="1">
            <a:spLocks/>
          </p:cNvSpPr>
          <p:nvPr/>
        </p:nvSpPr>
        <p:spPr>
          <a:xfrm>
            <a:off x="1402336" y="1054080"/>
            <a:ext cx="7010508" cy="6522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>
                <a:solidFill>
                  <a:prstClr val="white"/>
                </a:solidFill>
                <a:latin typeface="Congenial Black" panose="020B0604020202020204" pitchFamily="2" charset="0"/>
              </a:rPr>
              <a:t>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0A462-D620-50A8-74FC-02545C03A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37" y="594715"/>
            <a:ext cx="2782044" cy="133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7C1428-F5BA-E671-7907-EECA8DA932A4}"/>
              </a:ext>
            </a:extLst>
          </p:cNvPr>
          <p:cNvSpPr/>
          <p:nvPr/>
        </p:nvSpPr>
        <p:spPr>
          <a:xfrm>
            <a:off x="-24680" y="1918716"/>
            <a:ext cx="12188824" cy="1384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E19DF-522F-D9E4-DCF5-C849E42ED1DF}"/>
              </a:ext>
            </a:extLst>
          </p:cNvPr>
          <p:cNvSpPr/>
          <p:nvPr/>
        </p:nvSpPr>
        <p:spPr>
          <a:xfrm>
            <a:off x="-24680" y="5535022"/>
            <a:ext cx="12188824" cy="8538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920A4E-F7D4-C7D9-8A43-FA9E112C0EF2}"/>
              </a:ext>
            </a:extLst>
          </p:cNvPr>
          <p:cNvSpPr txBox="1">
            <a:spLocks/>
          </p:cNvSpPr>
          <p:nvPr/>
        </p:nvSpPr>
        <p:spPr>
          <a:xfrm>
            <a:off x="2269900" y="3776964"/>
            <a:ext cx="7652200" cy="898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Introduction to Data Types </a:t>
            </a:r>
          </a:p>
          <a:p>
            <a:pPr algn="ctr"/>
            <a:r>
              <a:rPr lang="de-DE" sz="36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de-DE" sz="36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attribute types</a:t>
            </a:r>
            <a:endParaRPr lang="de-AT" sz="2400" dirty="0">
              <a:solidFill>
                <a:srgbClr val="44546A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820" y="5512708"/>
            <a:ext cx="7652201" cy="828389"/>
          </a:xfrm>
        </p:spPr>
        <p:txBody>
          <a:bodyPr>
            <a:noAutofit/>
          </a:bodyPr>
          <a:lstStyle/>
          <a:p>
            <a:pPr algn="ctr"/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Prof. Dr. Hikmat Ullah Khan</a:t>
            </a:r>
            <a:b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Department of Information Technology</a:t>
            </a:r>
            <a:endParaRPr lang="de-AT" sz="2500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7D5EC-7610-5903-A5B2-9CCAEB379BE6}"/>
              </a:ext>
            </a:extLst>
          </p:cNvPr>
          <p:cNvSpPr/>
          <p:nvPr/>
        </p:nvSpPr>
        <p:spPr>
          <a:xfrm>
            <a:off x="790268" y="5301208"/>
            <a:ext cx="1224136" cy="12961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0C8285-2F87-D2F4-B1BF-5AFA96C4FC75}"/>
              </a:ext>
            </a:extLst>
          </p:cNvPr>
          <p:cNvSpPr txBox="1">
            <a:spLocks/>
          </p:cNvSpPr>
          <p:nvPr/>
        </p:nvSpPr>
        <p:spPr>
          <a:xfrm>
            <a:off x="2927648" y="6303317"/>
            <a:ext cx="7449373" cy="475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spc="440" dirty="0">
                <a:solidFill>
                  <a:srgbClr val="70AD47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UNIVERsity of sargodaha</a:t>
            </a:r>
            <a:endParaRPr lang="de-AT" sz="1400" b="1" spc="440" dirty="0">
              <a:solidFill>
                <a:srgbClr val="70AD47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Welcome to UOS | University of Sargodha">
            <a:extLst>
              <a:ext uri="{FF2B5EF4-FFF2-40B4-BE49-F238E27FC236}">
                <a16:creationId xmlns:a16="http://schemas.microsoft.com/office/drawing/2014/main" id="{1631642A-3406-E76B-5784-CF5061A5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286391"/>
            <a:ext cx="1389988" cy="13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Attribute Types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92100" indent="-292100">
              <a:lnSpc>
                <a:spcPct val="90000"/>
              </a:lnSpc>
              <a:defRPr/>
            </a:pPr>
            <a:r>
              <a:rPr lang="en-US" altLang="en-US" sz="2000" b="1" dirty="0"/>
              <a:t>Nominal:</a:t>
            </a:r>
            <a:r>
              <a:rPr lang="en-US" altLang="en-US" sz="2000" dirty="0"/>
              <a:t> categories, states, or “names of things”</a:t>
            </a:r>
          </a:p>
          <a:p>
            <a:pPr marL="749300" lvl="1" indent="-342900">
              <a:lnSpc>
                <a:spcPct val="90000"/>
              </a:lnSpc>
              <a:defRPr/>
            </a:pPr>
            <a:r>
              <a:rPr lang="en-US" altLang="en-US" sz="2000" i="1" dirty="0"/>
              <a:t>Enum</a:t>
            </a:r>
          </a:p>
          <a:p>
            <a:pPr marL="749300" lvl="1" indent="-342900">
              <a:lnSpc>
                <a:spcPct val="90000"/>
              </a:lnSpc>
              <a:defRPr/>
            </a:pPr>
            <a:r>
              <a:rPr lang="en-US" altLang="en-US" sz="2000" i="1" dirty="0"/>
              <a:t>Why Enumerations?</a:t>
            </a:r>
          </a:p>
          <a:p>
            <a:pPr marL="349250">
              <a:lnSpc>
                <a:spcPct val="90000"/>
              </a:lnSpc>
              <a:defRPr/>
            </a:pPr>
            <a:r>
              <a:rPr lang="en-US" altLang="en-US" sz="2000" i="1" dirty="0"/>
              <a:t>Examples</a:t>
            </a:r>
          </a:p>
          <a:p>
            <a:pPr marL="749300" lvl="1" indent="-342900">
              <a:lnSpc>
                <a:spcPct val="90000"/>
              </a:lnSpc>
              <a:defRPr/>
            </a:pPr>
            <a:r>
              <a:rPr lang="en-US" altLang="en-US" sz="2000" i="1" dirty="0" err="1"/>
              <a:t>Hair_color</a:t>
            </a:r>
            <a:r>
              <a:rPr lang="en-US" altLang="en-US" sz="2000" i="1" dirty="0"/>
              <a:t>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black, brown, grey, red, white</a:t>
            </a:r>
            <a:r>
              <a:rPr lang="en-US" altLang="en-US" sz="2000" dirty="0"/>
              <a:t>}</a:t>
            </a:r>
          </a:p>
          <a:p>
            <a:pPr marL="749300" lvl="1" indent="-342900">
              <a:lnSpc>
                <a:spcPct val="90000"/>
              </a:lnSpc>
              <a:defRPr/>
            </a:pPr>
            <a:r>
              <a:rPr lang="en-US" altLang="en-US" sz="2000" dirty="0"/>
              <a:t>Universities departments, </a:t>
            </a:r>
            <a:r>
              <a:rPr lang="en-US" altLang="en-US" sz="2000" dirty="0" err="1"/>
              <a:t>Engg</a:t>
            </a:r>
            <a:r>
              <a:rPr lang="en-US" altLang="en-US" sz="2000" dirty="0"/>
              <a:t>. programs, occupation, zip codes</a:t>
            </a:r>
          </a:p>
          <a:p>
            <a:pPr marL="749300" lvl="1" indent="-342900">
              <a:lnSpc>
                <a:spcPct val="90000"/>
              </a:lnSpc>
              <a:defRPr/>
            </a:pPr>
            <a:r>
              <a:rPr lang="en-US" altLang="en-US" sz="2000" dirty="0"/>
              <a:t>More examples</a:t>
            </a:r>
          </a:p>
          <a:p>
            <a:pPr marL="1149350" lvl="2" indent="-342900">
              <a:lnSpc>
                <a:spcPct val="90000"/>
              </a:lnSpc>
              <a:defRPr/>
            </a:pPr>
            <a:r>
              <a:rPr lang="en-US" altLang="en-US" sz="1600" dirty="0"/>
              <a:t>?</a:t>
            </a:r>
          </a:p>
          <a:p>
            <a:pPr marL="349250">
              <a:lnSpc>
                <a:spcPct val="90000"/>
              </a:lnSpc>
              <a:defRPr/>
            </a:pPr>
            <a:r>
              <a:rPr lang="en-US" altLang="en-US" sz="2000" dirty="0"/>
              <a:t>Few Points:</a:t>
            </a:r>
          </a:p>
          <a:p>
            <a:pPr marL="669290" lvl="1">
              <a:lnSpc>
                <a:spcPct val="90000"/>
              </a:lnSpc>
              <a:defRPr/>
            </a:pPr>
            <a:r>
              <a:rPr lang="en-US" altLang="en-US" sz="2000" dirty="0"/>
              <a:t>Can we represent values as numbers?</a:t>
            </a:r>
          </a:p>
          <a:p>
            <a:pPr marL="749300" lvl="1">
              <a:lnSpc>
                <a:spcPct val="90000"/>
              </a:lnSpc>
              <a:defRPr/>
            </a:pPr>
            <a:r>
              <a:rPr lang="en-US" altLang="en-US" sz="2000" dirty="0"/>
              <a:t>Order is significant?</a:t>
            </a:r>
          </a:p>
          <a:p>
            <a:pPr marL="749300" lvl="1">
              <a:lnSpc>
                <a:spcPct val="90000"/>
              </a:lnSpc>
              <a:defRPr/>
            </a:pPr>
            <a:r>
              <a:rPr lang="en-US" altLang="en-US" sz="2000" dirty="0"/>
              <a:t>Statistical formula application possible?</a:t>
            </a:r>
          </a:p>
        </p:txBody>
      </p:sp>
    </p:spTree>
    <p:extLst>
      <p:ext uri="{BB962C8B-B14F-4D97-AF65-F5344CB8AC3E}">
        <p14:creationId xmlns:p14="http://schemas.microsoft.com/office/powerpoint/2010/main" val="10384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Attribute Types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11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en-US" sz="2000" b="1" dirty="0"/>
              <a:t>Binary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Why do we use Binary variables?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Nominal attribute with only 2 states (0 and 1)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Examples: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?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u="sng" dirty="0"/>
              <a:t>Symmetric binary</a:t>
            </a:r>
            <a:r>
              <a:rPr lang="en-US" altLang="en-US" sz="2000" dirty="0"/>
              <a:t>: both outcomes equally important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sz="2000" dirty="0"/>
              <a:t>e.g., gender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u="sng" dirty="0"/>
              <a:t>Asymmetric binary</a:t>
            </a:r>
            <a:r>
              <a:rPr lang="en-US" altLang="en-US" sz="2000" dirty="0"/>
              <a:t>: outcomes not equally important.  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sz="2000" dirty="0"/>
              <a:t>e.g., medical test (positive vs. negative)</a:t>
            </a:r>
          </a:p>
          <a:p>
            <a:pPr marL="1257300" lvl="2" indent="-393700">
              <a:lnSpc>
                <a:spcPct val="90000"/>
              </a:lnSpc>
            </a:pPr>
            <a:endParaRPr lang="en-US" altLang="en-US" sz="2000" dirty="0"/>
          </a:p>
          <a:p>
            <a:pPr marL="1257300" lvl="2" indent="-393700">
              <a:lnSpc>
                <a:spcPct val="90000"/>
              </a:lnSpc>
            </a:pPr>
            <a:r>
              <a:rPr lang="en-US" altLang="en-US" sz="2000" dirty="0"/>
              <a:t>Convention: assign 1 to most important outcome (e.g., HIV positive)</a:t>
            </a:r>
          </a:p>
        </p:txBody>
      </p:sp>
    </p:spTree>
    <p:extLst>
      <p:ext uri="{BB962C8B-B14F-4D97-AF65-F5344CB8AC3E}">
        <p14:creationId xmlns:p14="http://schemas.microsoft.com/office/powerpoint/2010/main" val="14731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Attribute Types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en-US" sz="2000" b="1" dirty="0"/>
              <a:t>Ordinal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Values have a meaningful order (ranking) but magnitude between successive values is not known.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i="1" dirty="0"/>
              <a:t>Examples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i="1" dirty="0"/>
              <a:t>Size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small, medium, large</a:t>
            </a:r>
            <a:r>
              <a:rPr lang="en-US" altLang="en-US" sz="2000" dirty="0"/>
              <a:t>}</a:t>
            </a:r>
            <a:r>
              <a:rPr lang="en-US" altLang="en-US" sz="2000" i="1" dirty="0"/>
              <a:t>,</a:t>
            </a:r>
            <a:r>
              <a:rPr lang="en-US" altLang="en-US" sz="2000" dirty="0"/>
              <a:t> 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CGPA or grades, 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designation rankings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000" dirty="0"/>
              <a:t>Other examples</a:t>
            </a:r>
          </a:p>
          <a:p>
            <a:pPr marL="1149350" lvl="2" indent="-342900">
              <a:lnSpc>
                <a:spcPct val="90000"/>
              </a:lnSpc>
            </a:pPr>
            <a:r>
              <a:rPr lang="en-US" alt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1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Numeric Attribute Types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13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en-US" sz="2400" dirty="0"/>
              <a:t>NUMERIC / Quantity (integer or real-valued)</a:t>
            </a:r>
          </a:p>
          <a:p>
            <a:pPr marL="292100" indent="-292100">
              <a:lnSpc>
                <a:spcPct val="90000"/>
              </a:lnSpc>
            </a:pPr>
            <a:r>
              <a:rPr lang="en-US" altLang="en-US" sz="2400" b="1" dirty="0"/>
              <a:t>Interval: All normal values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Measured on a scale of </a:t>
            </a:r>
            <a:r>
              <a:rPr lang="en-US" altLang="en-US" b="1" dirty="0"/>
              <a:t>equal-sized units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Distance b/w values is equal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sz="2400" dirty="0"/>
              <a:t>100 marks and 90 marks are same distance values as 50 and 40 are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Values have order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itchFamily="34" charset="0"/>
              </a:rPr>
              <a:t>˚</a:t>
            </a:r>
            <a:r>
              <a:rPr lang="en-US" altLang="en-US" sz="2400" i="1" dirty="0"/>
              <a:t>, calendar dates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Zero is significant and Statistical formula apply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Examples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dirty="0"/>
              <a:t>About all our normal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19228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Numeric Attribute Types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en-US" sz="2400" dirty="0"/>
              <a:t>NUMERIC / Quantity (integer or real-valued)</a:t>
            </a:r>
          </a:p>
          <a:p>
            <a:pPr marL="292100" indent="-292100">
              <a:lnSpc>
                <a:spcPct val="90000"/>
              </a:lnSpc>
            </a:pPr>
            <a:r>
              <a:rPr lang="en-US" altLang="en-US" sz="2400" b="1" dirty="0"/>
              <a:t>Ratio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Count based values: Number of ?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Frequency based or Normalized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Comparison based values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dirty="0"/>
              <a:t>Pak Rupees vs Dollars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Inherent Zero-point (</a:t>
            </a:r>
            <a:r>
              <a:rPr lang="en-US" altLang="en-US" sz="2000" dirty="0">
                <a:solidFill>
                  <a:srgbClr val="FF0000"/>
                </a:solidFill>
              </a:rPr>
              <a:t>Special Definition of ZERO POINT)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dirty="0"/>
              <a:t>Weight, Height, HB-level, etc. 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altLang="en-US" dirty="0"/>
              <a:t>Zero mean not existence of a value.</a:t>
            </a:r>
          </a:p>
          <a:p>
            <a:pPr marL="2171700" lvl="4" indent="-3937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PH value…</a:t>
            </a:r>
          </a:p>
          <a:p>
            <a:pPr marL="2171700" lvl="4" indent="-3937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TEMP: ( Not a Ratio value??? )</a:t>
            </a:r>
          </a:p>
          <a:p>
            <a:pPr marL="2171700" lvl="4" indent="-3937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If in F, C, IT IS NOT A Ratio.  </a:t>
            </a:r>
          </a:p>
          <a:p>
            <a:pPr marL="2171700" lvl="4" indent="-393700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TEMP in K is a Ratio Value. </a:t>
            </a:r>
          </a:p>
          <a:p>
            <a:pPr marL="1714500" lvl="3" indent="-393700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17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Discrete vs. Continuous Attributes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Discrete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finite or </a:t>
            </a:r>
            <a:r>
              <a:rPr lang="en-US" altLang="en-US" sz="2400" b="1" i="1" dirty="0"/>
              <a:t>countably</a:t>
            </a:r>
            <a:r>
              <a:rPr lang="en-US" altLang="en-US" sz="2400" dirty="0"/>
              <a:t> infinite set of values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zip codes, no of </a:t>
            </a:r>
            <a:r>
              <a:rPr lang="en-US" altLang="en-US" dirty="0" err="1"/>
              <a:t>deptt</a:t>
            </a:r>
            <a:r>
              <a:rPr lang="en-US" altLang="en-US" dirty="0"/>
              <a:t>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Sometimes, represented as integer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Note: Binary attributes are special case of discrete attributes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Continuous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Has real numbers as attribute values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temperature, height, or weight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real values can only be </a:t>
            </a:r>
            <a:r>
              <a:rPr lang="en-US" altLang="en-US" sz="2400" b="1" i="1" dirty="0"/>
              <a:t>measured</a:t>
            </a:r>
            <a:r>
              <a:rPr lang="en-US" altLang="en-US" sz="2400" dirty="0"/>
              <a:t> and represented using a finite number of digits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Continuous attributes are typically represented as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35524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BE4-A2EC-58B0-1814-A5BBC2F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8488B-EB1E-B2A4-78E8-DEFA949B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9651-860E-B4CB-5D7E-A27B39A8F9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an area of interest</a:t>
            </a:r>
          </a:p>
          <a:p>
            <a:r>
              <a:rPr lang="en-US" dirty="0"/>
              <a:t>Download dataset(s)</a:t>
            </a:r>
          </a:p>
          <a:p>
            <a:pPr lvl="1"/>
            <a:r>
              <a:rPr lang="en-US" dirty="0"/>
              <a:t>Time, Size, Readme file, explore ethical issues</a:t>
            </a:r>
          </a:p>
          <a:p>
            <a:r>
              <a:rPr lang="en-US" dirty="0"/>
              <a:t>Explore the attributes</a:t>
            </a:r>
          </a:p>
          <a:p>
            <a:r>
              <a:rPr lang="en-US" dirty="0"/>
              <a:t>Check the list of attributes and classify as </a:t>
            </a:r>
          </a:p>
          <a:p>
            <a:pPr lvl="1"/>
            <a:r>
              <a:rPr lang="en-US" dirty="0"/>
              <a:t>Categorial (then into Ordinal or Nominal)</a:t>
            </a:r>
          </a:p>
          <a:p>
            <a:pPr lvl="1"/>
            <a:r>
              <a:rPr lang="en-US" dirty="0"/>
              <a:t>Numeric (then into Ratio or Ordinal)</a:t>
            </a:r>
          </a:p>
          <a:p>
            <a:pPr lvl="1"/>
            <a:r>
              <a:rPr lang="en-US" dirty="0"/>
              <a:t>Identify Class label</a:t>
            </a:r>
          </a:p>
          <a:p>
            <a:r>
              <a:rPr lang="en-US" dirty="0"/>
              <a:t>Compare datasets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7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2163-594F-E576-31BB-34639277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A96A0-FE0F-90AC-C379-D5738CB0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2250197"/>
            <a:ext cx="4915271" cy="373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84A1-F7E5-C537-194C-537B44F766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596865"/>
            <a:ext cx="10751744" cy="4499135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01E094F-670B-58F1-4187-51C63D70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5151" y="2250196"/>
            <a:ext cx="5370543" cy="373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8BC-EB1F-2977-529C-96E1E55D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from Holy Quran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74125-AEE4-0D9C-0EE5-F0A4C11E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93B44-AF3A-F795-1F62-00D1B137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26" y="2060848"/>
            <a:ext cx="827147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428"/>
          </a:xfrm>
        </p:spPr>
        <p:txBody>
          <a:bodyPr>
            <a:normAutofit/>
          </a:bodyPr>
          <a:lstStyle/>
          <a:p>
            <a:r>
              <a:rPr lang="en-US" sz="2800" dirty="0"/>
              <a:t>Types of Datasets</a:t>
            </a:r>
          </a:p>
          <a:p>
            <a:r>
              <a:rPr lang="en-US" sz="2800" dirty="0"/>
              <a:t>Characteristics of Structured Data</a:t>
            </a:r>
          </a:p>
          <a:p>
            <a:r>
              <a:rPr lang="en-US" sz="2800" dirty="0"/>
              <a:t>Data Objects</a:t>
            </a:r>
          </a:p>
          <a:p>
            <a:r>
              <a:rPr lang="en-US" sz="2800" dirty="0"/>
              <a:t>Types of Attributes</a:t>
            </a:r>
          </a:p>
          <a:p>
            <a:pPr lvl="1"/>
            <a:r>
              <a:rPr lang="en-US" sz="2500" dirty="0"/>
              <a:t>Nominal vs Ordinal</a:t>
            </a:r>
          </a:p>
          <a:p>
            <a:pPr lvl="1"/>
            <a:r>
              <a:rPr lang="en-US" sz="2500" dirty="0"/>
              <a:t>Ratio vs Interval</a:t>
            </a:r>
          </a:p>
          <a:p>
            <a:r>
              <a:rPr lang="en-US" sz="2800" dirty="0"/>
              <a:t>Discrete vs Continuous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3913">
            <a:off x="7869924" y="3301494"/>
            <a:ext cx="2890569" cy="148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18A277-F319-70C2-647E-882DEDFA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BACA34-59DB-8D52-7187-75CA6885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Data &amp; its Types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26E29-BC18-B24C-822E-8214CD659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250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Sets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Data matrix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Document data: text documents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Transaction data</a:t>
            </a:r>
            <a:endParaRPr lang="en-US" altLang="en-US" sz="2000" dirty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Molecular Structures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8E8C512-45AD-61A5-D639-5BA377C36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50531"/>
              </p:ext>
            </p:extLst>
          </p:nvPr>
        </p:nvGraphicFramePr>
        <p:xfrm>
          <a:off x="6705600" y="1708862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25718" imgH="2693902" progId="Visio.Drawing.6">
                  <p:embed/>
                </p:oleObj>
              </mc:Choice>
              <mc:Fallback>
                <p:oleObj name="Visio" r:id="rId2" imgW="5925718" imgH="2693902" progId="Visio.Drawing.6">
                  <p:embed/>
                  <p:pic>
                    <p:nvPicPr>
                      <p:cNvPr id="41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08862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7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Sets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/>
          </a:bodyPr>
          <a:lstStyle/>
          <a:p>
            <a:pPr marL="285750" indent="-28575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Ordered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Video data: sequence of images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Temporal data: time-series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Sequential Data: transaction sequences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Genetic sequence data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Spatial, image and multimedia: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Spatial data: maps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Image data: 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2000" dirty="0">
                <a:cs typeface="Times New Roman" pitchFamily="18" charset="0"/>
              </a:rPr>
              <a:t>Video data:</a:t>
            </a:r>
          </a:p>
        </p:txBody>
      </p:sp>
    </p:spTree>
    <p:extLst>
      <p:ext uri="{BB962C8B-B14F-4D97-AF65-F5344CB8AC3E}">
        <p14:creationId xmlns:p14="http://schemas.microsoft.com/office/powerpoint/2010/main" val="21941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Important Characteristics of Structured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 marL="285750" indent="-285750">
              <a:lnSpc>
                <a:spcPct val="115000"/>
              </a:lnSpc>
            </a:pPr>
            <a:r>
              <a:rPr lang="en-US" altLang="en-US" dirty="0"/>
              <a:t>Dimensionality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dirty="0"/>
              <a:t>Attributes/Characteristics/Features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dirty="0"/>
              <a:t>Sparsity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dirty="0"/>
              <a:t>Only presence counts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dirty="0"/>
              <a:t>Resolution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dirty="0"/>
              <a:t>Patterns depend on the scale/Volume</a:t>
            </a:r>
            <a:r>
              <a:rPr lang="en-US" altLang="en-US" sz="3200" dirty="0"/>
              <a:t> of data (</a:t>
            </a:r>
            <a:r>
              <a:rPr lang="en-US" altLang="en-US" dirty="0"/>
              <a:t>Big Data)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dirty="0"/>
              <a:t>Distribution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dirty="0"/>
              <a:t>Centrality and dispersion</a:t>
            </a:r>
          </a:p>
        </p:txBody>
      </p:sp>
    </p:spTree>
    <p:extLst>
      <p:ext uri="{BB962C8B-B14F-4D97-AF65-F5344CB8AC3E}">
        <p14:creationId xmlns:p14="http://schemas.microsoft.com/office/powerpoint/2010/main" val="18823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Objects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Data sets are made up of data objects.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data object</a:t>
            </a:r>
            <a:r>
              <a:rPr lang="en-US" altLang="en-US" sz="2400" dirty="0"/>
              <a:t> represents an entity.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Examples: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sales database:  customers, store items, sales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medical database: patients, treatments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university database: students, professors, courses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Also called </a:t>
            </a:r>
            <a:r>
              <a:rPr lang="en-US" altLang="en-US" sz="2400" i="1" dirty="0"/>
              <a:t>samples , examples, instances, data points, objects, tuples</a:t>
            </a:r>
            <a:r>
              <a:rPr lang="en-US" alt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Data objects are described by </a:t>
            </a:r>
            <a:r>
              <a:rPr lang="en-US" altLang="en-US" sz="2400" b="1" dirty="0"/>
              <a:t>attributes</a:t>
            </a:r>
            <a:r>
              <a:rPr lang="en-US" alt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Database rows -&gt; data objects; columns -&gt;attributes.</a:t>
            </a:r>
          </a:p>
        </p:txBody>
      </p:sp>
    </p:spTree>
    <p:extLst>
      <p:ext uri="{BB962C8B-B14F-4D97-AF65-F5344CB8AC3E}">
        <p14:creationId xmlns:p14="http://schemas.microsoft.com/office/powerpoint/2010/main" val="21648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827F-9133-8A0F-4F7E-CF1F7CD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Attributes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0790C-9379-251B-E539-F66531B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4A8446-1BAC-86BC-778C-D5BCABEA7C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11200" y="1773238"/>
            <a:ext cx="10871200" cy="4495800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en-US" b="1" dirty="0"/>
              <a:t>Attribute (</a:t>
            </a:r>
            <a:r>
              <a:rPr lang="en-US" altLang="en-US" dirty="0"/>
              <a:t>or</a:t>
            </a:r>
            <a:r>
              <a:rPr lang="en-US" altLang="en-US" b="1" dirty="0"/>
              <a:t> dimensions, features, variables</a:t>
            </a:r>
            <a:r>
              <a:rPr lang="en-US" altLang="en-US" dirty="0"/>
              <a:t>): a data field, representing a characteristic or feature of a data object.</a:t>
            </a:r>
          </a:p>
          <a:p>
            <a:pPr lvl="1"/>
            <a:r>
              <a:rPr lang="en-US" altLang="en-US" i="1" dirty="0"/>
              <a:t>E.g., customer _ID, name, address</a:t>
            </a:r>
          </a:p>
          <a:p>
            <a:r>
              <a:rPr lang="en-US" altLang="en-US" dirty="0"/>
              <a:t>Types:</a:t>
            </a:r>
          </a:p>
          <a:p>
            <a:pPr lvl="1"/>
            <a:r>
              <a:rPr lang="en-US" altLang="en-US" dirty="0"/>
              <a:t>Categorial</a:t>
            </a:r>
          </a:p>
          <a:p>
            <a:pPr lvl="2"/>
            <a:r>
              <a:rPr lang="en-US" altLang="en-US" dirty="0"/>
              <a:t>Nominal</a:t>
            </a:r>
          </a:p>
          <a:p>
            <a:pPr lvl="2"/>
            <a:r>
              <a:rPr lang="en-US" altLang="en-US" dirty="0"/>
              <a:t>Ordinal</a:t>
            </a:r>
          </a:p>
          <a:p>
            <a:pPr lvl="1"/>
            <a:r>
              <a:rPr lang="en-US" altLang="en-US" dirty="0"/>
              <a:t>Numeric: </a:t>
            </a:r>
          </a:p>
          <a:p>
            <a:pPr lvl="2"/>
            <a:r>
              <a:rPr lang="en-US" altLang="en-US" dirty="0"/>
              <a:t>Interval-scaled</a:t>
            </a:r>
          </a:p>
          <a:p>
            <a:pPr lvl="2"/>
            <a:r>
              <a:rPr lang="en-US" altLang="en-US" dirty="0"/>
              <a:t>Ratio-scaled</a:t>
            </a:r>
          </a:p>
        </p:txBody>
      </p:sp>
    </p:spTree>
    <p:extLst>
      <p:ext uri="{BB962C8B-B14F-4D97-AF65-F5344CB8AC3E}">
        <p14:creationId xmlns:p14="http://schemas.microsoft.com/office/powerpoint/2010/main" val="2378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780</Words>
  <Application>Microsoft Office PowerPoint</Application>
  <PresentationFormat>Widescreen</PresentationFormat>
  <Paragraphs>164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SemiBold</vt:lpstr>
      <vt:lpstr>Calibri</vt:lpstr>
      <vt:lpstr>Congenial Black</vt:lpstr>
      <vt:lpstr>Wingdings</vt:lpstr>
      <vt:lpstr>Wingdings 2</vt:lpstr>
      <vt:lpstr>Median</vt:lpstr>
      <vt:lpstr>State history report presentation</vt:lpstr>
      <vt:lpstr>Visio</vt:lpstr>
      <vt:lpstr>Prof. Dr. Hikmat Ullah Khan Department of Information Technology</vt:lpstr>
      <vt:lpstr>Lesson from Holy Quran</vt:lpstr>
      <vt:lpstr>Outline</vt:lpstr>
      <vt:lpstr>Data &amp; its Types</vt:lpstr>
      <vt:lpstr>Types of Data Sets </vt:lpstr>
      <vt:lpstr>Types of Data Sets </vt:lpstr>
      <vt:lpstr>Important Characteristics of Structured Data</vt:lpstr>
      <vt:lpstr>Data Objects</vt:lpstr>
      <vt:lpstr>Attributes</vt:lpstr>
      <vt:lpstr>Attribute Types </vt:lpstr>
      <vt:lpstr>Attribute Types </vt:lpstr>
      <vt:lpstr>Attribute Types </vt:lpstr>
      <vt:lpstr>Numeric Attribute Types </vt:lpstr>
      <vt:lpstr>Numeric Attribute Types </vt:lpstr>
      <vt:lpstr>Discrete vs. Continuous Attributes </vt:lpstr>
      <vt:lpstr>To do List</vt:lpstr>
      <vt:lpstr>PowerPoint Presentation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66-0463@rootsinternational.edu.pk</cp:lastModifiedBy>
  <cp:revision>452</cp:revision>
  <dcterms:created xsi:type="dcterms:W3CDTF">2012-01-21T01:40:52Z</dcterms:created>
  <dcterms:modified xsi:type="dcterms:W3CDTF">2023-09-11T17:11:50Z</dcterms:modified>
</cp:coreProperties>
</file>