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24"/>
  </p:notesMasterIdLst>
  <p:sldIdLst>
    <p:sldId id="1007" r:id="rId3"/>
    <p:sldId id="263" r:id="rId4"/>
    <p:sldId id="261" r:id="rId5"/>
    <p:sldId id="922" r:id="rId6"/>
    <p:sldId id="923" r:id="rId7"/>
    <p:sldId id="924" r:id="rId8"/>
    <p:sldId id="926" r:id="rId9"/>
    <p:sldId id="927" r:id="rId10"/>
    <p:sldId id="928" r:id="rId11"/>
    <p:sldId id="929" r:id="rId12"/>
    <p:sldId id="930" r:id="rId13"/>
    <p:sldId id="931" r:id="rId14"/>
    <p:sldId id="932" r:id="rId15"/>
    <p:sldId id="933" r:id="rId16"/>
    <p:sldId id="934" r:id="rId17"/>
    <p:sldId id="935" r:id="rId18"/>
    <p:sldId id="936" r:id="rId19"/>
    <p:sldId id="937" r:id="rId20"/>
    <p:sldId id="938" r:id="rId21"/>
    <p:sldId id="939" r:id="rId22"/>
    <p:sldId id="82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60721-94BF-4411-A1EA-5F660A4BE96A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6D184-5CFF-481F-B21F-761C7DC0E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C6F36C-7628-43D1-B4E1-7FDE36DEF109}" type="datetime4">
              <a:rPr lang="en-US" smtClean="0"/>
              <a:t>October 24, 2023</a:t>
            </a:fld>
            <a:endParaRPr lang="de-A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e-AT"/>
              <a:t>Dr. Hikmat Ullah Khan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F51D-8C1F-44BA-8C88-3134EE9A1702}" type="datetime4">
              <a:rPr lang="en-US" smtClean="0"/>
              <a:t>October 24, 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13A1FB07-F669-4136-A3E4-350D265EEB93}" type="datetime4">
              <a:rPr lang="en-US" smtClean="0"/>
              <a:t>October 24, 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921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4740" y="3175"/>
            <a:ext cx="771726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0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60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10/24/2023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3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7342" y="685800"/>
            <a:ext cx="564026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038600"/>
            <a:ext cx="3887212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10/24/2023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A63-533F-4C63-BDD7-D3B64A28518E}" type="datetime4">
              <a:rPr lang="en-US" smtClean="0"/>
              <a:t>October 24, 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7341" y="685800"/>
            <a:ext cx="5640269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038601"/>
            <a:ext cx="3887212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10/24/2023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23B5-55AB-4184-9F2D-DA39C142BD94}" type="datetime4">
              <a:rPr lang="en-US" smtClean="0"/>
              <a:t>October 24, 2023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41DB77-E2AF-4899-AAB2-7B34AED344A0}" type="datetime4">
              <a:rPr lang="en-US" smtClean="0"/>
              <a:t>October 24, 2023</a:t>
            </a:fld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AT"/>
              <a:t>Dr. Hikmat Ullah Khan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9DBA24-64C1-43E1-B600-BDAFD460B38B}" type="datetime4">
              <a:rPr lang="en-US" smtClean="0"/>
              <a:t>October 24, 2023</a:t>
            </a:fld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AT"/>
              <a:t>Dr. Hikmat Ullah Khan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A3-2C32-433E-8205-EF3F0A609E3C}" type="datetime4">
              <a:rPr lang="en-US" smtClean="0"/>
              <a:t>October 24, 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8203-7FBA-48CC-9577-B5DA7F1FB9DB}" type="datetime4">
              <a:rPr lang="en-US" smtClean="0"/>
              <a:t>October 24, 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7CB-CF88-4BE5-96AE-7A0E9510CF0B}" type="datetime4">
              <a:rPr lang="en-US" smtClean="0"/>
              <a:t>October 24, 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F1A04301-E034-41F6-9623-921C6BE279DF}" type="datetime4">
              <a:rPr lang="en-US" smtClean="0"/>
              <a:t>October 24, 2023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r>
              <a:rPr lang="de-AT"/>
              <a:t>Dr. Hikmat Ullah Khan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D5FB35-18D4-41A2-B05A-C3EF64705554}" type="datetime4">
              <a:rPr lang="en-US" smtClean="0"/>
              <a:t>October 24, 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AT"/>
              <a:t>Dr. Hikmat Ullah Khan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4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9DA5A3-D44A-2CEB-B6E0-8625CE59C7CB}"/>
              </a:ext>
            </a:extLst>
          </p:cNvPr>
          <p:cNvSpPr/>
          <p:nvPr/>
        </p:nvSpPr>
        <p:spPr>
          <a:xfrm>
            <a:off x="4995" y="594715"/>
            <a:ext cx="9385342" cy="13335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B6B468-B8BE-3B89-CA0C-D4FEC54512FB}"/>
              </a:ext>
            </a:extLst>
          </p:cNvPr>
          <p:cNvSpPr txBox="1">
            <a:spLocks/>
          </p:cNvSpPr>
          <p:nvPr/>
        </p:nvSpPr>
        <p:spPr>
          <a:xfrm>
            <a:off x="1402336" y="1054080"/>
            <a:ext cx="7010508" cy="65227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genial Black" panose="020B0604020202020204" pitchFamily="2" charset="0"/>
                <a:ea typeface="+mj-ea"/>
                <a:cs typeface="+mj-cs"/>
              </a:rPr>
              <a:t>Data Mining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0A462-D620-50A8-74FC-02545C03A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337" y="594715"/>
            <a:ext cx="2782044" cy="13399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7C1428-F5BA-E671-7907-EECA8DA932A4}"/>
              </a:ext>
            </a:extLst>
          </p:cNvPr>
          <p:cNvSpPr/>
          <p:nvPr/>
        </p:nvSpPr>
        <p:spPr>
          <a:xfrm>
            <a:off x="-24680" y="1918716"/>
            <a:ext cx="12188824" cy="1384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E19DF-522F-D9E4-DCF5-C849E42ED1DF}"/>
              </a:ext>
            </a:extLst>
          </p:cNvPr>
          <p:cNvSpPr/>
          <p:nvPr/>
        </p:nvSpPr>
        <p:spPr>
          <a:xfrm>
            <a:off x="-24680" y="5535022"/>
            <a:ext cx="12188824" cy="8538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24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920A4E-F7D4-C7D9-8A43-FA9E112C0EF2}"/>
              </a:ext>
            </a:extLst>
          </p:cNvPr>
          <p:cNvSpPr txBox="1">
            <a:spLocks/>
          </p:cNvSpPr>
          <p:nvPr/>
        </p:nvSpPr>
        <p:spPr>
          <a:xfrm>
            <a:off x="1329394" y="4103177"/>
            <a:ext cx="9036944" cy="898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4546A">
                    <a:lumMod val="50000"/>
                  </a:srgb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classification</a:t>
            </a:r>
            <a:br>
              <a:rPr kumimoji="0" lang="en-US" sz="4000" b="0" i="0" u="none" strike="noStrike" kern="1200" cap="all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Bahnschrift SemiBold" panose="020B0502040204020203" pitchFamily="34" charset="0"/>
                <a:ea typeface="+mj-ea"/>
                <a:cs typeface="Times New Roman" panose="02020603050405020304" pitchFamily="18" charset="0"/>
              </a:rPr>
            </a:br>
            <a:b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Bahnschrift SemiBold" panose="020B0502040204020203" pitchFamily="34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Bahnschrift SemiBold" panose="020B0502040204020203" pitchFamily="34" charset="0"/>
                <a:ea typeface="+mj-ea"/>
                <a:cs typeface="Times New Roman" panose="02020603050405020304" pitchFamily="18" charset="0"/>
              </a:rPr>
              <a:t>Naïve Bayes</a:t>
            </a:r>
            <a:endParaRPr kumimoji="0" lang="de-AT" sz="2000" b="0" i="0" u="none" strike="noStrike" kern="1200" cap="all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Bahnschrift SemiBold" panose="020B0502040204020203" pitchFamily="34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all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Bahnschrift SemiBold" panose="020B0502040204020203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4820" y="5512708"/>
            <a:ext cx="7652201" cy="828389"/>
          </a:xfrm>
        </p:spPr>
        <p:txBody>
          <a:bodyPr>
            <a:noAutofit/>
          </a:bodyPr>
          <a:lstStyle/>
          <a:p>
            <a:pPr algn="ctr"/>
            <a:r>
              <a:rPr lang="de-DE" sz="2500" b="1" cap="none" dirty="0">
                <a:solidFill>
                  <a:schemeClr val="accent5">
                    <a:lumMod val="75000"/>
                  </a:schemeClr>
                </a:solidFill>
              </a:rPr>
              <a:t>Prof. Dr. Hikmat Ullah Khan</a:t>
            </a:r>
            <a:br>
              <a:rPr lang="de-DE" sz="2500" b="1" cap="none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de-DE" sz="2500" b="1" cap="none" dirty="0">
                <a:solidFill>
                  <a:schemeClr val="accent5">
                    <a:lumMod val="75000"/>
                  </a:schemeClr>
                </a:solidFill>
              </a:rPr>
              <a:t>Department of Information Technology</a:t>
            </a:r>
            <a:endParaRPr lang="de-AT" sz="2500" b="1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F7D5EC-7610-5903-A5B2-9CCAEB379BE6}"/>
              </a:ext>
            </a:extLst>
          </p:cNvPr>
          <p:cNvSpPr/>
          <p:nvPr/>
        </p:nvSpPr>
        <p:spPr>
          <a:xfrm>
            <a:off x="790268" y="5301208"/>
            <a:ext cx="1224136" cy="12961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30C8285-2F87-D2F4-B1BF-5AFA96C4FC75}"/>
              </a:ext>
            </a:extLst>
          </p:cNvPr>
          <p:cNvSpPr txBox="1">
            <a:spLocks/>
          </p:cNvSpPr>
          <p:nvPr/>
        </p:nvSpPr>
        <p:spPr>
          <a:xfrm>
            <a:off x="2629952" y="6303317"/>
            <a:ext cx="8290584" cy="475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all" spc="44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Bahnschrift SemiBold" panose="020B0502040204020203" pitchFamily="34" charset="0"/>
                <a:ea typeface="+mj-ea"/>
                <a:cs typeface="Times New Roman" panose="02020603050405020304" pitchFamily="18" charset="0"/>
              </a:rPr>
              <a:t>UNIVERsity of sargodha, sargodha</a:t>
            </a:r>
            <a:endParaRPr kumimoji="0" lang="de-AT" sz="1400" b="1" i="0" u="none" strike="noStrike" kern="1200" cap="all" spc="44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Bahnschrift SemiBold" panose="020B0502040204020203" pitchFamily="34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Welcome to UOS | University of Sargodha">
            <a:extLst>
              <a:ext uri="{FF2B5EF4-FFF2-40B4-BE49-F238E27FC236}">
                <a16:creationId xmlns:a16="http://schemas.microsoft.com/office/drawing/2014/main" id="{10363F95-0D0C-AC6E-215E-7286054F8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5286391"/>
            <a:ext cx="1319004" cy="130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Bayesian Theorem: Basics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10</a:t>
            </a:fld>
            <a:endParaRPr lang="de-A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F44FF-C1D9-2F47-3CB0-ADDC2EFA52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/>
              <a:t>Let </a:t>
            </a:r>
            <a:r>
              <a:rPr lang="en-US" altLang="en-US" b="1" dirty="0">
                <a:solidFill>
                  <a:srgbClr val="FF0000"/>
                </a:solidFill>
              </a:rPr>
              <a:t>X</a:t>
            </a:r>
            <a:r>
              <a:rPr lang="en-US" altLang="en-US" dirty="0"/>
              <a:t> be a data sample (“</a:t>
            </a:r>
            <a:r>
              <a:rPr lang="en-US" altLang="en-US" i="1" dirty="0">
                <a:solidFill>
                  <a:srgbClr val="FF0000"/>
                </a:solidFill>
              </a:rPr>
              <a:t>evidence</a:t>
            </a:r>
            <a:r>
              <a:rPr lang="en-US" altLang="en-US" dirty="0"/>
              <a:t>”): </a:t>
            </a:r>
          </a:p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/>
              <a:t>Let </a:t>
            </a:r>
            <a:r>
              <a:rPr lang="en-US" altLang="en-US" dirty="0">
                <a:solidFill>
                  <a:srgbClr val="FF0000"/>
                </a:solidFill>
              </a:rPr>
              <a:t>H</a:t>
            </a:r>
            <a:r>
              <a:rPr lang="en-US" altLang="en-US" dirty="0"/>
              <a:t> be a </a:t>
            </a:r>
            <a:r>
              <a:rPr lang="en-US" altLang="en-US" i="1" dirty="0">
                <a:solidFill>
                  <a:srgbClr val="FF0000"/>
                </a:solidFill>
              </a:rPr>
              <a:t>hypothesis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that X belongs to class C </a:t>
            </a:r>
          </a:p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/>
              <a:t>Classification is to determine </a:t>
            </a:r>
            <a:r>
              <a:rPr lang="en-US" altLang="en-US" dirty="0">
                <a:solidFill>
                  <a:srgbClr val="FF0000"/>
                </a:solidFill>
              </a:rPr>
              <a:t>P(H|</a:t>
            </a:r>
            <a:r>
              <a:rPr lang="en-US" altLang="en-US" b="1" dirty="0">
                <a:solidFill>
                  <a:srgbClr val="FF0000"/>
                </a:solidFill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/>
              <a:t>, the probability that the hypothesis holds given the observed data sample </a:t>
            </a:r>
            <a:r>
              <a:rPr lang="en-US" altLang="en-US" b="1" dirty="0"/>
              <a:t>X</a:t>
            </a:r>
          </a:p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P(H) </a:t>
            </a:r>
            <a:r>
              <a:rPr lang="en-US" altLang="en-US" dirty="0"/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prior probability</a:t>
            </a:r>
            <a:r>
              <a:rPr lang="en-US" altLang="en-US" dirty="0"/>
              <a:t>), the initial probability</a:t>
            </a:r>
          </a:p>
          <a:p>
            <a:pPr marL="640080" lvl="1" indent="-274320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400" dirty="0"/>
              <a:t>E.g.,</a:t>
            </a:r>
            <a:r>
              <a:rPr lang="en-US" altLang="en-US" sz="2400" b="1" dirty="0"/>
              <a:t> X</a:t>
            </a:r>
            <a:r>
              <a:rPr lang="en-US" altLang="en-US" sz="2400" dirty="0"/>
              <a:t> will buy computer, regardless of age, income, …</a:t>
            </a:r>
          </a:p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P(</a:t>
            </a:r>
            <a:r>
              <a:rPr lang="en-US" altLang="en-US" b="1" dirty="0">
                <a:solidFill>
                  <a:srgbClr val="FF0000"/>
                </a:solidFill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/>
              <a:t>: probability that sample data is observed</a:t>
            </a:r>
          </a:p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P(</a:t>
            </a:r>
            <a:r>
              <a:rPr lang="en-US" altLang="en-US" b="1" dirty="0">
                <a:solidFill>
                  <a:srgbClr val="FF0000"/>
                </a:solidFill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|H) </a:t>
            </a:r>
            <a:r>
              <a:rPr lang="en-US" altLang="en-US" dirty="0"/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posteriori probability</a:t>
            </a:r>
            <a:r>
              <a:rPr lang="en-US" altLang="en-US" dirty="0"/>
              <a:t>), the probability of observing the sample </a:t>
            </a:r>
            <a:r>
              <a:rPr lang="en-US" altLang="en-US" b="1" dirty="0"/>
              <a:t>X</a:t>
            </a:r>
            <a:r>
              <a:rPr lang="en-US" altLang="en-US" dirty="0"/>
              <a:t>, given that the hypothesis holds</a:t>
            </a:r>
          </a:p>
          <a:p>
            <a:pPr marL="640080" lvl="1" indent="-274320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400" dirty="0"/>
              <a:t>E.g.,</a:t>
            </a:r>
            <a:r>
              <a:rPr lang="en-US" altLang="en-US" sz="2400" b="1" dirty="0"/>
              <a:t> </a:t>
            </a:r>
            <a:r>
              <a:rPr lang="en-US" altLang="en-US" sz="2400" dirty="0"/>
              <a:t>Given that</a:t>
            </a:r>
            <a:r>
              <a:rPr lang="en-US" altLang="en-US" sz="2400" b="1" dirty="0"/>
              <a:t> X</a:t>
            </a:r>
            <a:r>
              <a:rPr lang="en-US" altLang="en-US" sz="2400" dirty="0"/>
              <a:t> will buy computer, the prob. that X is 31..40, medium income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271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Bayesian Theorem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11</a:t>
            </a:fld>
            <a:endParaRPr lang="de-A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F44FF-C1D9-2F47-3CB0-ADDC2EFA52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/>
              <a:t>Given training data</a:t>
            </a:r>
            <a:r>
              <a:rPr lang="en-US" altLang="en-US" i="1" dirty="0"/>
              <a:t> </a:t>
            </a:r>
            <a:r>
              <a:rPr lang="en-US" altLang="en-US" b="1" dirty="0"/>
              <a:t>X</a:t>
            </a:r>
            <a:r>
              <a:rPr lang="en-US" altLang="en-US" i="1" dirty="0"/>
              <a:t>, posteriori probability of a hypothesis </a:t>
            </a:r>
            <a:r>
              <a:rPr lang="en-US" altLang="en-US" dirty="0"/>
              <a:t>H</a:t>
            </a:r>
            <a:r>
              <a:rPr lang="en-US" altLang="en-US" i="1" dirty="0"/>
              <a:t>, </a:t>
            </a:r>
            <a:r>
              <a:rPr lang="en-US" altLang="en-US" dirty="0"/>
              <a:t>P(H|</a:t>
            </a:r>
            <a:r>
              <a:rPr lang="en-US" altLang="en-US" b="1" dirty="0"/>
              <a:t>X</a:t>
            </a:r>
            <a:r>
              <a:rPr lang="en-US" altLang="en-US" dirty="0"/>
              <a:t>)</a:t>
            </a:r>
            <a:r>
              <a:rPr lang="en-US" altLang="en-US" i="1" dirty="0"/>
              <a:t>, </a:t>
            </a:r>
            <a:r>
              <a:rPr lang="en-US" altLang="en-US" dirty="0"/>
              <a:t>follows the Bayes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/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altLang="en-US" dirty="0"/>
          </a:p>
          <a:p>
            <a:pPr eaLnBrk="1" hangingPunct="1">
              <a:lnSpc>
                <a:spcPct val="120000"/>
              </a:lnSpc>
            </a:pPr>
            <a:endParaRPr lang="en-US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400" dirty="0"/>
              <a:t>		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400" dirty="0"/>
              <a:t>posteriori = likelihood x prior/(evidence)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0B8F838D-E2E5-DADE-9493-85FA0E6C78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247636"/>
              </p:ext>
            </p:extLst>
          </p:nvPr>
        </p:nvGraphicFramePr>
        <p:xfrm>
          <a:off x="3863752" y="3140968"/>
          <a:ext cx="3883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800" imgH="558800" progId="Equation.3">
                  <p:embed/>
                </p:oleObj>
              </mc:Choice>
              <mc:Fallback>
                <p:oleObj name="Equation" r:id="rId2" imgW="2463800" imgH="558800" progId="Equation.3">
                  <p:embed/>
                  <p:pic>
                    <p:nvPicPr>
                      <p:cNvPr id="337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3140968"/>
                        <a:ext cx="38830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94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101196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Towards Naïve Bayesian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12</a:t>
            </a:fld>
            <a:endParaRPr lang="de-A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F44FF-C1D9-2F47-3CB0-ADDC2EFA52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b="1" dirty="0"/>
              <a:t>This can be derived from Bayes’ theorem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b="1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b="1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b="1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b="1" dirty="0"/>
              <a:t>Since P(X) is constant for all the classes, we have only                                       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8852FC21-DDE7-DFD2-E6E0-D61E49DDC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08254"/>
              </p:ext>
            </p:extLst>
          </p:nvPr>
        </p:nvGraphicFramePr>
        <p:xfrm>
          <a:off x="3770412" y="2303268"/>
          <a:ext cx="35020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647700" progId="Equation.3">
                  <p:embed/>
                </p:oleObj>
              </mc:Choice>
              <mc:Fallback>
                <p:oleObj name="Equation" r:id="rId2" imgW="2501900" imgH="647700" progId="Equation.3">
                  <p:embed/>
                  <p:pic>
                    <p:nvPicPr>
                      <p:cNvPr id="3482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412" y="2303268"/>
                        <a:ext cx="35020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96AD073-0209-9102-5156-3944C65C9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83927"/>
              </p:ext>
            </p:extLst>
          </p:nvPr>
        </p:nvGraphicFramePr>
        <p:xfrm>
          <a:off x="3935760" y="4976812"/>
          <a:ext cx="36528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500" imgH="381000" progId="Equation.3">
                  <p:embed/>
                </p:oleObj>
              </mc:Choice>
              <mc:Fallback>
                <p:oleObj name="Equation" r:id="rId4" imgW="2476500" imgH="381000" progId="Equation.3">
                  <p:embed/>
                  <p:pic>
                    <p:nvPicPr>
                      <p:cNvPr id="34821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4976812"/>
                        <a:ext cx="36528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9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400" dirty="0"/>
              <a:t>Naïve Bayesian Classifier: Training Dataset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13</a:t>
            </a:fld>
            <a:endParaRPr lang="de-A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F44FF-C1D9-2F47-3CB0-ADDC2EFA52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itchFamily="34" charset="0"/>
              </a:rPr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itchFamily="34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itchFamily="34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ahoma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itchFamily="34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itchFamily="34" charset="0"/>
              </a:rPr>
              <a:t>X = (age &lt;=30,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itchFamily="34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itchFamily="34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latin typeface="Tahoma" pitchFamily="34" charset="0"/>
              </a:rPr>
              <a:t>Credit_rating</a:t>
            </a:r>
            <a:r>
              <a:rPr lang="en-US" altLang="en-US" sz="2800" dirty="0">
                <a:latin typeface="Tahoma" pitchFamily="34" charset="0"/>
              </a:rPr>
              <a:t> = Fair)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86E76DDE-DC4D-2ECE-B658-60A4B75AB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68275"/>
              </p:ext>
            </p:extLst>
          </p:nvPr>
        </p:nvGraphicFramePr>
        <p:xfrm>
          <a:off x="5375275" y="1700213"/>
          <a:ext cx="6600825" cy="422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21299" imgH="4305169" progId="Excel.Sheet.8">
                  <p:embed/>
                </p:oleObj>
              </mc:Choice>
              <mc:Fallback>
                <p:oleObj name="Worksheet" r:id="rId2" imgW="4521299" imgH="4305169" progId="Excel.Sheet.8">
                  <p:embed/>
                  <p:pic>
                    <p:nvPicPr>
                      <p:cNvPr id="35843" name="Object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1700213"/>
                        <a:ext cx="6600825" cy="422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48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400" dirty="0"/>
              <a:t>Naïve Bayesian Classifier: Training Dataset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14</a:t>
            </a:fld>
            <a:endParaRPr lang="de-A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F44FF-C1D9-2F47-3CB0-ADDC2EFA52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4127008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600" dirty="0"/>
              <a:t>P(C</a:t>
            </a:r>
            <a:r>
              <a:rPr lang="en-US" altLang="en-US" sz="3600" baseline="-25000" dirty="0"/>
              <a:t>i</a:t>
            </a:r>
            <a:r>
              <a:rPr lang="en-US" altLang="en-US" sz="3600" dirty="0"/>
              <a:t>):    </a:t>
            </a:r>
            <a:r>
              <a:rPr lang="en-US" altLang="en-US" sz="2800" dirty="0"/>
              <a:t>P(</a:t>
            </a:r>
            <a:r>
              <a:rPr lang="en-US" altLang="en-US" sz="2800" dirty="0" err="1"/>
              <a:t>buys_computer</a:t>
            </a:r>
            <a:r>
              <a:rPr lang="en-US" altLang="en-US" sz="2800" dirty="0"/>
              <a:t> = “yes”)  = 9/14 = 0.643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/>
              <a:t>                    P(</a:t>
            </a:r>
            <a:r>
              <a:rPr lang="en-US" altLang="en-US" sz="2800" dirty="0" err="1"/>
              <a:t>buys_computer</a:t>
            </a:r>
            <a:r>
              <a:rPr lang="en-US" altLang="en-US" sz="2800" dirty="0"/>
              <a:t> = “no”) = 5/14= 0.357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	</a:t>
            </a:r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17BBBC6F-0C7E-7091-2BB3-549DADE59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865696"/>
              </p:ext>
            </p:extLst>
          </p:nvPr>
        </p:nvGraphicFramePr>
        <p:xfrm>
          <a:off x="4583832" y="1600200"/>
          <a:ext cx="6912768" cy="417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24438" imgH="4457652" progId="Excel.Sheet.8">
                  <p:embed/>
                </p:oleObj>
              </mc:Choice>
              <mc:Fallback>
                <p:oleObj name="Worksheet" r:id="rId2" imgW="4324438" imgH="4457652" progId="Excel.Sheet.8">
                  <p:embed/>
                  <p:pic>
                    <p:nvPicPr>
                      <p:cNvPr id="36871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1600200"/>
                        <a:ext cx="6912768" cy="4176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05DAD6-9F8D-097A-946A-DCDF9AD2D959}"/>
              </a:ext>
            </a:extLst>
          </p:cNvPr>
          <p:cNvSpPr txBox="1"/>
          <p:nvPr/>
        </p:nvSpPr>
        <p:spPr>
          <a:xfrm>
            <a:off x="911424" y="5941469"/>
            <a:ext cx="9943344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itchFamily="34" charset="0"/>
              </a:rPr>
              <a:t>X = (age &lt;= 30 , income = medium, student = yes, </a:t>
            </a:r>
            <a:r>
              <a:rPr lang="en-US" altLang="en-US" sz="1800" b="1" dirty="0" err="1">
                <a:latin typeface="Tahoma" pitchFamily="34" charset="0"/>
              </a:rPr>
              <a:t>credit_rating</a:t>
            </a:r>
            <a:r>
              <a:rPr lang="en-US" altLang="en-US" sz="1800" b="1" dirty="0">
                <a:latin typeface="Tahoma" pitchFamily="34" charset="0"/>
              </a:rPr>
              <a:t> = fair)</a:t>
            </a:r>
          </a:p>
        </p:txBody>
      </p:sp>
    </p:spTree>
    <p:extLst>
      <p:ext uri="{BB962C8B-B14F-4D97-AF65-F5344CB8AC3E}">
        <p14:creationId xmlns:p14="http://schemas.microsoft.com/office/powerpoint/2010/main" val="111957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Naïve Bayesian Classifier:  An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15</a:t>
            </a:fld>
            <a:endParaRPr lang="de-A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F44FF-C1D9-2F47-3CB0-ADDC2EFA52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588283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P(C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):    </a:t>
            </a:r>
            <a:r>
              <a:rPr lang="en-US" altLang="en-US" sz="1600" dirty="0"/>
              <a:t>P(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“yes”)  = 9/14 = 0.643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                    P(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“no”) = 5/14= 0.357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Compute P(</a:t>
            </a:r>
            <a:r>
              <a:rPr lang="en-US" altLang="en-US" sz="2400" dirty="0" err="1"/>
              <a:t>X|C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for each class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   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     P(age = “&lt;=30”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“yes”)  = 2/9 = 0.222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     P(age = “&lt;= 30”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“no”) = 3/5 = 0.6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     P(income = “medium”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“yes”) = 4/9 = 0.444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     P(income = “medium”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“no”) = 2/5 = 0.4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     P(student = “yes”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“yes) = 6/9 = 0.667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     P(student = “yes”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“no”) = 1/5 = 0.2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     P(</a:t>
            </a:r>
            <a:r>
              <a:rPr lang="en-US" altLang="en-US" sz="1600" dirty="0" err="1"/>
              <a:t>credit_rating</a:t>
            </a:r>
            <a:r>
              <a:rPr lang="en-US" altLang="en-US" sz="1600" dirty="0"/>
              <a:t> = “fair”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“yes”) = 6/9 = 0.667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     P(</a:t>
            </a:r>
            <a:r>
              <a:rPr lang="en-US" altLang="en-US" sz="1600" dirty="0" err="1"/>
              <a:t>credit_rating</a:t>
            </a:r>
            <a:r>
              <a:rPr lang="en-US" altLang="en-US" sz="1600" dirty="0"/>
              <a:t> = “fair”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“no”) = 2/5 = 0.4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400" dirty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5DAD6-9F8D-097A-946A-DCDF9AD2D959}"/>
              </a:ext>
            </a:extLst>
          </p:cNvPr>
          <p:cNvSpPr txBox="1"/>
          <p:nvPr/>
        </p:nvSpPr>
        <p:spPr>
          <a:xfrm>
            <a:off x="1335407" y="6188483"/>
            <a:ext cx="9943344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itchFamily="34" charset="0"/>
              </a:rPr>
              <a:t>X = (age &lt;= 30 , income = medium, student = yes, </a:t>
            </a:r>
            <a:r>
              <a:rPr lang="en-US" altLang="en-US" sz="1800" b="1" dirty="0" err="1">
                <a:latin typeface="Tahoma" pitchFamily="34" charset="0"/>
              </a:rPr>
              <a:t>credit_rating</a:t>
            </a:r>
            <a:r>
              <a:rPr lang="en-US" altLang="en-US" sz="1800" b="1" dirty="0">
                <a:latin typeface="Tahoma" pitchFamily="34" charset="0"/>
              </a:rPr>
              <a:t> = fair)</a:t>
            </a:r>
          </a:p>
        </p:txBody>
      </p:sp>
    </p:spTree>
    <p:extLst>
      <p:ext uri="{BB962C8B-B14F-4D97-AF65-F5344CB8AC3E}">
        <p14:creationId xmlns:p14="http://schemas.microsoft.com/office/powerpoint/2010/main" val="417600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Naïve Bayesian Classifier:  An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16</a:t>
            </a:fld>
            <a:endParaRPr lang="de-A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F44FF-C1D9-2F47-3CB0-ADDC2EFA52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039776" cy="5029200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200" dirty="0"/>
              <a:t>P(C</a:t>
            </a:r>
            <a:r>
              <a:rPr lang="en-US" altLang="en-US" sz="3200" baseline="-25000" dirty="0"/>
              <a:t>i</a:t>
            </a:r>
            <a:r>
              <a:rPr lang="en-US" altLang="en-US" sz="3200" dirty="0"/>
              <a:t>):    </a:t>
            </a:r>
            <a:r>
              <a:rPr lang="en-US" altLang="en-US" sz="2400" dirty="0"/>
              <a:t>P(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“yes”)  = 9/14 = 0.643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/>
              <a:t>                    P(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“no”) = 5/14= 0.357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4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200" dirty="0"/>
              <a:t>Compute P(</a:t>
            </a:r>
            <a:r>
              <a:rPr lang="en-US" altLang="en-US" sz="3200" dirty="0" err="1"/>
              <a:t>X|C</a:t>
            </a:r>
            <a:r>
              <a:rPr lang="en-US" altLang="en-US" sz="3200" baseline="-25000" dirty="0" err="1"/>
              <a:t>i</a:t>
            </a:r>
            <a:r>
              <a:rPr lang="en-US" altLang="en-US" sz="3200" dirty="0"/>
              <a:t>) for each class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/>
              <a:t>     P(age = “&lt;=30” | 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“yes”)  = 2/9 = </a:t>
            </a:r>
            <a:r>
              <a:rPr lang="en-US" altLang="en-US" sz="2400" dirty="0">
                <a:solidFill>
                  <a:srgbClr val="0070C0"/>
                </a:solidFill>
              </a:rPr>
              <a:t>0.222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/>
              <a:t>     P(age = “&lt;= 30” | 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“no”) = 3/5 = 0.6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/>
              <a:t>     P(income = “medium” | 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“yes”) = 4/9 = </a:t>
            </a:r>
            <a:r>
              <a:rPr lang="en-US" altLang="en-US" sz="2400" dirty="0">
                <a:solidFill>
                  <a:srgbClr val="0070C0"/>
                </a:solidFill>
              </a:rPr>
              <a:t>0.444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/>
              <a:t>     P(income = “medium” | 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“no”) = 2/5 = 0.4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dirty="0"/>
              <a:t>     P(student = “yes” | 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“yes) = 6/9 = </a:t>
            </a:r>
            <a:r>
              <a:rPr lang="en-US" altLang="en-US" sz="2500" dirty="0">
                <a:solidFill>
                  <a:srgbClr val="0070C0"/>
                </a:solidFill>
              </a:rPr>
              <a:t>0.667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500" dirty="0"/>
              <a:t>     P(student = “yes” | </a:t>
            </a:r>
            <a:r>
              <a:rPr lang="en-US" altLang="en-US" sz="2500" dirty="0" err="1"/>
              <a:t>buys_computer</a:t>
            </a:r>
            <a:r>
              <a:rPr lang="en-US" altLang="en-US" sz="2500" dirty="0"/>
              <a:t> = “no”) = 1/5 = 0.2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/>
              <a:t>     P(</a:t>
            </a:r>
            <a:r>
              <a:rPr lang="en-US" altLang="en-US" sz="2400" dirty="0" err="1"/>
              <a:t>credit_rating</a:t>
            </a:r>
            <a:r>
              <a:rPr lang="en-US" altLang="en-US" sz="2400" dirty="0"/>
              <a:t> = “fair” | 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“yes”) = 6/9 = </a:t>
            </a:r>
            <a:r>
              <a:rPr lang="en-US" altLang="en-US" sz="2400" dirty="0">
                <a:solidFill>
                  <a:srgbClr val="0070C0"/>
                </a:solidFill>
              </a:rPr>
              <a:t>0.667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/>
              <a:t>     P(</a:t>
            </a:r>
            <a:r>
              <a:rPr lang="en-US" altLang="en-US" sz="2400" dirty="0" err="1"/>
              <a:t>credit_rating</a:t>
            </a:r>
            <a:r>
              <a:rPr lang="en-US" altLang="en-US" sz="2400" dirty="0"/>
              <a:t> = “fair” | 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“no”) = 2/5 = 0.4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4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/>
              <a:t> X = (age &lt;= 30 , income = medium, student = yes, </a:t>
            </a:r>
            <a:r>
              <a:rPr lang="en-US" altLang="en-US" sz="2400" b="1" dirty="0" err="1"/>
              <a:t>credit_rating</a:t>
            </a:r>
            <a:r>
              <a:rPr lang="en-US" altLang="en-US" sz="2400" b="1" dirty="0"/>
              <a:t> = fair)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b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b="1" dirty="0"/>
              <a:t>P(</a:t>
            </a:r>
            <a:r>
              <a:rPr lang="en-US" altLang="en-US" sz="2400" b="1" dirty="0" err="1"/>
              <a:t>X|C</a:t>
            </a:r>
            <a:r>
              <a:rPr lang="en-US" altLang="en-US" sz="2400" b="1" baseline="-25000" dirty="0" err="1"/>
              <a:t>i</a:t>
            </a:r>
            <a:r>
              <a:rPr lang="en-US" altLang="en-US" sz="2400" b="1" dirty="0"/>
              <a:t>) :</a:t>
            </a:r>
            <a:r>
              <a:rPr lang="en-US" altLang="en-US" sz="2400" dirty="0"/>
              <a:t> </a:t>
            </a:r>
            <a:r>
              <a:rPr lang="en-US" altLang="en-US" sz="2800" dirty="0"/>
              <a:t>P(</a:t>
            </a:r>
            <a:r>
              <a:rPr lang="en-US" altLang="en-US" sz="2800" dirty="0" err="1"/>
              <a:t>X|buys_computer</a:t>
            </a:r>
            <a:r>
              <a:rPr lang="en-US" altLang="en-US" sz="2800" dirty="0"/>
              <a:t> = “yes”)= 0.222 x 0.444 x 0.667 x 0.667 = 0.044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800" dirty="0"/>
              <a:t>                P(</a:t>
            </a:r>
            <a:r>
              <a:rPr lang="en-US" altLang="en-US" sz="2800" dirty="0" err="1"/>
              <a:t>X|buys_computer</a:t>
            </a:r>
            <a:r>
              <a:rPr lang="en-US" altLang="en-US" sz="2800" dirty="0"/>
              <a:t> = “no”) = 0.6 x 0.4 x 0.2 x 0.4 = 0.019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81653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Naïve Bayesian Classifier:  An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17</a:t>
            </a:fld>
            <a:endParaRPr lang="de-A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F44FF-C1D9-2F47-3CB0-ADDC2EFA52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039776" cy="5029200"/>
          </a:xfrm>
        </p:spPr>
        <p:txBody>
          <a:bodyPr>
            <a:normAutofit fontScale="47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4000" b="1" dirty="0">
                <a:solidFill>
                  <a:srgbClr val="00B050"/>
                </a:solidFill>
              </a:rPr>
              <a:t>P(C</a:t>
            </a:r>
            <a:r>
              <a:rPr lang="en-US" altLang="en-US" sz="4000" b="1" baseline="-25000" dirty="0">
                <a:solidFill>
                  <a:srgbClr val="00B050"/>
                </a:solidFill>
              </a:rPr>
              <a:t>i</a:t>
            </a:r>
            <a:r>
              <a:rPr lang="en-US" altLang="en-US" sz="4000" b="1" dirty="0">
                <a:solidFill>
                  <a:srgbClr val="00B050"/>
                </a:solidFill>
              </a:rPr>
              <a:t>):    </a:t>
            </a:r>
            <a:r>
              <a:rPr lang="en-US" altLang="en-US" sz="3200" dirty="0"/>
              <a:t>P(</a:t>
            </a:r>
            <a:r>
              <a:rPr lang="en-US" altLang="en-US" sz="3200" dirty="0" err="1"/>
              <a:t>buys_computer</a:t>
            </a:r>
            <a:r>
              <a:rPr lang="en-US" altLang="en-US" sz="3200" dirty="0"/>
              <a:t> = “yes”)  = 9/14 = 0.643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/>
              <a:t>                    P(</a:t>
            </a:r>
            <a:r>
              <a:rPr lang="en-US" altLang="en-US" sz="3200" dirty="0" err="1"/>
              <a:t>buys_computer</a:t>
            </a:r>
            <a:r>
              <a:rPr lang="en-US" altLang="en-US" sz="3200" dirty="0"/>
              <a:t> = “no”) = 5/14= 0.357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32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4000" b="1" dirty="0">
                <a:solidFill>
                  <a:srgbClr val="00B050"/>
                </a:solidFill>
              </a:rPr>
              <a:t>Compute P(</a:t>
            </a:r>
            <a:r>
              <a:rPr lang="en-US" altLang="en-US" sz="4000" b="1" dirty="0" err="1">
                <a:solidFill>
                  <a:srgbClr val="00B050"/>
                </a:solidFill>
              </a:rPr>
              <a:t>X|Ci</a:t>
            </a:r>
            <a:r>
              <a:rPr lang="en-US" altLang="en-US" sz="4000" b="1" dirty="0">
                <a:solidFill>
                  <a:srgbClr val="00B050"/>
                </a:solidFill>
              </a:rPr>
              <a:t>) for each class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/>
              <a:t>     P(age = “&lt;=30” | </a:t>
            </a:r>
            <a:r>
              <a:rPr lang="en-US" altLang="en-US" sz="3200" dirty="0" err="1"/>
              <a:t>buys_computer</a:t>
            </a:r>
            <a:r>
              <a:rPr lang="en-US" altLang="en-US" sz="3200" dirty="0"/>
              <a:t> = “yes”)  = 2/9 = 0.222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/>
              <a:t>     P(age = “&lt;= 30” | </a:t>
            </a:r>
            <a:r>
              <a:rPr lang="en-US" altLang="en-US" sz="3200" dirty="0" err="1"/>
              <a:t>buys_computer</a:t>
            </a:r>
            <a:r>
              <a:rPr lang="en-US" altLang="en-US" sz="3200" dirty="0"/>
              <a:t> = “no”) = 3/5 = 0.6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/>
              <a:t>     P(income = “medium” | </a:t>
            </a:r>
            <a:r>
              <a:rPr lang="en-US" altLang="en-US" sz="3200" dirty="0" err="1"/>
              <a:t>buys_computer</a:t>
            </a:r>
            <a:r>
              <a:rPr lang="en-US" altLang="en-US" sz="3200" dirty="0"/>
              <a:t> = “yes”) = 4/9 = 0.444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/>
              <a:t>     P(income = “medium” | </a:t>
            </a:r>
            <a:r>
              <a:rPr lang="en-US" altLang="en-US" sz="3200" dirty="0" err="1"/>
              <a:t>buys_computer</a:t>
            </a:r>
            <a:r>
              <a:rPr lang="en-US" altLang="en-US" sz="3200" dirty="0"/>
              <a:t> = “no”) = 2/5 = 0.4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/>
              <a:t>     P(student = “yes” | </a:t>
            </a:r>
            <a:r>
              <a:rPr lang="en-US" altLang="en-US" sz="3200" dirty="0" err="1"/>
              <a:t>buys_computer</a:t>
            </a:r>
            <a:r>
              <a:rPr lang="en-US" altLang="en-US" sz="3200" dirty="0"/>
              <a:t> = “yes) = 6/9 = 0.667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/>
              <a:t>     P(student = “yes” | </a:t>
            </a:r>
            <a:r>
              <a:rPr lang="en-US" altLang="en-US" sz="3200" dirty="0" err="1"/>
              <a:t>buys_computer</a:t>
            </a:r>
            <a:r>
              <a:rPr lang="en-US" altLang="en-US" sz="3200" dirty="0"/>
              <a:t> = “no”) = 1/5 = 0.2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/>
              <a:t>     P(</a:t>
            </a:r>
            <a:r>
              <a:rPr lang="en-US" altLang="en-US" sz="3200" dirty="0" err="1"/>
              <a:t>credit_rating</a:t>
            </a:r>
            <a:r>
              <a:rPr lang="en-US" altLang="en-US" sz="3200" dirty="0"/>
              <a:t> = “fair” | </a:t>
            </a:r>
            <a:r>
              <a:rPr lang="en-US" altLang="en-US" sz="3200" dirty="0" err="1"/>
              <a:t>buys_computer</a:t>
            </a:r>
            <a:r>
              <a:rPr lang="en-US" altLang="en-US" sz="3200" dirty="0"/>
              <a:t> = “yes”) = 6/9 = 0.667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/>
              <a:t>     P(</a:t>
            </a:r>
            <a:r>
              <a:rPr lang="en-US" altLang="en-US" sz="3200" dirty="0" err="1"/>
              <a:t>credit_rating</a:t>
            </a:r>
            <a:r>
              <a:rPr lang="en-US" altLang="en-US" sz="3200" dirty="0"/>
              <a:t> = “fair” | </a:t>
            </a:r>
            <a:r>
              <a:rPr lang="en-US" altLang="en-US" sz="3200" dirty="0" err="1"/>
              <a:t>buys_computer</a:t>
            </a:r>
            <a:r>
              <a:rPr lang="en-US" altLang="en-US" sz="3200" dirty="0"/>
              <a:t> = “no”) = 2/5 = 0.4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32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200" b="1" dirty="0"/>
              <a:t> X = (age &lt;= 30 , income = medium, student = yes, </a:t>
            </a:r>
            <a:r>
              <a:rPr lang="en-US" altLang="en-US" sz="3200" b="1" dirty="0" err="1"/>
              <a:t>credit_rating</a:t>
            </a:r>
            <a:r>
              <a:rPr lang="en-US" altLang="en-US" sz="3200" b="1" dirty="0"/>
              <a:t> = fair)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/>
              <a:t> </a:t>
            </a:r>
            <a:r>
              <a:rPr lang="en-US" altLang="en-US" sz="4000" b="1" dirty="0">
                <a:solidFill>
                  <a:srgbClr val="00B050"/>
                </a:solidFill>
              </a:rPr>
              <a:t>P(</a:t>
            </a:r>
            <a:r>
              <a:rPr lang="en-US" altLang="en-US" sz="4000" b="1" dirty="0" err="1">
                <a:solidFill>
                  <a:srgbClr val="00B050"/>
                </a:solidFill>
              </a:rPr>
              <a:t>X|Ci</a:t>
            </a:r>
            <a:r>
              <a:rPr lang="en-US" altLang="en-US" sz="4000" b="1" dirty="0">
                <a:solidFill>
                  <a:srgbClr val="00B050"/>
                </a:solidFill>
              </a:rPr>
              <a:t>) </a:t>
            </a:r>
            <a:r>
              <a:rPr lang="en-US" altLang="en-US" sz="3200" b="1" dirty="0"/>
              <a:t>:</a:t>
            </a:r>
            <a:r>
              <a:rPr lang="en-US" altLang="en-US" sz="3200" dirty="0"/>
              <a:t> P(</a:t>
            </a:r>
            <a:r>
              <a:rPr lang="en-US" altLang="en-US" sz="3200" dirty="0" err="1"/>
              <a:t>X|buys_computer</a:t>
            </a:r>
            <a:r>
              <a:rPr lang="en-US" altLang="en-US" sz="3200" dirty="0"/>
              <a:t> = “yes”) = 0.222 x 0.444 x 0.667 x 0.667 = 0.044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/>
              <a:t>                P(</a:t>
            </a:r>
            <a:r>
              <a:rPr lang="en-US" altLang="en-US" sz="3200" dirty="0" err="1"/>
              <a:t>X|buys_computer</a:t>
            </a:r>
            <a:r>
              <a:rPr lang="en-US" altLang="en-US" sz="3200" dirty="0"/>
              <a:t> = “no”) = 0.6 x 0.4 x 0.2 x 0.4 = 0.019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32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b="1" dirty="0">
                <a:solidFill>
                  <a:srgbClr val="00B050"/>
                </a:solidFill>
              </a:rPr>
              <a:t>P(</a:t>
            </a:r>
            <a:r>
              <a:rPr lang="en-US" altLang="en-US" sz="3200" b="1" dirty="0" err="1">
                <a:solidFill>
                  <a:srgbClr val="00B050"/>
                </a:solidFill>
              </a:rPr>
              <a:t>X|C</a:t>
            </a:r>
            <a:r>
              <a:rPr lang="en-US" altLang="en-US" sz="3200" b="1" baseline="-25000" dirty="0" err="1">
                <a:solidFill>
                  <a:srgbClr val="00B050"/>
                </a:solidFill>
              </a:rPr>
              <a:t>i</a:t>
            </a:r>
            <a:r>
              <a:rPr lang="en-US" altLang="en-US" sz="3200" b="1" dirty="0">
                <a:solidFill>
                  <a:srgbClr val="00B050"/>
                </a:solidFill>
              </a:rPr>
              <a:t>)*P(C</a:t>
            </a:r>
            <a:r>
              <a:rPr lang="en-US" altLang="en-US" sz="3200" b="1" baseline="-25000" dirty="0">
                <a:solidFill>
                  <a:srgbClr val="00B050"/>
                </a:solidFill>
              </a:rPr>
              <a:t>i</a:t>
            </a:r>
            <a:r>
              <a:rPr lang="en-US" altLang="en-US" sz="3200" b="1" dirty="0">
                <a:solidFill>
                  <a:srgbClr val="00B050"/>
                </a:solidFill>
              </a:rPr>
              <a:t>) </a:t>
            </a:r>
            <a:r>
              <a:rPr lang="en-US" altLang="en-US" sz="3200" b="1" dirty="0"/>
              <a:t>: </a:t>
            </a:r>
            <a:r>
              <a:rPr lang="en-US" altLang="en-US" sz="3200" dirty="0"/>
              <a:t>P(</a:t>
            </a:r>
            <a:r>
              <a:rPr lang="en-US" altLang="en-US" sz="3200" dirty="0" err="1"/>
              <a:t>X|buys_computer</a:t>
            </a:r>
            <a:r>
              <a:rPr lang="en-US" altLang="en-US" sz="3200" dirty="0"/>
              <a:t> = “yes”) * P(</a:t>
            </a:r>
            <a:r>
              <a:rPr lang="en-US" altLang="en-US" sz="3200" dirty="0" err="1"/>
              <a:t>buys_computer</a:t>
            </a:r>
            <a:r>
              <a:rPr lang="en-US" altLang="en-US" sz="3200" dirty="0"/>
              <a:t> = “yes”) = 0.028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b="1" dirty="0"/>
              <a:t>		             </a:t>
            </a:r>
            <a:r>
              <a:rPr lang="en-US" altLang="en-US" sz="3200" dirty="0"/>
              <a:t>P(</a:t>
            </a:r>
            <a:r>
              <a:rPr lang="en-US" altLang="en-US" sz="3200" dirty="0" err="1"/>
              <a:t>X|buys_computer</a:t>
            </a:r>
            <a:r>
              <a:rPr lang="en-US" altLang="en-US" sz="3200" dirty="0"/>
              <a:t> = “no”) * P(</a:t>
            </a:r>
            <a:r>
              <a:rPr lang="en-US" altLang="en-US" sz="3200" dirty="0" err="1"/>
              <a:t>buys_computer</a:t>
            </a:r>
            <a:r>
              <a:rPr lang="en-US" altLang="en-US" sz="3200" dirty="0"/>
              <a:t> = “no”) = 0.007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3200" b="1" dirty="0"/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b="1" dirty="0">
                <a:solidFill>
                  <a:srgbClr val="00B050"/>
                </a:solidFill>
              </a:rPr>
              <a:t>Therefore,  X belongs to class (“</a:t>
            </a:r>
            <a:r>
              <a:rPr lang="en-US" altLang="en-US" sz="3200" b="1" dirty="0" err="1">
                <a:solidFill>
                  <a:srgbClr val="00B050"/>
                </a:solidFill>
              </a:rPr>
              <a:t>buys_computer</a:t>
            </a:r>
            <a:r>
              <a:rPr lang="en-US" altLang="en-US" sz="3200" b="1" dirty="0">
                <a:solidFill>
                  <a:srgbClr val="00B050"/>
                </a:solidFill>
              </a:rPr>
              <a:t> = yes”)</a:t>
            </a:r>
            <a:r>
              <a:rPr lang="en-US" altLang="en-US" sz="2800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4342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Naïve Bayes Classifier: Comments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18</a:t>
            </a:fld>
            <a:endParaRPr lang="de-A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F44FF-C1D9-2F47-3CB0-ADDC2EFA52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039776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 </a:t>
            </a:r>
            <a:r>
              <a:rPr lang="en-US" altLang="en-US" sz="2400" dirty="0"/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Dependencies among these cannot be modeled by 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36486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Exercise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19</a:t>
            </a:fld>
            <a:endParaRPr lang="de-A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BF0D3ED3-CAF4-242C-62F1-AC8DF939CF6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6348" y="1695112"/>
            <a:ext cx="6361905" cy="4839375"/>
          </a:xfrm>
          <a:noFill/>
        </p:spPr>
      </p:pic>
    </p:spTree>
    <p:extLst>
      <p:ext uri="{BB962C8B-B14F-4D97-AF65-F5344CB8AC3E}">
        <p14:creationId xmlns:p14="http://schemas.microsoft.com/office/powerpoint/2010/main" val="273094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88BC-EB1F-2977-529C-96E1E55D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from Holy Quran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74125-AEE4-0D9C-0EE5-F0A4C11E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2</a:t>
            </a:fld>
            <a:endParaRPr lang="de-A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BEAA5-D1AD-D53B-FAFC-A278919A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612" y="368372"/>
            <a:ext cx="786452" cy="786452"/>
          </a:xfrm>
          <a:prstGeom prst="rect">
            <a:avLst/>
          </a:prstGeom>
        </p:spPr>
      </p:pic>
      <p:pic>
        <p:nvPicPr>
          <p:cNvPr id="1026" name="Picture 2" descr="Surah Hujurat Ayat 13 (49:13 Quran) With Tafsir - My Islam">
            <a:extLst>
              <a:ext uri="{FF2B5EF4-FFF2-40B4-BE49-F238E27FC236}">
                <a16:creationId xmlns:a16="http://schemas.microsoft.com/office/drawing/2014/main" id="{4B4F06E2-8D39-869E-FCD0-B536226A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" y="1688967"/>
            <a:ext cx="10679736" cy="480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67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Task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20</a:t>
            </a:fld>
            <a:endParaRPr lang="de-A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7FD8A-0070-8E83-37B5-A1EC2774F8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Given a new instance, predict its label</a:t>
            </a:r>
          </a:p>
          <a:p>
            <a:pPr marL="0" indent="0" eaLnBrk="1" fontAlgn="auto" hangingPunct="1">
              <a:spcAft>
                <a:spcPts val="0"/>
              </a:spcAft>
              <a:buFont typeface="Brush Script MT" pitchFamily="66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Brush Script MT" pitchFamily="66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Brush Script MT" pitchFamily="66" charset="0"/>
              <a:buNone/>
              <a:defRPr/>
            </a:pPr>
            <a:r>
              <a:rPr lang="en-US" sz="2800" b="1" dirty="0">
                <a:solidFill>
                  <a:srgbClr val="FF0000"/>
                </a:solidFill>
              </a:rPr>
              <a:t>   x’=(Outlook=Sunny, Temperature=Cool, Humidity=High, Wind=Strong)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7315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Lesson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52163-594F-E576-31BB-34639277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21</a:t>
            </a:fld>
            <a:endParaRPr lang="de-AT"/>
          </a:p>
        </p:txBody>
      </p:sp>
      <p:pic>
        <p:nvPicPr>
          <p:cNvPr id="1026" name="Picture 2" descr="Quotes about Future prediction (59 quotes)">
            <a:extLst>
              <a:ext uri="{FF2B5EF4-FFF2-40B4-BE49-F238E27FC236}">
                <a16:creationId xmlns:a16="http://schemas.microsoft.com/office/drawing/2014/main" id="{EC2C2DA7-DB8C-09B7-EC53-EB37C3DC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844824"/>
            <a:ext cx="957706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815640" cy="990600"/>
          </a:xfrm>
        </p:spPr>
        <p:txBody>
          <a:bodyPr/>
          <a:lstStyle/>
          <a:p>
            <a:r>
              <a:rPr lang="en-US" altLang="en-US" dirty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8894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Classification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 dirty="0"/>
              <a:t>The training data (observations, measurements, etc.)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 b="1" dirty="0"/>
              <a:t>labels</a:t>
            </a:r>
            <a:r>
              <a:rPr lang="en-US" altLang="en-US" sz="2000" dirty="0"/>
              <a:t> indicating the class of the observations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 dirty="0"/>
              <a:t>Training data is used to Learn from the data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 dirty="0"/>
              <a:t>Test data evaluates the learning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 dirty="0"/>
              <a:t>New data is classified based on the training set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Applications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 dirty="0"/>
              <a:t>Classification / Prediction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 dirty="0"/>
              <a:t>Detection /recognition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3</a:t>
            </a:fld>
            <a:endParaRPr lang="de-A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8894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F3300"/>
                </a:solidFill>
              </a:rPr>
              <a:t>clustering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No concept of Class label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Given a set of measurements, observations, etc. with the aim of establishing the groups in the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Groups are also known as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Aim is to group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 dirty="0"/>
              <a:t>Max intra cluster Similarity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 dirty="0"/>
              <a:t>Min Inter cluster Similarity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631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Prediction </a:t>
            </a:r>
            <a:r>
              <a:rPr lang="en-US" altLang="en-US" dirty="0" err="1"/>
              <a:t>Problems:Classification</a:t>
            </a:r>
            <a:r>
              <a:rPr lang="en-US" altLang="en-US" dirty="0"/>
              <a:t> vs.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88942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  <a:r>
              <a:rPr lang="en-US" altLang="en-US" sz="2000" dirty="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predicts categorical class labels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classifies data (constructs a model) based on the training set and the values (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class labels</a:t>
            </a:r>
            <a:r>
              <a:rPr lang="en-US" altLang="en-US" sz="2400" dirty="0"/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Numeric Prediction  or Regression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models continuous-valued functions, i.e., predicts unknown or missing values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Typical applications for Decision making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Credit/loan approval: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Medical diagnosis: if a tumor is cancerous or benign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Fraud detection: if a transaction is fraudulent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Sentiment : which category it is, positive, negative, neutral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Prediction: Match result, weather, stock market </a:t>
            </a:r>
            <a:r>
              <a:rPr lang="en-US" altLang="en-US" sz="2400" dirty="0" err="1"/>
              <a:t>etc</a:t>
            </a:r>
            <a:endParaRPr lang="en-US" alt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4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Classification—A Two-Step Process</a:t>
            </a:r>
            <a:r>
              <a:rPr lang="en-US" altLang="en-US" sz="360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739972"/>
            <a:ext cx="10871200" cy="488942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Model construction: </a:t>
            </a:r>
            <a:r>
              <a:rPr lang="en-US" altLang="en-US" sz="2400" dirty="0"/>
              <a:t>describing a set of predetermined classes</a:t>
            </a:r>
          </a:p>
          <a:p>
            <a:pPr lvl="1" eaLnBrk="1" hangingPunct="1"/>
            <a:r>
              <a:rPr lang="en-US" altLang="en-US" sz="2400" dirty="0"/>
              <a:t>Each tuple/sample is assumed to belong to a predefined class, as determined by the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class label attribute</a:t>
            </a:r>
          </a:p>
          <a:p>
            <a:pPr lvl="1" eaLnBrk="1" hangingPunct="1"/>
            <a:r>
              <a:rPr lang="en-US" altLang="en-US" sz="2400" dirty="0"/>
              <a:t>The set of tuples used for model construction is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training set</a:t>
            </a:r>
          </a:p>
          <a:p>
            <a:pPr lvl="1" eaLnBrk="1" hangingPunct="1"/>
            <a:r>
              <a:rPr lang="en-US" altLang="en-US" sz="2400" dirty="0"/>
              <a:t>The model is represented as classification rules, decision trees, or mathematical formulae</a:t>
            </a:r>
          </a:p>
          <a:p>
            <a:pPr eaLnBrk="1" hangingPunct="1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Model usage: </a:t>
            </a:r>
            <a:r>
              <a:rPr lang="en-US" altLang="en-US" sz="2400" dirty="0"/>
              <a:t>for classifying future or unknown objects</a:t>
            </a:r>
          </a:p>
          <a:p>
            <a:pPr lvl="1" eaLnBrk="1" hangingPunct="1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Estimate accuracy </a:t>
            </a:r>
            <a:r>
              <a:rPr lang="en-US" altLang="en-US" sz="2400" dirty="0"/>
              <a:t>of the model</a:t>
            </a:r>
          </a:p>
          <a:p>
            <a:pPr lvl="2" eaLnBrk="1" hangingPunct="1"/>
            <a:r>
              <a:rPr lang="en-US" altLang="en-US" sz="2400" dirty="0"/>
              <a:t>The known label of test sample is compared with the classified result from the model</a:t>
            </a:r>
          </a:p>
          <a:p>
            <a:pPr lvl="2" eaLnBrk="1" hangingPunct="1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Accuracy</a:t>
            </a:r>
            <a:r>
              <a:rPr lang="en-US" altLang="en-US" sz="2400" dirty="0"/>
              <a:t> rate is the percentage of test set samples that are correctly classified by the model</a:t>
            </a:r>
          </a:p>
          <a:p>
            <a:pPr lvl="2" eaLnBrk="1" hangingPunct="1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Test set </a:t>
            </a:r>
            <a:r>
              <a:rPr lang="en-US" altLang="en-US" sz="2400" dirty="0"/>
              <a:t>is independent of training set (otherwise overfitting)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46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Process (1): Model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7</a:t>
            </a:fld>
            <a:endParaRPr lang="de-A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15CF97-FE49-BCF8-0EA3-543BF21D64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98FF0D0-1452-0535-55F0-4CBF6D0444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917111" y="6090285"/>
            <a:ext cx="12128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B9B30A9-1642-499E-BF96-1A17FE70ABD5}" type="datetime4">
              <a:rPr lang="en-US" altLang="en-US" sz="1200" smtClean="0">
                <a:latin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October 24, 2023</a:t>
            </a:fld>
            <a:endParaRPr lang="en-US" altLang="en-US" sz="1200">
              <a:latin typeface="Tahoma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08EF0D-3014-1069-390F-CD6C4293A476}"/>
              </a:ext>
            </a:extLst>
          </p:cNvPr>
          <p:cNvSpPr txBox="1">
            <a:spLocks/>
          </p:cNvSpPr>
          <p:nvPr/>
        </p:nvSpPr>
        <p:spPr bwMode="auto">
          <a:xfrm>
            <a:off x="9133136" y="6090285"/>
            <a:ext cx="554038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kumimoji="0" sz="2400" b="1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A83DF9E-45B0-4E60-9FAD-E99F2D813292}" type="slidenum">
              <a:rPr lang="en-US" altLang="en-US" sz="1200" smtClean="0">
                <a:latin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en-US" sz="1200">
              <a:latin typeface="Tahoma" pitchFamily="34" charset="0"/>
            </a:endParaRP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82A4DC96-33C5-61A1-25CA-2BBB33B708AC}"/>
              </a:ext>
            </a:extLst>
          </p:cNvPr>
          <p:cNvGrpSpPr>
            <a:grpSpLocks/>
          </p:cNvGrpSpPr>
          <p:nvPr/>
        </p:nvGrpSpPr>
        <p:grpSpPr bwMode="auto">
          <a:xfrm>
            <a:off x="3499099" y="2056447"/>
            <a:ext cx="1698625" cy="1506538"/>
            <a:chOff x="1283" y="1118"/>
            <a:chExt cx="1070" cy="949"/>
          </a:xfrm>
        </p:grpSpPr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192FC27-7CF6-98C9-563F-5150DA3EE20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BC83B9E8-0554-90B9-5861-3A2943DF6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Training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5" name="Object 1024">
            <a:extLst>
              <a:ext uri="{FF2B5EF4-FFF2-40B4-BE49-F238E27FC236}">
                <a16:creationId xmlns:a16="http://schemas.microsoft.com/office/drawing/2014/main" id="{89EA38EE-6513-5E1B-A32A-297A3C8CF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050525"/>
              </p:ext>
            </p:extLst>
          </p:nvPr>
        </p:nvGraphicFramePr>
        <p:xfrm>
          <a:off x="1782514" y="4090988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37188" imgH="2495550" progId="Excel.Sheet.8">
                  <p:embed/>
                </p:oleObj>
              </mc:Choice>
              <mc:Fallback>
                <p:oleObj name="Worksheet" r:id="rId3" imgW="5437188" imgH="2495550" progId="Excel.Sheet.8">
                  <p:embed/>
                  <p:pic>
                    <p:nvPicPr>
                      <p:cNvPr id="15" name="Object 1024">
                        <a:extLst>
                          <a:ext uri="{FF2B5EF4-FFF2-40B4-BE49-F238E27FC236}">
                            <a16:creationId xmlns:a16="http://schemas.microsoft.com/office/drawing/2014/main" id="{89EA38EE-6513-5E1B-A32A-297A3C8CFE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514" y="4090988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7">
            <a:extLst>
              <a:ext uri="{FF2B5EF4-FFF2-40B4-BE49-F238E27FC236}">
                <a16:creationId xmlns:a16="http://schemas.microsoft.com/office/drawing/2014/main" id="{2C826B79-E111-2C4F-3527-9E4167F07B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8724" y="3393122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6F82BE39-D312-0576-0899-97C997353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9311" y="3393122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0B66525-1E45-E4B2-BF4F-36784901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4099" y="1904047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Classification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Algorithms</a:t>
            </a: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92504C0C-8E77-B806-D0BB-A6AA4F724DC9}"/>
              </a:ext>
            </a:extLst>
          </p:cNvPr>
          <p:cNvSpPr>
            <a:spLocks noChangeArrowheads="1"/>
          </p:cNvSpPr>
          <p:nvPr/>
        </p:nvSpPr>
        <p:spPr bwMode="auto">
          <a:xfrm rot="20460000">
            <a:off x="5697786" y="2356485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BEC9A63-3697-35A7-0A77-EC7D01C00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116" y="549973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IF rank = ‘professor’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OR years &gt;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THEN tenured = ‘yes’ </a:t>
            </a: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496ABF09-DF8F-FD2B-76C0-445615353BED}"/>
              </a:ext>
            </a:extLst>
          </p:cNvPr>
          <p:cNvGrpSpPr>
            <a:grpSpLocks/>
          </p:cNvGrpSpPr>
          <p:nvPr/>
        </p:nvGrpSpPr>
        <p:grpSpPr bwMode="auto">
          <a:xfrm>
            <a:off x="7940924" y="3497897"/>
            <a:ext cx="1889125" cy="1506538"/>
            <a:chOff x="4081" y="2026"/>
            <a:chExt cx="1190" cy="949"/>
          </a:xfrm>
        </p:grpSpPr>
        <p:pic>
          <p:nvPicPr>
            <p:cNvPr id="22" name="Picture 13">
              <a:extLst>
                <a:ext uri="{FF2B5EF4-FFF2-40B4-BE49-F238E27FC236}">
                  <a16:creationId xmlns:a16="http://schemas.microsoft.com/office/drawing/2014/main" id="{3E136058-E136-1FD7-EC9B-5E84270E276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F2A3BAAF-D766-118A-09BA-F06DFAA5A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Classifier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24" name="Line 15">
            <a:extLst>
              <a:ext uri="{FF2B5EF4-FFF2-40B4-BE49-F238E27FC236}">
                <a16:creationId xmlns:a16="http://schemas.microsoft.com/office/drawing/2014/main" id="{F0EEB27F-89C1-5225-8E5B-85D596DE9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9115" y="4902835"/>
            <a:ext cx="351808" cy="5835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3516D0B0-D91D-8539-EC67-7E2E6B87B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1636" y="4825047"/>
            <a:ext cx="714376" cy="5835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7">
            <a:extLst>
              <a:ext uri="{FF2B5EF4-FFF2-40B4-BE49-F238E27FC236}">
                <a16:creationId xmlns:a16="http://schemas.microsoft.com/office/drawing/2014/main" id="{AD0B97FD-1225-139C-5444-B3FB7E2E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086" y="2858135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4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400" dirty="0"/>
              <a:t>Process (2): Using the Model in Prediction</a:t>
            </a:r>
            <a:r>
              <a:rPr lang="en-US" alt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8</a:t>
            </a:fld>
            <a:endParaRPr lang="de-A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17F2D4-493E-2AA7-F77A-5A1AA615A91E}"/>
              </a:ext>
            </a:extLst>
          </p:cNvPr>
          <p:cNvSpPr txBox="1">
            <a:spLocks/>
          </p:cNvSpPr>
          <p:nvPr/>
        </p:nvSpPr>
        <p:spPr bwMode="auto">
          <a:xfrm>
            <a:off x="8865892" y="5953818"/>
            <a:ext cx="554038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kumimoji="0" sz="2400" b="1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6CD9722-581B-48AE-932F-123BD5C4134B}" type="slidenum">
              <a:rPr lang="en-US" altLang="en-US" sz="1200" smtClean="0">
                <a:latin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en-US" sz="1200">
              <a:latin typeface="Tahoma" pitchFamily="34" charset="0"/>
            </a:endParaRPr>
          </a:p>
        </p:txBody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7CB16F2F-9C39-D7CE-21E4-4BEC19938254}"/>
              </a:ext>
            </a:extLst>
          </p:cNvPr>
          <p:cNvGrpSpPr>
            <a:grpSpLocks/>
          </p:cNvGrpSpPr>
          <p:nvPr/>
        </p:nvGrpSpPr>
        <p:grpSpPr bwMode="auto">
          <a:xfrm>
            <a:off x="5640092" y="1715193"/>
            <a:ext cx="1889125" cy="1506537"/>
            <a:chOff x="2800" y="989"/>
            <a:chExt cx="1190" cy="949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55C790AB-C0AF-5F30-18AE-B502CEB48FA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1BD15076-CB4B-781C-2613-4066DE2B1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Classifier</a:t>
              </a:r>
            </a:p>
          </p:txBody>
        </p:sp>
      </p:grpSp>
      <p:grpSp>
        <p:nvGrpSpPr>
          <p:cNvPr id="30" name="Group 6">
            <a:extLst>
              <a:ext uri="{FF2B5EF4-FFF2-40B4-BE49-F238E27FC236}">
                <a16:creationId xmlns:a16="http://schemas.microsoft.com/office/drawing/2014/main" id="{15BD206D-DF69-C81D-9B2B-3732E764DE6E}"/>
              </a:ext>
            </a:extLst>
          </p:cNvPr>
          <p:cNvGrpSpPr>
            <a:grpSpLocks/>
          </p:cNvGrpSpPr>
          <p:nvPr/>
        </p:nvGrpSpPr>
        <p:grpSpPr bwMode="auto">
          <a:xfrm>
            <a:off x="3352505" y="2880418"/>
            <a:ext cx="1698625" cy="1506537"/>
            <a:chOff x="1359" y="1723"/>
            <a:chExt cx="1070" cy="949"/>
          </a:xfrm>
        </p:grpSpPr>
        <p:pic>
          <p:nvPicPr>
            <p:cNvPr id="31" name="Picture 7">
              <a:extLst>
                <a:ext uri="{FF2B5EF4-FFF2-40B4-BE49-F238E27FC236}">
                  <a16:creationId xmlns:a16="http://schemas.microsoft.com/office/drawing/2014/main" id="{9F3E7551-C09C-6C3D-7EB1-8DC5A241F6A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F8A3FF31-B484-ECDC-F42A-F1B939704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Testing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33" name="Object 1024">
            <a:extLst>
              <a:ext uri="{FF2B5EF4-FFF2-40B4-BE49-F238E27FC236}">
                <a16:creationId xmlns:a16="http://schemas.microsoft.com/office/drawing/2014/main" id="{5B41FF52-4EB8-9D40-DE6A-2940911C46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186340"/>
              </p:ext>
            </p:extLst>
          </p:nvPr>
        </p:nvGraphicFramePr>
        <p:xfrm>
          <a:off x="1936455" y="4559993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38775" imgH="1765300" progId="Excel.Sheet.8">
                  <p:embed/>
                </p:oleObj>
              </mc:Choice>
              <mc:Fallback>
                <p:oleObj name="Worksheet" r:id="rId4" imgW="5438775" imgH="1765300" progId="Excel.Sheet.8">
                  <p:embed/>
                  <p:pic>
                    <p:nvPicPr>
                      <p:cNvPr id="30728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455" y="4559993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10">
            <a:extLst>
              <a:ext uri="{FF2B5EF4-FFF2-40B4-BE49-F238E27FC236}">
                <a16:creationId xmlns:a16="http://schemas.microsoft.com/office/drawing/2014/main" id="{FA8833C1-050A-3E1C-E30B-168A4DEE1C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7608" y="4101205"/>
            <a:ext cx="845222" cy="4587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1">
            <a:extLst>
              <a:ext uri="{FF2B5EF4-FFF2-40B4-BE49-F238E27FC236}">
                <a16:creationId xmlns:a16="http://schemas.microsoft.com/office/drawing/2014/main" id="{BC1BD597-DFB7-B9A6-5A4D-4858B17ED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3813" y="4164707"/>
            <a:ext cx="1122187" cy="339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12">
            <a:extLst>
              <a:ext uri="{FF2B5EF4-FFF2-40B4-BE49-F238E27FC236}">
                <a16:creationId xmlns:a16="http://schemas.microsoft.com/office/drawing/2014/main" id="{65F57C99-FC92-D9BB-F9CB-B0B58D8AF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130" y="5145780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8FB5F65A-BE4B-36FE-4F4C-49F59AB63F50}"/>
              </a:ext>
            </a:extLst>
          </p:cNvPr>
          <p:cNvSpPr>
            <a:spLocks/>
          </p:cNvSpPr>
          <p:nvPr/>
        </p:nvSpPr>
        <p:spPr bwMode="auto">
          <a:xfrm>
            <a:off x="7718130" y="2318443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8" name="Group 14">
            <a:extLst>
              <a:ext uri="{FF2B5EF4-FFF2-40B4-BE49-F238E27FC236}">
                <a16:creationId xmlns:a16="http://schemas.microsoft.com/office/drawing/2014/main" id="{DA406AC5-8E3D-4E60-0A10-16FE295FB993}"/>
              </a:ext>
            </a:extLst>
          </p:cNvPr>
          <p:cNvGrpSpPr>
            <a:grpSpLocks/>
          </p:cNvGrpSpPr>
          <p:nvPr/>
        </p:nvGrpSpPr>
        <p:grpSpPr bwMode="auto">
          <a:xfrm>
            <a:off x="7841955" y="3332855"/>
            <a:ext cx="1781175" cy="815975"/>
            <a:chOff x="4187" y="2008"/>
            <a:chExt cx="1122" cy="514"/>
          </a:xfrm>
        </p:grpSpPr>
        <p:pic>
          <p:nvPicPr>
            <p:cNvPr id="39" name="Picture 15">
              <a:extLst>
                <a:ext uri="{FF2B5EF4-FFF2-40B4-BE49-F238E27FC236}">
                  <a16:creationId xmlns:a16="http://schemas.microsoft.com/office/drawing/2014/main" id="{BEF25E75-C113-E03C-C9DE-6DDE34C9A12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16">
              <a:extLst>
                <a:ext uri="{FF2B5EF4-FFF2-40B4-BE49-F238E27FC236}">
                  <a16:creationId xmlns:a16="http://schemas.microsoft.com/office/drawing/2014/main" id="{8B19E9D2-D8C1-378B-6B32-5D88B77C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Unseen Data</a:t>
              </a:r>
            </a:p>
          </p:txBody>
        </p:sp>
      </p:grpSp>
      <p:sp>
        <p:nvSpPr>
          <p:cNvPr id="41" name="Rectangle 17">
            <a:extLst>
              <a:ext uri="{FF2B5EF4-FFF2-40B4-BE49-F238E27FC236}">
                <a16:creationId xmlns:a16="http://schemas.microsoft.com/office/drawing/2014/main" id="{7244B5A9-A6DC-734C-0CD9-A0636E0F6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642" y="4407593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(Jeff, Professor, 4)</a:t>
            </a:r>
          </a:p>
        </p:txBody>
      </p:sp>
      <p:sp>
        <p:nvSpPr>
          <p:cNvPr id="42" name="Line 18">
            <a:extLst>
              <a:ext uri="{FF2B5EF4-FFF2-40B4-BE49-F238E27FC236}">
                <a16:creationId xmlns:a16="http://schemas.microsoft.com/office/drawing/2014/main" id="{C52BA5F6-1744-B3C7-C70A-5AADC77C0C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2530" y="4048818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9">
            <a:extLst>
              <a:ext uri="{FF2B5EF4-FFF2-40B4-BE49-F238E27FC236}">
                <a16:creationId xmlns:a16="http://schemas.microsoft.com/office/drawing/2014/main" id="{5C3134EE-EA42-2A41-C598-648E6CB19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43767" y="4048818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A23A37BF-F9AE-E594-6874-2E49B61F35A0}"/>
              </a:ext>
            </a:extLst>
          </p:cNvPr>
          <p:cNvSpPr>
            <a:spLocks/>
          </p:cNvSpPr>
          <p:nvPr/>
        </p:nvSpPr>
        <p:spPr bwMode="auto">
          <a:xfrm>
            <a:off x="4555830" y="2177155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5" name="Picture 21">
            <a:extLst>
              <a:ext uri="{FF2B5EF4-FFF2-40B4-BE49-F238E27FC236}">
                <a16:creationId xmlns:a16="http://schemas.microsoft.com/office/drawing/2014/main" id="{58F86617-F30E-EB38-BFD1-7E6B5D7361F8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05" y="5883968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22">
            <a:extLst>
              <a:ext uri="{FF2B5EF4-FFF2-40B4-BE49-F238E27FC236}">
                <a16:creationId xmlns:a16="http://schemas.microsoft.com/office/drawing/2014/main" id="{597F8BA4-217A-BAC3-3F3F-77D6D22B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505" y="5104505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Tenured?</a:t>
            </a:r>
          </a:p>
        </p:txBody>
      </p:sp>
    </p:spTree>
    <p:extLst>
      <p:ext uri="{BB962C8B-B14F-4D97-AF65-F5344CB8AC3E}">
        <p14:creationId xmlns:p14="http://schemas.microsoft.com/office/powerpoint/2010/main" val="107824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400" dirty="0"/>
              <a:t>Attributes/</a:t>
            </a:r>
            <a:r>
              <a:rPr lang="en-US" altLang="en-US" sz="4400" dirty="0" err="1"/>
              <a:t>Dimesions</a:t>
            </a:r>
            <a:r>
              <a:rPr lang="en-US" altLang="en-US" sz="4400" dirty="0"/>
              <a:t>/Features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9</a:t>
            </a:fld>
            <a:endParaRPr lang="de-A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CDF148-60C5-7B40-39B4-902BF0583F3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891222"/>
            <a:ext cx="8077200" cy="762000"/>
          </a:xfrm>
          <a:prstGeom prst="rect">
            <a:avLst/>
          </a:prstGeom>
        </p:spPr>
        <p:txBody>
          <a:bodyPr vert="horz" lIns="92075" tIns="46038" rIns="92075" bIns="46038" rtlCol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F5094FF-A957-BD02-6CE1-4F57D4E78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046993"/>
              </p:ext>
            </p:extLst>
          </p:nvPr>
        </p:nvGraphicFramePr>
        <p:xfrm>
          <a:off x="1652836" y="1902229"/>
          <a:ext cx="86106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800404" imgH="4457652" progId="Excel.Sheet.8">
                  <p:embed/>
                </p:oleObj>
              </mc:Choice>
              <mc:Fallback>
                <p:oleObj name="Worksheet" r:id="rId2" imgW="3800404" imgH="4457652" progId="Excel.Sheet.8">
                  <p:embed/>
                  <p:pic>
                    <p:nvPicPr>
                      <p:cNvPr id="31747" name="Object 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836" y="1902229"/>
                        <a:ext cx="86106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580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2877</TotalTime>
  <Words>1728</Words>
  <Application>Microsoft Office PowerPoint</Application>
  <PresentationFormat>Widescreen</PresentationFormat>
  <Paragraphs>203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Bahnschrift SemiBold</vt:lpstr>
      <vt:lpstr>Brush Script MT</vt:lpstr>
      <vt:lpstr>Calibri</vt:lpstr>
      <vt:lpstr>Congenial Black</vt:lpstr>
      <vt:lpstr>Tahoma</vt:lpstr>
      <vt:lpstr>Times New Roman</vt:lpstr>
      <vt:lpstr>Wingdings</vt:lpstr>
      <vt:lpstr>Wingdings 2</vt:lpstr>
      <vt:lpstr>Median</vt:lpstr>
      <vt:lpstr>State history report presentation</vt:lpstr>
      <vt:lpstr>Worksheet</vt:lpstr>
      <vt:lpstr>Equation</vt:lpstr>
      <vt:lpstr>Prof. Dr. Hikmat Ullah Khan Department of Information Technology</vt:lpstr>
      <vt:lpstr>Lesson from Holy Quran</vt:lpstr>
      <vt:lpstr>Classification</vt:lpstr>
      <vt:lpstr>Clustering</vt:lpstr>
      <vt:lpstr>Prediction Problems:Classification vs. Regression</vt:lpstr>
      <vt:lpstr>Classification—A Two-Step Process </vt:lpstr>
      <vt:lpstr>Process (1): Model Construction</vt:lpstr>
      <vt:lpstr>Process (2): Using the Model in Prediction </vt:lpstr>
      <vt:lpstr>Attributes/Dimesions/Features</vt:lpstr>
      <vt:lpstr>Bayesian Theorem: Basics</vt:lpstr>
      <vt:lpstr>Bayesian Theorem</vt:lpstr>
      <vt:lpstr>Towards Naïve Bayesian Classifier</vt:lpstr>
      <vt:lpstr>Naïve Bayesian Classifier: Training Dataset</vt:lpstr>
      <vt:lpstr>Naïve Bayesian Classifier: Training Dataset</vt:lpstr>
      <vt:lpstr>Naïve Bayesian Classifier:  An Example</vt:lpstr>
      <vt:lpstr>Naïve Bayesian Classifier:  An Example</vt:lpstr>
      <vt:lpstr>Naïve Bayesian Classifier:  An Example</vt:lpstr>
      <vt:lpstr>Naïve Bayes Classifier: Comments</vt:lpstr>
      <vt:lpstr>Exercise</vt:lpstr>
      <vt:lpstr>Task </vt:lpstr>
      <vt:lpstr>Lesson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Iqbal</dc:creator>
  <cp:lastModifiedBy>66-0463@rootsinternational.edu.pk</cp:lastModifiedBy>
  <cp:revision>457</cp:revision>
  <dcterms:created xsi:type="dcterms:W3CDTF">2012-01-21T01:40:52Z</dcterms:created>
  <dcterms:modified xsi:type="dcterms:W3CDTF">2023-10-24T04:21:38Z</dcterms:modified>
</cp:coreProperties>
</file>