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34"/>
  </p:notesMasterIdLst>
  <p:sldIdLst>
    <p:sldId id="1007" r:id="rId3"/>
    <p:sldId id="257" r:id="rId4"/>
    <p:sldId id="293" r:id="rId5"/>
    <p:sldId id="294" r:id="rId6"/>
    <p:sldId id="295" r:id="rId7"/>
    <p:sldId id="259" r:id="rId8"/>
    <p:sldId id="260" r:id="rId9"/>
    <p:sldId id="274" r:id="rId10"/>
    <p:sldId id="275" r:id="rId11"/>
    <p:sldId id="276" r:id="rId12"/>
    <p:sldId id="277" r:id="rId13"/>
    <p:sldId id="278" r:id="rId14"/>
    <p:sldId id="279" r:id="rId15"/>
    <p:sldId id="265" r:id="rId16"/>
    <p:sldId id="280" r:id="rId17"/>
    <p:sldId id="266" r:id="rId18"/>
    <p:sldId id="282" r:id="rId19"/>
    <p:sldId id="283" r:id="rId20"/>
    <p:sldId id="284" r:id="rId21"/>
    <p:sldId id="285" r:id="rId22"/>
    <p:sldId id="267" r:id="rId23"/>
    <p:sldId id="269" r:id="rId24"/>
    <p:sldId id="286" r:id="rId25"/>
    <p:sldId id="289" r:id="rId26"/>
    <p:sldId id="290" r:id="rId27"/>
    <p:sldId id="272" r:id="rId28"/>
    <p:sldId id="273" r:id="rId29"/>
    <p:sldId id="296" r:id="rId30"/>
    <p:sldId id="298" r:id="rId31"/>
    <p:sldId id="299" r:id="rId32"/>
    <p:sldId id="291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A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60721-94BF-4411-A1EA-5F660A4BE96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6D184-5CFF-481F-B21F-761C7DC0E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971FF-EF28-4195-A575-329446EFAA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5C6F36C-7628-43D1-B4E1-7FDE36DEF109}" type="datetime4">
              <a:rPr lang="en-US" smtClean="0"/>
              <a:t>November 8, 2023</a:t>
            </a:fld>
            <a:endParaRPr lang="de-A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de-AT"/>
              <a:t>Dr. Hikmat Ullah Khan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F51D-8C1F-44BA-8C88-3134EE9A1702}" type="datetime4">
              <a:rPr lang="en-US" smtClean="0"/>
              <a:t>November 8, 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Dr. Hikmat Ullah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13A1FB07-F669-4136-A3E4-350D265EEB93}" type="datetime4">
              <a:rPr lang="en-US" smtClean="0"/>
              <a:t>November 8, 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r>
              <a:rPr lang="de-AT"/>
              <a:t>Dr. Hikmat Ullah Khan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9212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4740" y="3175"/>
            <a:ext cx="771726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930" y="1828800"/>
            <a:ext cx="9756141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931" y="5029200"/>
            <a:ext cx="7850644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0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7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931" y="3429001"/>
            <a:ext cx="9756141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466" y="685802"/>
            <a:ext cx="7855109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3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600" y="1828800"/>
            <a:ext cx="4709961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110" y="1828800"/>
            <a:ext cx="4709961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11/8/2023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4710387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931" y="2743201"/>
            <a:ext cx="4710387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3685" y="1828800"/>
            <a:ext cx="4710387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85" y="2743201"/>
            <a:ext cx="4710387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11/8/2023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6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3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11/8/2023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7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518136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7342" y="685800"/>
            <a:ext cx="564026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91" y="4038600"/>
            <a:ext cx="3887212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11/8/2023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4A63-533F-4C63-BDD7-D3B64A28518E}" type="datetime4">
              <a:rPr lang="en-US" smtClean="0"/>
              <a:t>November 8, 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Dr. Hikmat Ullah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7341" y="685800"/>
            <a:ext cx="5640269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91" y="4038601"/>
            <a:ext cx="3887212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11/8/2023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0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85800"/>
            <a:ext cx="213487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930" y="685800"/>
            <a:ext cx="7418070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4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23B5-55AB-4184-9F2D-DA39C142BD94}" type="datetime4">
              <a:rPr lang="en-US" smtClean="0"/>
              <a:t>November 8, 2023</a:t>
            </a:fld>
            <a:endParaRPr lang="de-A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AT"/>
              <a:t>Dr. Hikmat Ullah Khan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41DB77-E2AF-4899-AAB2-7B34AED344A0}" type="datetime4">
              <a:rPr lang="en-US" smtClean="0"/>
              <a:t>November 8, 2023</a:t>
            </a:fld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e-AT"/>
              <a:t>Dr. Hikmat Ullah Khan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9DBA24-64C1-43E1-B600-BDAFD460B38B}" type="datetime4">
              <a:rPr lang="en-US" smtClean="0"/>
              <a:t>November 8, 2023</a:t>
            </a:fld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e-AT"/>
              <a:t>Dr. Hikmat Ullah Khan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A3-2C32-433E-8205-EF3F0A609E3C}" type="datetime4">
              <a:rPr lang="en-US" smtClean="0"/>
              <a:t>November 8, 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Dr. Hikmat Ullah Khan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8203-7FBA-48CC-9577-B5DA7F1FB9DB}" type="datetime4">
              <a:rPr lang="en-US" smtClean="0"/>
              <a:t>November 8, 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Dr. Hikmat Ullah Khan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7CB-CF88-4BE5-96AE-7A0E9510CF0B}" type="datetime4">
              <a:rPr lang="en-US" smtClean="0"/>
              <a:t>November 8, 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Dr. Hikmat Ullah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F1A04301-E034-41F6-9623-921C6BE279DF}" type="datetime4">
              <a:rPr lang="en-US" smtClean="0"/>
              <a:t>November 8, 2023</a:t>
            </a:fld>
            <a:endParaRPr lang="de-A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r>
              <a:rPr lang="de-AT"/>
              <a:t>Dr. Hikmat Ullah Khan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7D5FB35-18D4-41A2-B05A-C3EF64705554}" type="datetime4">
              <a:rPr lang="en-US" smtClean="0"/>
              <a:t>November 8, 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AT"/>
              <a:t>Dr. Hikmat Ullah Khan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8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gcUI8QVDNc" TargetMode="External"/><Relationship Id="rId2" Type="http://schemas.openxmlformats.org/officeDocument/2006/relationships/hyperlink" Target="https://www.youtube.com/watch?v=c2DNmaPGGL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ArY8P2RHtg" TargetMode="External"/><Relationship Id="rId5" Type="http://schemas.openxmlformats.org/officeDocument/2006/relationships/hyperlink" Target="https://www.youtube.com/watch?v=XvG6GwWPhD8" TargetMode="External"/><Relationship Id="rId4" Type="http://schemas.openxmlformats.org/officeDocument/2006/relationships/hyperlink" Target="https://www.youtube.com/watch?v=2vsE6N6TNtI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t06_STeTYA&amp;list=PLssWC2d9JhOYHckv8GFQIlgaOfwvlaZZh&amp;index=33&amp;ab_channel=RapidMiner%2CInc" TargetMode="External"/><Relationship Id="rId3" Type="http://schemas.openxmlformats.org/officeDocument/2006/relationships/hyperlink" Target="https://www.youtube.com/watch?v=Ol0ZXN-GFTo&amp;list=PLssWC2d9JhOYHckv8GFQIlgaOfwvlaZZh&amp;index=4&amp;ab_channel=RapidMiner%2CInc" TargetMode="External"/><Relationship Id="rId7" Type="http://schemas.openxmlformats.org/officeDocument/2006/relationships/hyperlink" Target="https://www.youtube.com/watch?v=rJCU8ODRwyg&amp;list=PLssWC2d9JhOYHckv8GFQIlgaOfwvlaZZh&amp;index=16&amp;ab_channel=RapidMiner%2CInc" TargetMode="External"/><Relationship Id="rId2" Type="http://schemas.openxmlformats.org/officeDocument/2006/relationships/hyperlink" Target="https://www.youtube.com/watch?v=44A8VhPsKrk&amp;ab_channel=RapidMiner%2CIn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yOrPQqrFeI&amp;list=PLssWC2d9JhOYHckv8GFQIlgaOfwvlaZZh&amp;index=15&amp;ab_channel=RapidMiner%2CInc" TargetMode="External"/><Relationship Id="rId5" Type="http://schemas.openxmlformats.org/officeDocument/2006/relationships/hyperlink" Target="https://www.youtube.com/watch?v=oSLASLV4cTc&amp;list=PLssWC2d9JhOYHckv8GFQIlgaOfwvlaZZh&amp;index=13&amp;ab_channel=RapidMiner%2CInc" TargetMode="External"/><Relationship Id="rId4" Type="http://schemas.openxmlformats.org/officeDocument/2006/relationships/hyperlink" Target="https://www.youtube.com/watch?v=uq36VLMju-4&amp;list=PLssWC2d9JhOYHckv8GFQIlgaOfwvlaZZh&amp;index=12&amp;ab_channel=RapidMiner%2CInc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y.rapidminer.com/nexus/account/index.html#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redirect?redir_token=J5uhVdFVHxw19gIIb8eNf2vtVPl8MTUxMzg2Njc3MkAxNTEzNzgwMzcy&amp;q=http://static.rapidminer.com/education/getting_started/Follow-along-Files.zip&amp;event=video_description&amp;v=3WbBcflQyA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9DA5A3-D44A-2CEB-B6E0-8625CE59C7CB}"/>
              </a:ext>
            </a:extLst>
          </p:cNvPr>
          <p:cNvSpPr/>
          <p:nvPr/>
        </p:nvSpPr>
        <p:spPr>
          <a:xfrm>
            <a:off x="4995" y="594715"/>
            <a:ext cx="9385342" cy="13335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B6B468-B8BE-3B89-CA0C-D4FEC54512FB}"/>
              </a:ext>
            </a:extLst>
          </p:cNvPr>
          <p:cNvSpPr txBox="1">
            <a:spLocks/>
          </p:cNvSpPr>
          <p:nvPr/>
        </p:nvSpPr>
        <p:spPr>
          <a:xfrm>
            <a:off x="1402336" y="1054080"/>
            <a:ext cx="7010508" cy="65227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genial Black" panose="020B0604020202020204" pitchFamily="2" charset="0"/>
                <a:ea typeface="+mj-ea"/>
                <a:cs typeface="+mj-cs"/>
              </a:rPr>
              <a:t>Data Mining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0A462-D620-50A8-74FC-02545C03AC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337" y="594715"/>
            <a:ext cx="2782044" cy="13399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7C1428-F5BA-E671-7907-EECA8DA932A4}"/>
              </a:ext>
            </a:extLst>
          </p:cNvPr>
          <p:cNvSpPr/>
          <p:nvPr/>
        </p:nvSpPr>
        <p:spPr>
          <a:xfrm>
            <a:off x="-24680" y="1918716"/>
            <a:ext cx="12188824" cy="1384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E19DF-522F-D9E4-DCF5-C849E42ED1DF}"/>
              </a:ext>
            </a:extLst>
          </p:cNvPr>
          <p:cNvSpPr/>
          <p:nvPr/>
        </p:nvSpPr>
        <p:spPr>
          <a:xfrm>
            <a:off x="-24680" y="5535022"/>
            <a:ext cx="12188824" cy="8538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24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920A4E-F7D4-C7D9-8A43-FA9E112C0EF2}"/>
              </a:ext>
            </a:extLst>
          </p:cNvPr>
          <p:cNvSpPr txBox="1">
            <a:spLocks/>
          </p:cNvSpPr>
          <p:nvPr/>
        </p:nvSpPr>
        <p:spPr>
          <a:xfrm>
            <a:off x="1329394" y="4103177"/>
            <a:ext cx="9036944" cy="898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solidFill>
                  <a:srgbClr val="44546A">
                    <a:lumMod val="50000"/>
                  </a:srgbClr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Rapidmiber</a:t>
            </a:r>
            <a:endParaRPr lang="en-US" sz="4000" dirty="0">
              <a:solidFill>
                <a:srgbClr val="44546A">
                  <a:lumMod val="50000"/>
                </a:srgbClr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solidFill>
                  <a:srgbClr val="44546A">
                    <a:lumMod val="50000"/>
                  </a:srgbClr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Tool tutorial</a:t>
            </a:r>
            <a:endParaRPr lang="de-AT" sz="2800" dirty="0">
              <a:solidFill>
                <a:srgbClr val="44546A">
                  <a:lumMod val="50000"/>
                </a:srgbClr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4820" y="5512708"/>
            <a:ext cx="7652201" cy="828389"/>
          </a:xfrm>
        </p:spPr>
        <p:txBody>
          <a:bodyPr>
            <a:noAutofit/>
          </a:bodyPr>
          <a:lstStyle/>
          <a:p>
            <a:pPr algn="ctr"/>
            <a:r>
              <a:rPr lang="de-DE" sz="2500" b="1" cap="none" dirty="0">
                <a:solidFill>
                  <a:schemeClr val="accent5">
                    <a:lumMod val="75000"/>
                  </a:schemeClr>
                </a:solidFill>
              </a:rPr>
              <a:t>Prof. Dr. Hikmat Ullah Khan</a:t>
            </a:r>
            <a:br>
              <a:rPr lang="de-DE" sz="2500" b="1" cap="none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de-DE" sz="2500" b="1" cap="none" dirty="0">
                <a:solidFill>
                  <a:schemeClr val="accent5">
                    <a:lumMod val="75000"/>
                  </a:schemeClr>
                </a:solidFill>
              </a:rPr>
              <a:t>Department of Information Technology</a:t>
            </a:r>
            <a:endParaRPr lang="de-AT" sz="2500" b="1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F7D5EC-7610-5903-A5B2-9CCAEB379BE6}"/>
              </a:ext>
            </a:extLst>
          </p:cNvPr>
          <p:cNvSpPr/>
          <p:nvPr/>
        </p:nvSpPr>
        <p:spPr>
          <a:xfrm>
            <a:off x="790268" y="5301208"/>
            <a:ext cx="1224136" cy="12961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30C8285-2F87-D2F4-B1BF-5AFA96C4FC75}"/>
              </a:ext>
            </a:extLst>
          </p:cNvPr>
          <p:cNvSpPr txBox="1">
            <a:spLocks/>
          </p:cNvSpPr>
          <p:nvPr/>
        </p:nvSpPr>
        <p:spPr>
          <a:xfrm>
            <a:off x="2629952" y="6303317"/>
            <a:ext cx="8290584" cy="475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all" spc="44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Bahnschrift SemiBold" panose="020B0502040204020203" pitchFamily="34" charset="0"/>
                <a:ea typeface="+mj-ea"/>
                <a:cs typeface="Times New Roman" panose="02020603050405020304" pitchFamily="18" charset="0"/>
              </a:rPr>
              <a:t>UNIVERsity of sargodha, sargodha</a:t>
            </a:r>
            <a:endParaRPr kumimoji="0" lang="de-AT" sz="1400" b="1" i="0" u="none" strike="noStrike" kern="1200" cap="all" spc="44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Bahnschrift SemiBold" panose="020B0502040204020203" pitchFamily="34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 descr="Welcome to UOS | University of Sargodha">
            <a:extLst>
              <a:ext uri="{FF2B5EF4-FFF2-40B4-BE49-F238E27FC236}">
                <a16:creationId xmlns:a16="http://schemas.microsoft.com/office/drawing/2014/main" id="{10363F95-0D0C-AC6E-215E-7286054F8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5286391"/>
            <a:ext cx="1319004" cy="130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32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Access data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1"/>
            <a:ext cx="8305800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362200" y="5486400"/>
            <a:ext cx="1143000" cy="228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33600" y="2286000"/>
            <a:ext cx="1143000" cy="228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2514601"/>
            <a:ext cx="22193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3276600" y="3810000"/>
            <a:ext cx="1828800" cy="17907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6801" y="4524375"/>
            <a:ext cx="153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Pick and Drop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4524376"/>
            <a:ext cx="2057400" cy="5048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628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9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0316"/>
            <a:ext cx="8153400" cy="4385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7848600" y="2514600"/>
            <a:ext cx="304800" cy="304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28194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076700" y="2667000"/>
            <a:ext cx="3924300" cy="342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753600" y="3352800"/>
            <a:ext cx="381000" cy="304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534400" y="3810000"/>
            <a:ext cx="11430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372769"/>
            <a:ext cx="4114800" cy="257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167091" y="306959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db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753600" y="3009901"/>
            <a:ext cx="381000" cy="3213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105900" y="3069595"/>
            <a:ext cx="57150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800600" y="4038600"/>
            <a:ext cx="685800" cy="228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705600" y="5638801"/>
            <a:ext cx="609600" cy="3047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59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2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4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11" grpId="0" animBg="1"/>
      <p:bldP spid="11" grpId="1" animBg="1"/>
      <p:bldP spid="11" grpId="2" animBg="1"/>
      <p:bldP spid="14" grpId="0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21" y="1600201"/>
            <a:ext cx="721635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33600" y="4343400"/>
            <a:ext cx="1371600" cy="2286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8400" y="42730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33600" y="4800600"/>
            <a:ext cx="838200" cy="15240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48000" y="3733800"/>
            <a:ext cx="2819400" cy="1143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867400" y="2971800"/>
            <a:ext cx="990600" cy="9144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1676400"/>
            <a:ext cx="419100" cy="381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14721"/>
            <a:ext cx="7467600" cy="4096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90800" y="2362200"/>
            <a:ext cx="4572000" cy="32004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105400" y="2133600"/>
            <a:ext cx="990600" cy="2286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72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Visualizing data 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17638"/>
            <a:ext cx="8839200" cy="5165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67000" y="3352800"/>
            <a:ext cx="1219200" cy="2286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1905000"/>
            <a:ext cx="4800600" cy="9144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038600" y="2362200"/>
            <a:ext cx="609600" cy="4572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796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"/>
            <a:ext cx="7620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581400" y="990600"/>
            <a:ext cx="1219200" cy="30480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457200"/>
            <a:ext cx="304800" cy="30480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0800"/>
            <a:ext cx="7924800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581400" y="3048000"/>
            <a:ext cx="838200" cy="32146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112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534400" cy="4525963"/>
          </a:xfrm>
        </p:spPr>
        <p:txBody>
          <a:bodyPr/>
          <a:lstStyle/>
          <a:p>
            <a:r>
              <a:rPr lang="en-US" dirty="0"/>
              <a:t>Building a decision tree</a:t>
            </a:r>
          </a:p>
          <a:p>
            <a:r>
              <a:rPr lang="en-US" dirty="0"/>
              <a:t>Missing data in special attribute</a:t>
            </a:r>
          </a:p>
          <a:p>
            <a:r>
              <a:rPr lang="en-US" dirty="0"/>
              <a:t>Using ETL  is short for extract, transform, load, three database functions. Remove missing data 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4031674"/>
            <a:ext cx="25431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4648201" y="5170993"/>
            <a:ext cx="1157287" cy="19266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570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71489"/>
            <a:ext cx="8534401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133600" y="5334000"/>
            <a:ext cx="1143000" cy="228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276600" y="3581400"/>
            <a:ext cx="2514600" cy="18669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752600" y="4267200"/>
            <a:ext cx="609601" cy="381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91200" y="2209800"/>
            <a:ext cx="990600" cy="1600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38600" y="471488"/>
            <a:ext cx="495300" cy="44291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293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448800" y="1524000"/>
            <a:ext cx="990600" cy="30480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46" y="3449783"/>
            <a:ext cx="4910137" cy="266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806846" y="4038600"/>
            <a:ext cx="1231755" cy="22860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038600" y="4038600"/>
            <a:ext cx="1066800" cy="22860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71489"/>
            <a:ext cx="8839201" cy="564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246" y="3602183"/>
            <a:ext cx="4910137" cy="266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9220200" y="1524000"/>
            <a:ext cx="1219200" cy="38100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0" y="4152900"/>
            <a:ext cx="838200" cy="34290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267200" y="4152900"/>
            <a:ext cx="838200" cy="34290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629400" y="5867401"/>
            <a:ext cx="457200" cy="40178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33600" y="471490"/>
            <a:ext cx="457200" cy="442911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445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4" y="429491"/>
            <a:ext cx="7837487" cy="364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3200400" y="685801"/>
            <a:ext cx="914400" cy="338700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4191001"/>
            <a:ext cx="7430295" cy="209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2176464" y="4800600"/>
            <a:ext cx="490537" cy="533400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410200" y="4572000"/>
            <a:ext cx="685006" cy="30480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019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Preprocess </a:t>
            </a:r>
          </a:p>
          <a:p>
            <a:r>
              <a:rPr lang="en-US" sz="2800" dirty="0"/>
              <a:t>Loading  </a:t>
            </a:r>
          </a:p>
          <a:p>
            <a:r>
              <a:rPr lang="en-US" sz="2800" dirty="0"/>
              <a:t>Visualizing  </a:t>
            </a:r>
          </a:p>
          <a:p>
            <a:r>
              <a:rPr lang="en-US" sz="2800" dirty="0"/>
              <a:t>Apply model</a:t>
            </a:r>
          </a:p>
          <a:p>
            <a:r>
              <a:rPr lang="en-US" sz="2800" dirty="0"/>
              <a:t>Testing Model</a:t>
            </a:r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Performance of  naïve Bayes and k-</a:t>
            </a:r>
            <a:r>
              <a:rPr lang="en-US" sz="2800" dirty="0" err="1"/>
              <a:t>nn</a:t>
            </a:r>
            <a:endParaRPr lang="en-US" sz="2800" dirty="0"/>
          </a:p>
          <a:p>
            <a:pPr marL="36576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8838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4314"/>
            <a:ext cx="8839200" cy="6427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57400" y="5029200"/>
            <a:ext cx="762000" cy="22860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600200" y="4038600"/>
            <a:ext cx="1219200" cy="22860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Decision Tree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19400" y="3276600"/>
            <a:ext cx="2895600" cy="175260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715000" y="2057400"/>
            <a:ext cx="1066800" cy="1066800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763000" y="1295400"/>
            <a:ext cx="1524000" cy="274320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382000" y="2057400"/>
            <a:ext cx="838200" cy="38100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5200" y="214314"/>
            <a:ext cx="381000" cy="39528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044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1"/>
            <a:ext cx="7467600" cy="2425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3886200"/>
            <a:ext cx="752951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57400" y="1579418"/>
            <a:ext cx="685800" cy="45720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7400" y="5181600"/>
            <a:ext cx="685800" cy="45720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316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the missing data</a:t>
            </a:r>
          </a:p>
          <a:p>
            <a:r>
              <a:rPr lang="en-US" dirty="0"/>
              <a:t>Creating the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74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268" y="304801"/>
            <a:ext cx="8038133" cy="582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057400" y="3733800"/>
            <a:ext cx="1143000" cy="38100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43200" y="3733800"/>
            <a:ext cx="2133600" cy="7620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15000" y="1905000"/>
            <a:ext cx="1066800" cy="25908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5334001"/>
            <a:ext cx="6053137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8077200" y="5562601"/>
            <a:ext cx="1905000" cy="52387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305800" y="4343400"/>
            <a:ext cx="381000" cy="12192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543800" y="3352800"/>
            <a:ext cx="1295400" cy="9906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91000" y="304800"/>
            <a:ext cx="457200" cy="381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800600" y="2971800"/>
            <a:ext cx="838200" cy="114300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20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651" y="1600201"/>
            <a:ext cx="664669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-Shape 4"/>
          <p:cNvSpPr/>
          <p:nvPr/>
        </p:nvSpPr>
        <p:spPr>
          <a:xfrm rot="19469509">
            <a:off x="2752052" y="2247906"/>
            <a:ext cx="230678" cy="107444"/>
          </a:xfrm>
          <a:prstGeom prst="corne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2742298" y="2412352"/>
            <a:ext cx="250186" cy="330849"/>
          </a:xfrm>
          <a:prstGeom prst="mathMultiply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8" name="L-Shape 7"/>
          <p:cNvSpPr/>
          <p:nvPr/>
        </p:nvSpPr>
        <p:spPr>
          <a:xfrm rot="19469509">
            <a:off x="2752052" y="2800200"/>
            <a:ext cx="230678" cy="107444"/>
          </a:xfrm>
          <a:prstGeom prst="corne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L-Shape 8"/>
          <p:cNvSpPr/>
          <p:nvPr/>
        </p:nvSpPr>
        <p:spPr>
          <a:xfrm rot="19469509">
            <a:off x="2752052" y="3021646"/>
            <a:ext cx="230678" cy="107444"/>
          </a:xfrm>
          <a:prstGeom prst="corne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L-Shape 9"/>
          <p:cNvSpPr/>
          <p:nvPr/>
        </p:nvSpPr>
        <p:spPr>
          <a:xfrm rot="19469509">
            <a:off x="2744332" y="3264075"/>
            <a:ext cx="256394" cy="89096"/>
          </a:xfrm>
          <a:prstGeom prst="corne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" name="L-Shape 10"/>
          <p:cNvSpPr/>
          <p:nvPr/>
        </p:nvSpPr>
        <p:spPr>
          <a:xfrm rot="19469509">
            <a:off x="2752052" y="3560612"/>
            <a:ext cx="230678" cy="107444"/>
          </a:xfrm>
          <a:prstGeom prst="corne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4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performance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1"/>
            <a:ext cx="734983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00400"/>
            <a:ext cx="7315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953000"/>
            <a:ext cx="73152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267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Navie</a:t>
            </a:r>
            <a:r>
              <a:rPr lang="en-US" dirty="0"/>
              <a:t> Bayes 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9201"/>
            <a:ext cx="5572742" cy="259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962401"/>
            <a:ext cx="69215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373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7391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3886201"/>
            <a:ext cx="7497763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979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73F583-1C24-417A-BB8B-76A74793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Videos and Tutorials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56F22C-005F-4FEA-9106-2A350EA3C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Database Connections</a:t>
            </a:r>
          </a:p>
          <a:p>
            <a:r>
              <a:rPr lang="en-US" sz="2000" dirty="0">
                <a:hlinkClick r:id="rId2"/>
              </a:rPr>
              <a:t>https://www.youtube.com/watch?v=c2DNmaPGGLQ</a:t>
            </a:r>
            <a:endParaRPr lang="en-US" sz="2000" dirty="0"/>
          </a:p>
          <a:p>
            <a:r>
              <a:rPr lang="en-US" sz="2000" dirty="0"/>
              <a:t>Text Association Rules</a:t>
            </a:r>
          </a:p>
          <a:p>
            <a:r>
              <a:rPr lang="en-US" sz="2000" dirty="0">
                <a:hlinkClick r:id="rId3"/>
              </a:rPr>
              <a:t>https://www.youtube.com/watch?v=1gcUI8QVDNc</a:t>
            </a:r>
            <a:endParaRPr lang="en-US" sz="2000" dirty="0"/>
          </a:p>
          <a:p>
            <a:r>
              <a:rPr lang="en-US" sz="2000" dirty="0"/>
              <a:t>Recommendations Systems</a:t>
            </a:r>
          </a:p>
          <a:p>
            <a:r>
              <a:rPr lang="en-US" sz="2000" dirty="0">
                <a:hlinkClick r:id="rId4"/>
              </a:rPr>
              <a:t>https://www.youtube.com/watch?v=2vsE6N6TNtI</a:t>
            </a:r>
            <a:endParaRPr lang="en-US" sz="2000" dirty="0"/>
          </a:p>
          <a:p>
            <a:r>
              <a:rPr lang="en-US" sz="2000" dirty="0"/>
              <a:t>RapidMiner with Python and </a:t>
            </a:r>
            <a:r>
              <a:rPr lang="en-US" sz="2000" dirty="0" err="1"/>
              <a:t>pyCharm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https://www.youtube.com/watch?v=XvG6GwWPhD8</a:t>
            </a:r>
            <a:endParaRPr lang="en-US" sz="2000" dirty="0"/>
          </a:p>
          <a:p>
            <a:r>
              <a:rPr lang="en-US" sz="2000" dirty="0"/>
              <a:t>Outlier Detection</a:t>
            </a:r>
          </a:p>
          <a:p>
            <a:r>
              <a:rPr lang="en-US" sz="2000" dirty="0">
                <a:hlinkClick r:id="rId6"/>
              </a:rPr>
              <a:t>https://www.youtube.com/watch?v=AArY8P2RHtg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4333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C93D-F281-4B3B-A6E3-A2E70AE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95D0-2131-4355-8505-97DD44133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303" y="1447801"/>
            <a:ext cx="8597060" cy="4964891"/>
          </a:xfrm>
        </p:spPr>
        <p:txBody>
          <a:bodyPr>
            <a:normAutofit/>
          </a:bodyPr>
          <a:lstStyle/>
          <a:p>
            <a:r>
              <a:rPr lang="en-US" sz="1800" dirty="0"/>
              <a:t>Semester 2:</a:t>
            </a:r>
          </a:p>
          <a:p>
            <a:pPr lvl="1"/>
            <a:r>
              <a:rPr lang="en-US" sz="1600" dirty="0"/>
              <a:t>Each Student should select at least one Topic for presentation </a:t>
            </a:r>
          </a:p>
          <a:p>
            <a:pPr lvl="1"/>
            <a:r>
              <a:rPr lang="en-US" sz="1600" dirty="0"/>
              <a:t>Prepare topic/Video from RapidMiner Channel or Any other Video on YouTube </a:t>
            </a:r>
            <a:r>
              <a:rPr lang="en-US" sz="1600" dirty="0" err="1"/>
              <a:t>chanel</a:t>
            </a:r>
            <a:r>
              <a:rPr lang="en-US" sz="1600" dirty="0"/>
              <a:t>/Tutorial on Web</a:t>
            </a:r>
          </a:p>
          <a:p>
            <a:pPr lvl="1"/>
            <a:r>
              <a:rPr lang="en-US" sz="1600" dirty="0"/>
              <a:t>Present 10min Presentation on how to do it using RapidMiner </a:t>
            </a:r>
          </a:p>
          <a:p>
            <a:pPr lvl="1"/>
            <a:r>
              <a:rPr lang="en-US" sz="1600" dirty="0"/>
              <a:t>Main aim is Tutorial – for accomplishing that research task</a:t>
            </a:r>
          </a:p>
          <a:p>
            <a:pPr lvl="1"/>
            <a:r>
              <a:rPr lang="en-US" sz="1600" dirty="0"/>
              <a:t>Video length is expected to be more than 25min</a:t>
            </a:r>
          </a:p>
          <a:p>
            <a:r>
              <a:rPr lang="en-US" sz="1800" dirty="0"/>
              <a:t>Semester 3:	</a:t>
            </a:r>
          </a:p>
          <a:p>
            <a:pPr lvl="1"/>
            <a:r>
              <a:rPr lang="en-US" sz="1600" dirty="0"/>
              <a:t>Should cover the topic with respect to their Area of Research</a:t>
            </a:r>
          </a:p>
          <a:p>
            <a:pPr lvl="2"/>
            <a:r>
              <a:rPr lang="en-US" sz="1200" dirty="0"/>
              <a:t>RECOMMENDER SYSTEMS , SENTIMENT ANALYSIS, ANY OTHER TOPIC YOU LIKE</a:t>
            </a:r>
          </a:p>
          <a:p>
            <a:pPr lvl="1"/>
            <a:r>
              <a:rPr lang="en-US" sz="1500" dirty="0"/>
              <a:t>For instance Scientometrics, should cover more on Database connectivity, data exploration </a:t>
            </a:r>
            <a:r>
              <a:rPr lang="en-US" sz="1500" dirty="0" err="1"/>
              <a:t>etc</a:t>
            </a:r>
            <a:endParaRPr lang="en-US" sz="1500" dirty="0"/>
          </a:p>
          <a:p>
            <a:pPr lvl="1"/>
            <a:r>
              <a:rPr lang="en-US" sz="1500" dirty="0"/>
              <a:t>ML/DM/DL should cover feature engineering, auto model, association rule mining, </a:t>
            </a:r>
            <a:r>
              <a:rPr lang="en-US" sz="1500" dirty="0" err="1"/>
              <a:t>etc</a:t>
            </a:r>
            <a:endParaRPr lang="en-US" sz="1500" dirty="0"/>
          </a:p>
          <a:p>
            <a:r>
              <a:rPr lang="en-US" sz="1650" dirty="0"/>
              <a:t>PhD:</a:t>
            </a:r>
          </a:p>
          <a:p>
            <a:pPr lvl="1"/>
            <a:r>
              <a:rPr lang="en-US" sz="1500" dirty="0"/>
              <a:t>Deep Learning</a:t>
            </a:r>
          </a:p>
          <a:p>
            <a:pPr lvl="1"/>
            <a:r>
              <a:rPr lang="en-US" sz="1500" dirty="0"/>
              <a:t>Role of RapidMiner in Research</a:t>
            </a:r>
          </a:p>
          <a:p>
            <a:pPr lvl="1"/>
            <a:endParaRPr lang="en-US" sz="1500" dirty="0"/>
          </a:p>
          <a:p>
            <a:pPr lvl="2"/>
            <a:endParaRPr lang="en-US" sz="1200" dirty="0"/>
          </a:p>
          <a:p>
            <a:pPr lvl="2"/>
            <a:endParaRPr lang="en-US" sz="1200" dirty="0"/>
          </a:p>
          <a:p>
            <a:pPr lvl="1"/>
            <a:endParaRPr lang="en-US" sz="1600" dirty="0"/>
          </a:p>
          <a:p>
            <a:pPr lvl="1"/>
            <a:endParaRPr lang="en-US" sz="1600" dirty="0">
              <a:latin typeface="Roboto"/>
            </a:endParaRPr>
          </a:p>
          <a:p>
            <a:pPr lvl="1"/>
            <a:endParaRPr lang="en-US" sz="1600" dirty="0">
              <a:latin typeface="Roboto"/>
            </a:endParaRP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FDEE9-87E7-460B-9F56-E0E7625D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88E251-6D9D-4AF0-81E5-EBB35E924A1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2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081D42-43CC-472F-80C2-6A0F4D30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RapidMiner – Best Data Science Platform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D09D6B-2CD2-4824-A447-44B23D3D7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1772816"/>
            <a:ext cx="10569376" cy="46610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4E78-DB16-4185-B109-E9444233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88E251-6D9D-4AF0-81E5-EBB35E924A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68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8651-4993-4F6C-ABD1-D253CCC2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Links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AEA7-210F-4115-886E-4523249A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latin typeface="Roboto"/>
              </a:rPr>
              <a:t>How to Cure the Model Impact Epidemic  </a:t>
            </a:r>
          </a:p>
          <a:p>
            <a:pPr marL="0" indent="0">
              <a:buNone/>
            </a:pPr>
            <a:r>
              <a:rPr lang="en-US" sz="1200" dirty="0">
                <a:latin typeface="Roboto"/>
                <a:hlinkClick r:id="rId2"/>
              </a:rPr>
              <a:t>https://www.youtube.com/watch?v=44A8VhPsKrk&amp;ab_channel=RapidMiner%2CInc</a:t>
            </a:r>
            <a:r>
              <a:rPr lang="en-US" sz="1200" dirty="0">
                <a:latin typeface="Roboto"/>
              </a:rPr>
              <a:t>.</a:t>
            </a:r>
          </a:p>
          <a:p>
            <a:r>
              <a:rPr lang="en-US" sz="1200" dirty="0">
                <a:latin typeface="Roboto"/>
              </a:rPr>
              <a:t>Automatic Feature Engineering</a:t>
            </a:r>
          </a:p>
          <a:p>
            <a:pPr marL="0" indent="0">
              <a:buNone/>
            </a:pPr>
            <a:r>
              <a:rPr lang="en-US" sz="1200" dirty="0">
                <a:latin typeface="Roboto"/>
                <a:hlinkClick r:id="rId3"/>
              </a:rPr>
              <a:t>https://www.youtube.com/watch?v=Ol0ZXN-GFTo&amp;list=PLssWC2d9JhOYHckv8GFQIlgaOfwvlaZZh&amp;index=4&amp;ab_channel=RapidMiner%2CInc</a:t>
            </a:r>
            <a:r>
              <a:rPr lang="en-US" sz="1200" dirty="0">
                <a:latin typeface="Roboto"/>
              </a:rPr>
              <a:t>.</a:t>
            </a:r>
          </a:p>
          <a:p>
            <a:r>
              <a:rPr lang="en-US" sz="1200" dirty="0">
                <a:latin typeface="Roboto"/>
              </a:rPr>
              <a:t>Auto Model</a:t>
            </a:r>
          </a:p>
          <a:p>
            <a:pPr marL="0" indent="0">
              <a:buNone/>
            </a:pPr>
            <a:r>
              <a:rPr lang="en-US" sz="1200" dirty="0">
                <a:latin typeface="Roboto"/>
                <a:hlinkClick r:id="rId4"/>
              </a:rPr>
              <a:t>https://www.youtube.com/watch?v=uq36VLMju-4&amp;list=PLssWC2d9JhOYHckv8GFQIlgaOfwvlaZZh&amp;index=12&amp;ab_channel=RapidMiner%2CInc</a:t>
            </a:r>
            <a:r>
              <a:rPr lang="en-US" sz="1200" dirty="0">
                <a:latin typeface="Roboto"/>
              </a:rPr>
              <a:t>.</a:t>
            </a:r>
          </a:p>
          <a:p>
            <a:r>
              <a:rPr lang="en-US" sz="1200" dirty="0">
                <a:latin typeface="Roboto"/>
              </a:rPr>
              <a:t>ML with Objective Optimization</a:t>
            </a:r>
          </a:p>
          <a:p>
            <a:pPr marL="0" indent="0">
              <a:buNone/>
            </a:pPr>
            <a:r>
              <a:rPr lang="en-US" sz="1200" dirty="0">
                <a:latin typeface="Roboto"/>
                <a:hlinkClick r:id="rId5"/>
              </a:rPr>
              <a:t>https://www.youtube.com/watch?v=oSLASLV4cTc&amp;list=PLssWC2d9JhOYHckv8GFQIlgaOfwvlaZZh&amp;index=13&amp;ab_channel=RapidMiner%2CInc</a:t>
            </a:r>
            <a:r>
              <a:rPr lang="en-US" sz="1200" dirty="0">
                <a:latin typeface="Roboto"/>
              </a:rPr>
              <a:t>.</a:t>
            </a:r>
          </a:p>
          <a:p>
            <a:r>
              <a:rPr lang="en-US" sz="1200" dirty="0" err="1"/>
              <a:t>Rapidminer</a:t>
            </a:r>
            <a:r>
              <a:rPr lang="en-US" sz="1200" dirty="0"/>
              <a:t> and Tableau</a:t>
            </a:r>
          </a:p>
          <a:p>
            <a:pPr marL="0" indent="0">
              <a:buNone/>
            </a:pPr>
            <a:r>
              <a:rPr lang="en-US" sz="1200" dirty="0">
                <a:hlinkClick r:id="rId6"/>
              </a:rPr>
              <a:t>https://www.youtube.com/watch?v=OyOrPQqrFeI&amp;list=PLssWC2d9JhOYHckv8GFQIlgaOfwvlaZZh&amp;index=15&amp;ab_channel=RapidMiner%2CInc</a:t>
            </a:r>
            <a:r>
              <a:rPr lang="en-US" sz="1200" dirty="0"/>
              <a:t>.</a:t>
            </a:r>
          </a:p>
          <a:p>
            <a:r>
              <a:rPr lang="en-US" sz="1200" dirty="0"/>
              <a:t>Deep Learning using RapidMiner</a:t>
            </a:r>
          </a:p>
          <a:p>
            <a:pPr marL="0" indent="0">
              <a:buNone/>
            </a:pPr>
            <a:r>
              <a:rPr lang="en-US" sz="1200" dirty="0">
                <a:hlinkClick r:id="rId7"/>
              </a:rPr>
              <a:t>https://www.youtube.com/watch?v=rJCU8ODRwyg&amp;list=PLssWC2d9JhOYHckv8GFQIlgaOfwvlaZZh&amp;index=16&amp;ab_channel=RapidMiner%2CInc</a:t>
            </a:r>
            <a:r>
              <a:rPr lang="en-US" sz="1200" dirty="0"/>
              <a:t>.</a:t>
            </a:r>
          </a:p>
          <a:p>
            <a:r>
              <a:rPr lang="en-US" sz="1200" dirty="0"/>
              <a:t>Text analytics</a:t>
            </a:r>
          </a:p>
          <a:p>
            <a:pPr marL="0" indent="0">
              <a:buNone/>
            </a:pPr>
            <a:r>
              <a:rPr lang="en-US" sz="1200" dirty="0">
                <a:hlinkClick r:id="rId8"/>
              </a:rPr>
              <a:t>https://www.youtube.com/watch?v=gt06_STeTYA&amp;list=PLssWC2d9JhOYHckv8GFQIlgaOfwvlaZZh&amp;index=33&amp;ab_channel=RapidMiner%2CInc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1197B-A726-46BF-A503-15DEEDFF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88E251-6D9D-4AF0-81E5-EBB35E924A1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unny motivational quotes posters | Funny motivational quotes, Motivational  quote posters, Quotations">
            <a:extLst>
              <a:ext uri="{FF2B5EF4-FFF2-40B4-BE49-F238E27FC236}">
                <a16:creationId xmlns:a16="http://schemas.microsoft.com/office/drawing/2014/main" id="{EB439E27-9395-4437-BC16-D33E7FB92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09600"/>
            <a:ext cx="70866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37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03D3-B94A-4353-9515-40882350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RapidMiner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BA0A8-92E6-4A1A-B3E8-C2CDBD42F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864" y="1746251"/>
            <a:ext cx="10607727" cy="46350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891F9-348A-4CC7-8EE8-7F1B1EB7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88E251-6D9D-4AF0-81E5-EBB35E924A1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9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E94D-85C9-4866-BC88-EBBEEAF3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Subscribe – Best Source for RapidMiner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0A3F72-F1DA-4D52-AA70-B88F8238F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0" y="1862405"/>
            <a:ext cx="10297143" cy="43028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AA50B-47CC-480A-8E9B-17F315E1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88E251-6D9D-4AF0-81E5-EBB35E924A1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6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88640"/>
            <a:ext cx="10871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RapidMiner</a:t>
            </a:r>
            <a:r>
              <a:rPr lang="en-US" sz="3200" dirty="0"/>
              <a:t> is a Data mining software platform developed by the company of the same name. </a:t>
            </a:r>
          </a:p>
          <a:p>
            <a:r>
              <a:rPr lang="en-US" sz="3200" dirty="0"/>
              <a:t>That provides an integrated environment for </a:t>
            </a:r>
          </a:p>
          <a:p>
            <a:pPr lvl="1"/>
            <a:r>
              <a:rPr lang="en-US" sz="2800" dirty="0"/>
              <a:t>data preparation</a:t>
            </a:r>
          </a:p>
          <a:p>
            <a:pPr lvl="1"/>
            <a:r>
              <a:rPr lang="en-US" sz="2800" dirty="0"/>
              <a:t>Classification and all other main data mining processes and tasks using latest algorithms</a:t>
            </a:r>
          </a:p>
          <a:p>
            <a:pPr lvl="1"/>
            <a:r>
              <a:rPr lang="en-US" sz="2800" dirty="0"/>
              <a:t>Integration of Code as well</a:t>
            </a:r>
          </a:p>
          <a:p>
            <a:r>
              <a:rPr lang="en-US" sz="3200" dirty="0"/>
              <a:t>It is used for business and commercial applications as well as for research.</a:t>
            </a:r>
          </a:p>
        </p:txBody>
      </p:sp>
    </p:spTree>
    <p:extLst>
      <p:ext uri="{BB962C8B-B14F-4D97-AF65-F5344CB8AC3E}">
        <p14:creationId xmlns:p14="http://schemas.microsoft.com/office/powerpoint/2010/main" val="173924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Rapiminer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Website: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hlinkClick r:id="rId2"/>
              </a:rPr>
              <a:t>https://my.rapidminer.com/nexus/account/index.html#downloads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/>
              <a:t>Written in Java</a:t>
            </a:r>
          </a:p>
          <a:p>
            <a:r>
              <a:rPr lang="en-US" sz="3200" dirty="0"/>
              <a:t>Java API for using </a:t>
            </a:r>
            <a:r>
              <a:rPr lang="en-US" sz="3200" dirty="0" err="1"/>
              <a:t>RapidMiner</a:t>
            </a:r>
            <a:r>
              <a:rPr lang="en-US" sz="3200" dirty="0"/>
              <a:t> from other programs</a:t>
            </a:r>
          </a:p>
          <a:p>
            <a:r>
              <a:rPr lang="en-US" sz="3200" dirty="0"/>
              <a:t>Support Windows, Mac OS X and Linux </a:t>
            </a:r>
          </a:p>
          <a:p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9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Data 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Customer  churn</a:t>
            </a:r>
          </a:p>
          <a:p>
            <a:r>
              <a:rPr lang="en-US" sz="3200" dirty="0"/>
              <a:t>Downloaded from</a:t>
            </a:r>
          </a:p>
          <a:p>
            <a:pPr marL="36576" indent="0">
              <a:buNone/>
            </a:pPr>
            <a:r>
              <a:rPr lang="en-US" sz="3200" dirty="0">
                <a:hlinkClick r:id="rId2"/>
              </a:rPr>
              <a:t>http://static.rapidminer.com/</a:t>
            </a:r>
            <a:r>
              <a:rPr lang="en-US" sz="3200" dirty="0" err="1">
                <a:hlinkClick r:id="rId2"/>
              </a:rPr>
              <a:t>educatio</a:t>
            </a:r>
            <a:r>
              <a:rPr lang="en-US" sz="3200" dirty="0">
                <a:hlinkClick r:id="rId2"/>
              </a:rPr>
              <a:t>...</a:t>
            </a:r>
            <a:endParaRPr lang="en-US" sz="3200" dirty="0"/>
          </a:p>
          <a:p>
            <a:r>
              <a:rPr lang="en-US" sz="3200" dirty="0"/>
              <a:t>Number of attributes = 7</a:t>
            </a:r>
          </a:p>
          <a:p>
            <a:r>
              <a:rPr lang="en-US" sz="3200" dirty="0"/>
              <a:t>Number of Examples= 999</a:t>
            </a:r>
          </a:p>
          <a:p>
            <a:pPr marL="36576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60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" y="1371600"/>
            <a:ext cx="9887648" cy="5105400"/>
          </a:xfrm>
        </p:spPr>
      </p:pic>
      <p:sp>
        <p:nvSpPr>
          <p:cNvPr id="5" name="Left Arrow 4"/>
          <p:cNvSpPr/>
          <p:nvPr/>
        </p:nvSpPr>
        <p:spPr>
          <a:xfrm>
            <a:off x="3733800" y="2819400"/>
            <a:ext cx="685800" cy="60960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05000" y="2514600"/>
            <a:ext cx="1447800" cy="16002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5800" y="2514600"/>
            <a:ext cx="1724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this section we store data and process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95800" y="2514600"/>
            <a:ext cx="1600200" cy="92333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39637" y="4322618"/>
            <a:ext cx="1472045" cy="1905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3733800" y="4648200"/>
            <a:ext cx="685800" cy="626918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48200" y="4800600"/>
            <a:ext cx="1796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this section</a:t>
            </a:r>
          </a:p>
          <a:p>
            <a:r>
              <a:rPr lang="en-US" dirty="0">
                <a:solidFill>
                  <a:schemeClr val="bg1"/>
                </a:solidFill>
              </a:rPr>
              <a:t>We apply model</a:t>
            </a:r>
          </a:p>
          <a:p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 err="1">
                <a:solidFill>
                  <a:schemeClr val="bg1"/>
                </a:solidFill>
              </a:rPr>
              <a:t>algorithems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648201" y="4800600"/>
            <a:ext cx="1941557" cy="106680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10600" y="1981200"/>
            <a:ext cx="1524000" cy="19812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848600" y="2819400"/>
            <a:ext cx="609600" cy="6096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234547" y="2976266"/>
            <a:ext cx="1487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this section</a:t>
            </a:r>
          </a:p>
          <a:p>
            <a:r>
              <a:rPr lang="en-US" dirty="0">
                <a:solidFill>
                  <a:schemeClr val="bg1"/>
                </a:solidFill>
              </a:rPr>
              <a:t>We add </a:t>
            </a:r>
          </a:p>
          <a:p>
            <a:r>
              <a:rPr lang="en-US" dirty="0">
                <a:solidFill>
                  <a:schemeClr val="bg1"/>
                </a:solidFill>
              </a:rPr>
              <a:t>parameter </a:t>
            </a:r>
          </a:p>
          <a:p>
            <a:r>
              <a:rPr lang="en-US" dirty="0">
                <a:solidFill>
                  <a:schemeClr val="bg1"/>
                </a:solidFill>
              </a:rPr>
              <a:t>to our data 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220692" y="2971800"/>
            <a:ext cx="1609164" cy="120479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610600" y="4961660"/>
            <a:ext cx="1524000" cy="105814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848600" y="5029200"/>
            <a:ext cx="609600" cy="6096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81801" y="50292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Help</a:t>
            </a:r>
          </a:p>
          <a:p>
            <a:r>
              <a:rPr lang="en-US" dirty="0">
                <a:solidFill>
                  <a:schemeClr val="bg1"/>
                </a:solidFill>
              </a:rPr>
              <a:t>About </a:t>
            </a:r>
          </a:p>
          <a:p>
            <a:r>
              <a:rPr lang="en-US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781802" y="5029200"/>
            <a:ext cx="1048055" cy="92333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105400" y="1447800"/>
            <a:ext cx="2057400" cy="53340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/>
          <p:cNvSpPr/>
          <p:nvPr/>
        </p:nvSpPr>
        <p:spPr>
          <a:xfrm>
            <a:off x="7305828" y="1447800"/>
            <a:ext cx="237972" cy="381000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737490" y="152983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Views Section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737491" y="1529834"/>
            <a:ext cx="1629613" cy="36933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925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14" grpId="0"/>
      <p:bldP spid="14" grpId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 animBg="1"/>
      <p:bldP spid="32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.8|2.7|7.7|1.2|1.5|1.7|8.8|1.2|2|12.4|2.8|1.6|15.6|2.1|1.5|1.3|17.8|0.9|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7.8|2.5|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3.3|2.4|1.3|1|0.4|1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2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1|2.3|7.9|1.4|15.3|1|2.5|1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3.6|46.6|1|1.1|1|1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8.9|4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|2.1|1.5|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9.4|1.9|17.3|1|2.4|2.8|1.5|1.5|1.3|6|1.2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4.7|9.2|1.5|1.5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1.6|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5|0.9|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3|1.7|1.2|1.1|3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2|1.7|3|3.3|1.3|2.7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2861</TotalTime>
  <Words>717</Words>
  <Application>Microsoft Office PowerPoint</Application>
  <PresentationFormat>Widescreen</PresentationFormat>
  <Paragraphs>119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Bahnschrift SemiBold</vt:lpstr>
      <vt:lpstr>Calibri</vt:lpstr>
      <vt:lpstr>Congenial Black</vt:lpstr>
      <vt:lpstr>Roboto</vt:lpstr>
      <vt:lpstr>Wingdings</vt:lpstr>
      <vt:lpstr>Wingdings 2</vt:lpstr>
      <vt:lpstr>Median</vt:lpstr>
      <vt:lpstr>State history report presentation</vt:lpstr>
      <vt:lpstr>Prof. Dr. Hikmat Ullah Khan Department of Information Technology</vt:lpstr>
      <vt:lpstr> Content </vt:lpstr>
      <vt:lpstr>RapidMiner – Best Data Science Platform</vt:lpstr>
      <vt:lpstr>Why RapidMiner</vt:lpstr>
      <vt:lpstr>Subscribe – Best Source for RapidMiner learning</vt:lpstr>
      <vt:lpstr>Introduction </vt:lpstr>
      <vt:lpstr>Download Rapiminer</vt:lpstr>
      <vt:lpstr>Data Set </vt:lpstr>
      <vt:lpstr>Preprocess</vt:lpstr>
      <vt:lpstr>Adding Access data</vt:lpstr>
      <vt:lpstr>PowerPoint Presentation</vt:lpstr>
      <vt:lpstr>PowerPoint Presentation</vt:lpstr>
      <vt:lpstr>PowerPoint Presentation</vt:lpstr>
      <vt:lpstr>Visualizing data </vt:lpstr>
      <vt:lpstr>PowerPoint Presentation</vt:lpstr>
      <vt:lpstr>Creating models</vt:lpstr>
      <vt:lpstr>PowerPoint Presentation</vt:lpstr>
      <vt:lpstr>PowerPoint Presentation</vt:lpstr>
      <vt:lpstr>PowerPoint Presentation</vt:lpstr>
      <vt:lpstr>PowerPoint Presentation</vt:lpstr>
      <vt:lpstr>Decision Tree</vt:lpstr>
      <vt:lpstr>Apply model</vt:lpstr>
      <vt:lpstr>PowerPoint Presentation</vt:lpstr>
      <vt:lpstr>PowerPoint Presentation</vt:lpstr>
      <vt:lpstr>Adding performance</vt:lpstr>
      <vt:lpstr>Navie Bayes </vt:lpstr>
      <vt:lpstr>K-NN</vt:lpstr>
      <vt:lpstr>Recommended Videos and Tutorials</vt:lpstr>
      <vt:lpstr>Assignment </vt:lpstr>
      <vt:lpstr>Recommender Links </vt:lpstr>
      <vt:lpstr>PowerPoint Presentation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Iqbal</dc:creator>
  <cp:lastModifiedBy>66-0463@rootsinternational.edu.pk</cp:lastModifiedBy>
  <cp:revision>456</cp:revision>
  <dcterms:created xsi:type="dcterms:W3CDTF">2012-01-21T01:40:52Z</dcterms:created>
  <dcterms:modified xsi:type="dcterms:W3CDTF">2023-11-08T04:23:28Z</dcterms:modified>
</cp:coreProperties>
</file>