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83" r:id="rId4"/>
    <p:sldId id="284" r:id="rId5"/>
    <p:sldId id="285" r:id="rId6"/>
    <p:sldId id="259" r:id="rId7"/>
    <p:sldId id="261" r:id="rId8"/>
    <p:sldId id="262" r:id="rId9"/>
    <p:sldId id="263" r:id="rId10"/>
    <p:sldId id="264" r:id="rId11"/>
    <p:sldId id="324" r:id="rId12"/>
    <p:sldId id="265" r:id="rId13"/>
    <p:sldId id="266" r:id="rId14"/>
    <p:sldId id="267" r:id="rId15"/>
    <p:sldId id="268" r:id="rId16"/>
    <p:sldId id="269" r:id="rId17"/>
    <p:sldId id="276" r:id="rId18"/>
    <p:sldId id="270" r:id="rId19"/>
    <p:sldId id="271" r:id="rId20"/>
    <p:sldId id="272" r:id="rId21"/>
    <p:sldId id="273" r:id="rId22"/>
    <p:sldId id="274" r:id="rId23"/>
    <p:sldId id="275" r:id="rId24"/>
    <p:sldId id="290" r:id="rId25"/>
    <p:sldId id="306" r:id="rId26"/>
    <p:sldId id="307" r:id="rId27"/>
    <p:sldId id="308" r:id="rId28"/>
    <p:sldId id="277" r:id="rId29"/>
    <p:sldId id="311" r:id="rId30"/>
    <p:sldId id="312" r:id="rId31"/>
    <p:sldId id="291" r:id="rId32"/>
    <p:sldId id="292" r:id="rId33"/>
    <p:sldId id="293" r:id="rId34"/>
    <p:sldId id="294" r:id="rId35"/>
    <p:sldId id="295" r:id="rId36"/>
    <p:sldId id="296" r:id="rId37"/>
    <p:sldId id="278" r:id="rId38"/>
    <p:sldId id="279" r:id="rId39"/>
    <p:sldId id="299" r:id="rId40"/>
    <p:sldId id="300" r:id="rId41"/>
    <p:sldId id="280" r:id="rId42"/>
    <p:sldId id="301" r:id="rId43"/>
    <p:sldId id="297" r:id="rId44"/>
    <p:sldId id="298" r:id="rId45"/>
    <p:sldId id="303" r:id="rId46"/>
    <p:sldId id="304" r:id="rId47"/>
    <p:sldId id="305" r:id="rId48"/>
    <p:sldId id="309" r:id="rId49"/>
    <p:sldId id="310" r:id="rId50"/>
    <p:sldId id="314" r:id="rId51"/>
    <p:sldId id="317" r:id="rId52"/>
    <p:sldId id="313" r:id="rId53"/>
    <p:sldId id="315" r:id="rId54"/>
    <p:sldId id="316" r:id="rId55"/>
    <p:sldId id="286" r:id="rId56"/>
    <p:sldId id="318" r:id="rId57"/>
    <p:sldId id="321" r:id="rId58"/>
    <p:sldId id="322" r:id="rId59"/>
    <p:sldId id="323" r:id="rId60"/>
    <p:sldId id="320" r:id="rId61"/>
    <p:sldId id="319" r:id="rId62"/>
    <p:sldId id="325" r:id="rId63"/>
    <p:sldId id="330" r:id="rId64"/>
    <p:sldId id="327" r:id="rId65"/>
    <p:sldId id="328" r:id="rId66"/>
    <p:sldId id="329" r:id="rId67"/>
    <p:sldId id="287" r:id="rId68"/>
    <p:sldId id="288" r:id="rId69"/>
    <p:sldId id="289" r:id="rId70"/>
    <p:sldId id="258" r:id="rId71"/>
    <p:sldId id="260" r:id="rId7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95" d="100"/>
          <a:sy n="95" d="100"/>
        </p:scale>
        <p:origin x="60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14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tmp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linear regression is a method to predict a dependent variable (y) using one independent variable (x).</a:t>
            </a:r>
          </a:p>
          <a:p>
            <a:r>
              <a:rPr lang="en-US" dirty="0"/>
              <a:t>It consists of one input column (Independent) and one output column (Dependent).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1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B17B-75CB-455C-98E8-E2ED1BC7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AE74-95D7-4E91-A5DF-036F508C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  <a:p>
            <a:r>
              <a:rPr lang="en-US" dirty="0"/>
              <a:t>Normalization and </a:t>
            </a:r>
            <a:r>
              <a:rPr lang="en-US" dirty="0" err="1"/>
              <a:t>Standarization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54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Mathematical Equation:</a:t>
            </a:r>
          </a:p>
          <a:p>
            <a:r>
              <a:rPr lang="en-US" dirty="0"/>
              <a:t>Equation: 𝑦=𝛽0+𝛽1𝑥+𝜖</a:t>
            </a:r>
          </a:p>
          <a:p>
            <a:r>
              <a:rPr lang="en-US" dirty="0"/>
              <a:t>y: Dependent variable (target)</a:t>
            </a:r>
          </a:p>
          <a:p>
            <a:r>
              <a:rPr lang="en-US" dirty="0"/>
              <a:t>x: Independent variable (feature)</a:t>
            </a:r>
          </a:p>
          <a:p>
            <a:r>
              <a:rPr lang="en-US" dirty="0"/>
              <a:t>𝛽o</a:t>
            </a:r>
            <a:r>
              <a:rPr lang="el-GR" dirty="0"/>
              <a:t>​ : </a:t>
            </a:r>
            <a:r>
              <a:rPr lang="en-US" dirty="0"/>
              <a:t>Intercept</a:t>
            </a:r>
          </a:p>
          <a:p>
            <a:r>
              <a:rPr lang="en-US" dirty="0"/>
              <a:t>𝛽1</a:t>
            </a:r>
            <a:r>
              <a:rPr lang="el-GR" dirty="0"/>
              <a:t>​ : </a:t>
            </a:r>
            <a:r>
              <a:rPr lang="en-US" dirty="0"/>
              <a:t>Slope (coefficient)</a:t>
            </a:r>
          </a:p>
          <a:p>
            <a:r>
              <a:rPr lang="en-US" dirty="0"/>
              <a:t>𝜖</a:t>
            </a:r>
            <a:r>
              <a:rPr lang="el-GR" dirty="0"/>
              <a:t>ϵ: </a:t>
            </a:r>
            <a:r>
              <a:rPr lang="en-US" dirty="0"/>
              <a:t>Error term</a:t>
            </a:r>
          </a:p>
        </p:txBody>
      </p:sp>
    </p:spTree>
    <p:extLst>
      <p:ext uri="{BB962C8B-B14F-4D97-AF65-F5344CB8AC3E}">
        <p14:creationId xmlns:p14="http://schemas.microsoft.com/office/powerpoint/2010/main" val="3282740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800" b="1" dirty="0"/>
              <a:t>Introduction and Data Loading</a:t>
            </a:r>
          </a:p>
          <a:p>
            <a:r>
              <a:rPr lang="en-US" sz="4000" b="1" dirty="0"/>
              <a:t>Code</a:t>
            </a:r>
            <a:r>
              <a:rPr lang="en-US" sz="4000" dirty="0"/>
              <a:t>: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('placement.csv’),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4000" b="1" dirty="0"/>
              <a:t>Explanation</a:t>
            </a:r>
          </a:p>
          <a:p>
            <a:pPr marL="0" indent="0">
              <a:buNone/>
            </a:pPr>
            <a:r>
              <a:rPr lang="en-US" sz="3200" dirty="0"/>
              <a:t>Libraries Imported: </a:t>
            </a:r>
            <a:r>
              <a:rPr lang="en-US" sz="3200" dirty="0" err="1"/>
              <a:t>matplotlib.pyplot</a:t>
            </a:r>
            <a:r>
              <a:rPr lang="en-US" sz="3200" dirty="0"/>
              <a:t>, pandas, </a:t>
            </a:r>
            <a:r>
              <a:rPr lang="en-US" sz="3200" dirty="0" err="1"/>
              <a:t>numpyData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Loading: Reads the placement.csv file into a </a:t>
            </a:r>
            <a:r>
              <a:rPr lang="en-US" sz="3200" dirty="0" err="1"/>
              <a:t>DataFrame</a:t>
            </a:r>
            <a:r>
              <a:rPr lang="en-US" sz="3200" dirty="0"/>
              <a:t> df</a:t>
            </a:r>
          </a:p>
          <a:p>
            <a:pPr marL="0" indent="0">
              <a:buNone/>
            </a:pPr>
            <a:r>
              <a:rPr lang="en-US" sz="3200" dirty="0"/>
              <a:t>Preview Data: Displays the first few rows of the dataset with </a:t>
            </a:r>
            <a:r>
              <a:rPr lang="en-US" sz="3200" dirty="0" err="1"/>
              <a:t>df.head</a:t>
            </a:r>
            <a:r>
              <a:rPr lang="en-US" sz="3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63326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6600" b="1" dirty="0"/>
              <a:t>Data Preparation</a:t>
            </a:r>
          </a:p>
          <a:p>
            <a:pPr marL="0" indent="0">
              <a:buNone/>
            </a:pPr>
            <a:r>
              <a:rPr lang="en-US" sz="6000" b="1" dirty="0"/>
              <a:t>Code: 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df.iloc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[:, 0:1], y =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df.iloc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[:, -1]</a:t>
            </a:r>
          </a:p>
          <a:p>
            <a:pPr marL="0" indent="0">
              <a:buNone/>
            </a:pPr>
            <a:r>
              <a:rPr lang="en-US" sz="5400" b="1" dirty="0"/>
              <a:t>Explanation:</a:t>
            </a:r>
          </a:p>
          <a:p>
            <a:pPr marL="0" indent="0">
              <a:buNone/>
            </a:pPr>
            <a:r>
              <a:rPr lang="en-US" sz="4800" dirty="0"/>
              <a:t>Feature Selection: Selects the first column (CGPA) as the feature</a:t>
            </a:r>
          </a:p>
          <a:p>
            <a:pPr marL="0" indent="0">
              <a:buNone/>
            </a:pPr>
            <a:r>
              <a:rPr lang="en-US" sz="4800" dirty="0"/>
              <a:t>Target Selection: Selects the last column (Package) as the target</a:t>
            </a:r>
          </a:p>
          <a:p>
            <a:r>
              <a:rPr lang="en-US" sz="6600" b="1" dirty="0"/>
              <a:t>Train-Test Split</a:t>
            </a:r>
          </a:p>
          <a:p>
            <a:pPr marL="0" indent="0">
              <a:buNone/>
            </a:pPr>
            <a:r>
              <a:rPr lang="en-US" sz="6000" b="1" dirty="0"/>
              <a:t>Code</a:t>
            </a:r>
            <a:r>
              <a:rPr lang="en-US" sz="6000" dirty="0"/>
              <a:t>: 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train_size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=0.8,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=2)</a:t>
            </a:r>
          </a:p>
          <a:p>
            <a:pPr marL="0" indent="0">
              <a:buNone/>
            </a:pPr>
            <a:r>
              <a:rPr lang="en-US" sz="6000" b="1" dirty="0"/>
              <a:t>Explanation</a:t>
            </a:r>
            <a:r>
              <a:rPr lang="en-US" sz="4800" b="1" dirty="0"/>
              <a:t>: </a:t>
            </a:r>
          </a:p>
          <a:p>
            <a:pPr marL="0" indent="0">
              <a:buNone/>
            </a:pPr>
            <a:r>
              <a:rPr lang="en-US" sz="4800" dirty="0"/>
              <a:t>Splits the data into training (80%) and testing (20%) sets</a:t>
            </a:r>
          </a:p>
          <a:p>
            <a:pPr marL="0" indent="0">
              <a:buNone/>
            </a:pPr>
            <a:r>
              <a:rPr lang="en-US" sz="4800" dirty="0"/>
              <a:t>Random State: Ensures reproducibility with </a:t>
            </a:r>
            <a:r>
              <a:rPr lang="en-US" sz="4800" dirty="0" err="1"/>
              <a:t>random_state</a:t>
            </a:r>
            <a:r>
              <a:rPr lang="en-US" sz="4800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418165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600" b="1" dirty="0"/>
              <a:t>Model Training</a:t>
            </a:r>
          </a:p>
          <a:p>
            <a:pPr marL="0" indent="0">
              <a:buNone/>
            </a:pPr>
            <a:r>
              <a:rPr lang="en-US" sz="8800" b="1" dirty="0"/>
              <a:t>Code</a:t>
            </a:r>
            <a:r>
              <a:rPr lang="en-US" sz="9600" b="1" dirty="0"/>
              <a:t>: </a:t>
            </a:r>
          </a:p>
          <a:p>
            <a:pPr marL="0" indent="0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</a:p>
          <a:p>
            <a:pPr marL="0" indent="0">
              <a:buNone/>
            </a:pP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lr.fit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8800" b="1" dirty="0"/>
              <a:t>Explanation: </a:t>
            </a:r>
          </a:p>
          <a:p>
            <a:pPr marL="0" indent="0">
              <a:buNone/>
            </a:pPr>
            <a:r>
              <a:rPr lang="en-US" sz="9600" dirty="0"/>
              <a:t>Trains the linear regression model. </a:t>
            </a:r>
          </a:p>
          <a:p>
            <a:r>
              <a:rPr lang="en-US" sz="6600" b="1" dirty="0"/>
              <a:t>Making Predictions</a:t>
            </a:r>
          </a:p>
          <a:p>
            <a:pPr marL="0" indent="0">
              <a:buNone/>
            </a:pPr>
            <a:r>
              <a:rPr lang="en-US" sz="8800" b="1" dirty="0"/>
              <a:t>Code</a:t>
            </a:r>
            <a:r>
              <a:rPr lang="en-US" sz="9600" b="1" dirty="0"/>
              <a:t>:</a:t>
            </a:r>
          </a:p>
          <a:p>
            <a:pPr marL="0" indent="0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lr.predict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x_test.iloc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[0].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values.reshape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1))</a:t>
            </a:r>
          </a:p>
          <a:p>
            <a:pPr marL="0" indent="0">
              <a:buNone/>
            </a:pPr>
            <a:r>
              <a:rPr lang="en-US" sz="9600" b="1" dirty="0"/>
              <a:t>Explanation: </a:t>
            </a:r>
          </a:p>
          <a:p>
            <a:pPr marL="0" indent="0">
              <a:buNone/>
            </a:pPr>
            <a:r>
              <a:rPr lang="en-US" sz="8000" dirty="0"/>
              <a:t>Makes a prediction for the first test sample after reshaping</a:t>
            </a:r>
          </a:p>
        </p:txBody>
      </p:sp>
    </p:spTree>
    <p:extLst>
      <p:ext uri="{BB962C8B-B14F-4D97-AF65-F5344CB8AC3E}">
        <p14:creationId xmlns:p14="http://schemas.microsoft.com/office/powerpoint/2010/main" val="348027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/>
              <a:t>Model Coefficients and Intercept</a:t>
            </a:r>
          </a:p>
          <a:p>
            <a:pPr marL="0" indent="0">
              <a:buNone/>
            </a:pPr>
            <a:r>
              <a:rPr lang="en-US" sz="6600" b="1" dirty="0"/>
              <a:t>Code: </a:t>
            </a:r>
          </a:p>
          <a:p>
            <a:pPr marL="0" indent="0">
              <a:buNone/>
            </a:pPr>
            <a:r>
              <a:rPr lang="en-US" sz="5600" dirty="0" err="1"/>
              <a:t>lr.coef</a:t>
            </a:r>
            <a:r>
              <a:rPr lang="en-US" sz="5600" dirty="0"/>
              <a:t>_, </a:t>
            </a:r>
            <a:r>
              <a:rPr lang="en-US" sz="5600" dirty="0" err="1"/>
              <a:t>lr.intercept</a:t>
            </a:r>
            <a:r>
              <a:rPr lang="en-US" sz="5600" dirty="0"/>
              <a:t>_</a:t>
            </a:r>
          </a:p>
          <a:p>
            <a:pPr marL="0" indent="0">
              <a:buNone/>
            </a:pPr>
            <a:r>
              <a:rPr lang="en-US" sz="6600" b="1" dirty="0"/>
              <a:t>Explanation: </a:t>
            </a:r>
          </a:p>
          <a:p>
            <a:pPr marL="0" indent="0">
              <a:buNone/>
            </a:pPr>
            <a:r>
              <a:rPr lang="en-US" sz="6600" dirty="0"/>
              <a:t>Retrieves the model’s coefficients and intercept.</a:t>
            </a:r>
          </a:p>
          <a:p>
            <a:r>
              <a:rPr lang="en-US" sz="9600" b="1" dirty="0" err="1"/>
              <a:t>VisualizationCode</a:t>
            </a:r>
            <a:r>
              <a:rPr lang="en-US" sz="9600" b="1" dirty="0"/>
              <a:t>: </a:t>
            </a:r>
          </a:p>
          <a:p>
            <a:pPr marL="0" indent="0">
              <a:buNone/>
            </a:pPr>
            <a:r>
              <a:rPr lang="en-US" sz="5600" dirty="0" err="1"/>
              <a:t>plt.scatter</a:t>
            </a:r>
            <a:r>
              <a:rPr lang="en-US" sz="5600" dirty="0"/>
              <a:t>(df['</a:t>
            </a:r>
            <a:r>
              <a:rPr lang="en-US" sz="5600" dirty="0" err="1"/>
              <a:t>cgpa</a:t>
            </a:r>
            <a:r>
              <a:rPr lang="en-US" sz="5600" dirty="0"/>
              <a:t>’], </a:t>
            </a:r>
          </a:p>
          <a:p>
            <a:pPr marL="0" indent="0">
              <a:buNone/>
            </a:pPr>
            <a:r>
              <a:rPr lang="en-US" sz="5600" dirty="0"/>
              <a:t>df['package']), </a:t>
            </a:r>
          </a:p>
          <a:p>
            <a:pPr marL="0" indent="0">
              <a:buNone/>
            </a:pPr>
            <a:r>
              <a:rPr lang="en-US" sz="5600" dirty="0" err="1"/>
              <a:t>plt.plot</a:t>
            </a:r>
            <a:r>
              <a:rPr lang="en-US" sz="5600" dirty="0"/>
              <a:t>(</a:t>
            </a:r>
            <a:r>
              <a:rPr lang="en-US" sz="5600" dirty="0" err="1"/>
              <a:t>x_test</a:t>
            </a:r>
            <a:r>
              <a:rPr lang="en-US" sz="5600" dirty="0"/>
              <a:t>, </a:t>
            </a:r>
            <a:r>
              <a:rPr lang="en-US" sz="5600" dirty="0" err="1"/>
              <a:t>lr.predict</a:t>
            </a:r>
            <a:r>
              <a:rPr lang="en-US" sz="5600" dirty="0"/>
              <a:t>(</a:t>
            </a:r>
            <a:r>
              <a:rPr lang="en-US" sz="5600" dirty="0" err="1"/>
              <a:t>x_test</a:t>
            </a:r>
            <a:r>
              <a:rPr lang="en-US" sz="5600" dirty="0"/>
              <a:t>), color='red’), </a:t>
            </a:r>
          </a:p>
          <a:p>
            <a:pPr marL="0" indent="0">
              <a:buNone/>
            </a:pPr>
            <a:r>
              <a:rPr lang="en-US" sz="5600" dirty="0" err="1"/>
              <a:t>plt.xlabel</a:t>
            </a:r>
            <a:r>
              <a:rPr lang="en-US" sz="5600" dirty="0"/>
              <a:t>('CGPA’), </a:t>
            </a:r>
          </a:p>
          <a:p>
            <a:pPr marL="0" indent="0">
              <a:buNone/>
            </a:pPr>
            <a:r>
              <a:rPr lang="en-US" sz="5600" dirty="0" err="1"/>
              <a:t>plt.ylabel</a:t>
            </a:r>
            <a:r>
              <a:rPr lang="en-US" sz="5600" dirty="0"/>
              <a:t>('Package’), </a:t>
            </a:r>
          </a:p>
          <a:p>
            <a:pPr marL="0" indent="0">
              <a:buNone/>
            </a:pPr>
            <a:r>
              <a:rPr lang="en-US" sz="5600" dirty="0" err="1"/>
              <a:t>plt.title</a:t>
            </a:r>
            <a:r>
              <a:rPr lang="en-US" sz="5600" dirty="0"/>
              <a:t>('CGPA vs Package’),</a:t>
            </a:r>
          </a:p>
          <a:p>
            <a:pPr marL="0" indent="0">
              <a:buNone/>
            </a:pPr>
            <a:r>
              <a:rPr lang="en-US" sz="5600" dirty="0"/>
              <a:t> </a:t>
            </a:r>
            <a:r>
              <a:rPr lang="en-US" sz="5600" dirty="0" err="1"/>
              <a:t>plt.show</a:t>
            </a:r>
            <a:r>
              <a:rPr lang="en-US" sz="5600" dirty="0"/>
              <a:t>()</a:t>
            </a:r>
          </a:p>
          <a:p>
            <a:r>
              <a:rPr lang="en-US" sz="8000" b="1" dirty="0"/>
              <a:t>Explanation</a:t>
            </a:r>
            <a:r>
              <a:rPr lang="en-US" sz="6600" b="1" dirty="0"/>
              <a:t>: </a:t>
            </a:r>
          </a:p>
          <a:p>
            <a:pPr marL="0" indent="0">
              <a:buNone/>
            </a:pPr>
            <a:r>
              <a:rPr lang="en-US" sz="7200" dirty="0"/>
              <a:t>Plots the data points and regression line with appropriate labels and title.</a:t>
            </a:r>
          </a:p>
        </p:txBody>
      </p:sp>
    </p:spTree>
    <p:extLst>
      <p:ext uri="{BB962C8B-B14F-4D97-AF65-F5344CB8AC3E}">
        <p14:creationId xmlns:p14="http://schemas.microsoft.com/office/powerpoint/2010/main" val="2066863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Linear Regression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2C5409E-E5C8-452A-A683-FB7D940A88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54" y="1453651"/>
            <a:ext cx="4548484" cy="346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49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489173" cy="763526"/>
          </a:xfrm>
        </p:spPr>
        <p:txBody>
          <a:bodyPr>
            <a:normAutofit/>
          </a:bodyPr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Linear Regression uses two or more independent variables (x) to predict a dependent variable (y).</a:t>
            </a:r>
          </a:p>
          <a:p>
            <a:r>
              <a:rPr lang="en-US" dirty="0"/>
              <a:t>Model the linear relationship between multiple independent variables and a dependent variable.</a:t>
            </a:r>
          </a:p>
        </p:txBody>
      </p:sp>
    </p:spTree>
    <p:extLst>
      <p:ext uri="{BB962C8B-B14F-4D97-AF65-F5344CB8AC3E}">
        <p14:creationId xmlns:p14="http://schemas.microsoft.com/office/powerpoint/2010/main" val="1310371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Mathematical Equation:</a:t>
            </a:r>
          </a:p>
          <a:p>
            <a:r>
              <a:rPr lang="en-US" dirty="0"/>
              <a:t>Equation: 𝑦=𝛽0+𝛽1𝑥1+ 𝛽2𝑥2 + ….. + 𝛽n𝑥n+ 𝜖</a:t>
            </a:r>
          </a:p>
          <a:p>
            <a:r>
              <a:rPr lang="en-US" dirty="0"/>
              <a:t>y: Dependent variable (target)</a:t>
            </a:r>
          </a:p>
          <a:p>
            <a:r>
              <a:rPr lang="en-US" dirty="0"/>
              <a:t>x1, x2, x3: Independent variable (feature)</a:t>
            </a:r>
          </a:p>
          <a:p>
            <a:r>
              <a:rPr lang="en-US" dirty="0"/>
              <a:t>𝛽o</a:t>
            </a:r>
            <a:r>
              <a:rPr lang="el-GR" dirty="0"/>
              <a:t>​ : </a:t>
            </a:r>
            <a:r>
              <a:rPr lang="en-US" dirty="0"/>
              <a:t>Intercept</a:t>
            </a:r>
          </a:p>
          <a:p>
            <a:r>
              <a:rPr lang="en-US" dirty="0"/>
              <a:t>𝛽1, 𝛽2 , 𝛽3</a:t>
            </a:r>
            <a:r>
              <a:rPr lang="el-GR" dirty="0"/>
              <a:t>​ : </a:t>
            </a:r>
            <a:r>
              <a:rPr lang="en-US" dirty="0"/>
              <a:t>Slope (coefficient)</a:t>
            </a:r>
          </a:p>
          <a:p>
            <a:r>
              <a:rPr lang="en-US" dirty="0"/>
              <a:t>𝜖</a:t>
            </a:r>
            <a:r>
              <a:rPr lang="el-GR" dirty="0"/>
              <a:t>ϵ: </a:t>
            </a:r>
            <a:r>
              <a:rPr lang="en-US" dirty="0"/>
              <a:t>Error term</a:t>
            </a:r>
          </a:p>
        </p:txBody>
      </p:sp>
    </p:spTree>
    <p:extLst>
      <p:ext uri="{BB962C8B-B14F-4D97-AF65-F5344CB8AC3E}">
        <p14:creationId xmlns:p14="http://schemas.microsoft.com/office/powerpoint/2010/main" val="2101676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 is a branch of artificial intelligence (AI) and computer science that focuses on the using data and algorithms to enable AI to imitate the way that humans learn, gradually improving its accuracy.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800" b="1" dirty="0"/>
              <a:t>Introduction and Data Loading</a:t>
            </a:r>
          </a:p>
          <a:p>
            <a:r>
              <a:rPr lang="en-US" sz="4000" b="1" dirty="0"/>
              <a:t>Code</a:t>
            </a:r>
            <a:r>
              <a:rPr lang="en-US" sz="4000" dirty="0"/>
              <a:t>: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('placement.csv’),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4000" b="1" dirty="0"/>
              <a:t>Explanation</a:t>
            </a:r>
          </a:p>
          <a:p>
            <a:pPr marL="0" indent="0">
              <a:buNone/>
            </a:pPr>
            <a:r>
              <a:rPr lang="en-US" sz="3200" dirty="0"/>
              <a:t>Libraries Imported: </a:t>
            </a:r>
            <a:r>
              <a:rPr lang="en-US" sz="3200" dirty="0" err="1"/>
              <a:t>matplotlib.pyplot</a:t>
            </a:r>
            <a:r>
              <a:rPr lang="en-US" sz="3200" dirty="0"/>
              <a:t>, pandas, </a:t>
            </a:r>
            <a:r>
              <a:rPr lang="en-US" sz="3200" dirty="0" err="1"/>
              <a:t>numpyData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Loading: Reads the placement.csv file into a </a:t>
            </a:r>
            <a:r>
              <a:rPr lang="en-US" sz="3200" dirty="0" err="1"/>
              <a:t>DataFrame</a:t>
            </a:r>
            <a:r>
              <a:rPr lang="en-US" sz="3200" dirty="0"/>
              <a:t> df</a:t>
            </a:r>
          </a:p>
          <a:p>
            <a:pPr marL="0" indent="0">
              <a:buNone/>
            </a:pPr>
            <a:r>
              <a:rPr lang="en-US" sz="3200" dirty="0"/>
              <a:t>Preview Data: Displays the first few rows of the dataset with </a:t>
            </a:r>
            <a:r>
              <a:rPr lang="en-US" sz="3200" dirty="0" err="1"/>
              <a:t>df.head</a:t>
            </a:r>
            <a:r>
              <a:rPr lang="en-US" sz="3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4052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6600" b="1" dirty="0"/>
              <a:t>Data Preparation</a:t>
            </a:r>
          </a:p>
          <a:p>
            <a:pPr marL="0" indent="0">
              <a:buNone/>
            </a:pPr>
            <a:r>
              <a:rPr lang="en-US" sz="6000" b="1" dirty="0"/>
              <a:t>Code: 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df.iloc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[:, 0:1], y =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df.iloc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[:, -1]</a:t>
            </a:r>
          </a:p>
          <a:p>
            <a:pPr marL="0" indent="0">
              <a:buNone/>
            </a:pPr>
            <a:r>
              <a:rPr lang="en-US" sz="5400" b="1" dirty="0"/>
              <a:t>Explanation:</a:t>
            </a:r>
          </a:p>
          <a:p>
            <a:pPr marL="0" indent="0">
              <a:buNone/>
            </a:pPr>
            <a:r>
              <a:rPr lang="en-US" sz="4800" dirty="0"/>
              <a:t>Feature Selection: Selects the first column (CGPA) as the feature</a:t>
            </a:r>
          </a:p>
          <a:p>
            <a:pPr marL="0" indent="0">
              <a:buNone/>
            </a:pPr>
            <a:r>
              <a:rPr lang="en-US" sz="4800" dirty="0"/>
              <a:t>Target Selection: Selects the last column (Package) as the target</a:t>
            </a:r>
          </a:p>
          <a:p>
            <a:r>
              <a:rPr lang="en-US" sz="6600" b="1" dirty="0"/>
              <a:t>Train-Test Split</a:t>
            </a:r>
          </a:p>
          <a:p>
            <a:pPr marL="0" indent="0">
              <a:buNone/>
            </a:pPr>
            <a:r>
              <a:rPr lang="en-US" sz="6000" b="1" dirty="0"/>
              <a:t>Code</a:t>
            </a:r>
            <a:r>
              <a:rPr lang="en-US" sz="6000" dirty="0"/>
              <a:t>: 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train_size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=0.8,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=2)</a:t>
            </a:r>
          </a:p>
          <a:p>
            <a:pPr marL="0" indent="0">
              <a:buNone/>
            </a:pPr>
            <a:r>
              <a:rPr lang="en-US" sz="6000" b="1" dirty="0"/>
              <a:t>Explanation</a:t>
            </a:r>
            <a:r>
              <a:rPr lang="en-US" sz="4800" b="1" dirty="0"/>
              <a:t>: </a:t>
            </a:r>
          </a:p>
          <a:p>
            <a:pPr marL="0" indent="0">
              <a:buNone/>
            </a:pPr>
            <a:r>
              <a:rPr lang="en-US" sz="4800" dirty="0"/>
              <a:t>Splits the data into training (80%) and testing (20%) sets</a:t>
            </a:r>
          </a:p>
          <a:p>
            <a:pPr marL="0" indent="0">
              <a:buNone/>
            </a:pPr>
            <a:r>
              <a:rPr lang="en-US" sz="4800" dirty="0"/>
              <a:t>Random State: Ensures reproducibility with </a:t>
            </a:r>
            <a:r>
              <a:rPr lang="en-US" sz="4800" dirty="0" err="1"/>
              <a:t>random_state</a:t>
            </a:r>
            <a:r>
              <a:rPr lang="en-US" sz="4800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2064156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600" b="1" dirty="0"/>
              <a:t>Model Training</a:t>
            </a:r>
          </a:p>
          <a:p>
            <a:pPr marL="0" indent="0">
              <a:buNone/>
            </a:pPr>
            <a:r>
              <a:rPr lang="en-US" sz="8800" b="1" dirty="0"/>
              <a:t>Code</a:t>
            </a:r>
            <a:r>
              <a:rPr lang="en-US" sz="9600" b="1" dirty="0"/>
              <a:t>: </a:t>
            </a:r>
          </a:p>
          <a:p>
            <a:pPr marL="0" indent="0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</a:p>
          <a:p>
            <a:pPr marL="0" indent="0">
              <a:buNone/>
            </a:pP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lr.fit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8800" b="1" dirty="0"/>
              <a:t>Explanation: </a:t>
            </a:r>
          </a:p>
          <a:p>
            <a:pPr marL="0" indent="0">
              <a:buNone/>
            </a:pPr>
            <a:r>
              <a:rPr lang="en-US" sz="9600" dirty="0"/>
              <a:t>Trains the linear regression model. </a:t>
            </a:r>
          </a:p>
          <a:p>
            <a:r>
              <a:rPr lang="en-US" sz="6600" b="1" dirty="0"/>
              <a:t>Making Predictions</a:t>
            </a:r>
          </a:p>
          <a:p>
            <a:pPr marL="0" indent="0">
              <a:buNone/>
            </a:pPr>
            <a:r>
              <a:rPr lang="en-US" sz="8800" b="1" dirty="0"/>
              <a:t>Code</a:t>
            </a:r>
            <a:r>
              <a:rPr lang="en-US" sz="9600" b="1" dirty="0"/>
              <a:t>:</a:t>
            </a:r>
          </a:p>
          <a:p>
            <a:pPr marL="0" indent="0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lr.predict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x_test.iloc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[0].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values.reshape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1))</a:t>
            </a:r>
          </a:p>
          <a:p>
            <a:pPr marL="0" indent="0">
              <a:buNone/>
            </a:pPr>
            <a:r>
              <a:rPr lang="en-US" sz="9600" b="1" dirty="0"/>
              <a:t>Explanation: </a:t>
            </a:r>
          </a:p>
          <a:p>
            <a:pPr marL="0" indent="0">
              <a:buNone/>
            </a:pPr>
            <a:r>
              <a:rPr lang="en-US" sz="8000" dirty="0"/>
              <a:t>Makes a prediction for the first test sample after reshaping</a:t>
            </a:r>
          </a:p>
        </p:txBody>
      </p:sp>
    </p:spTree>
    <p:extLst>
      <p:ext uri="{BB962C8B-B14F-4D97-AF65-F5344CB8AC3E}">
        <p14:creationId xmlns:p14="http://schemas.microsoft.com/office/powerpoint/2010/main" val="2047343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72" y="204240"/>
            <a:ext cx="8259098" cy="763526"/>
          </a:xfrm>
        </p:spPr>
        <p:txBody>
          <a:bodyPr>
            <a:normAutofit/>
          </a:bodyPr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/>
              <a:t>Model Coefficients and Intercept</a:t>
            </a:r>
          </a:p>
          <a:p>
            <a:pPr marL="0" indent="0">
              <a:buNone/>
            </a:pPr>
            <a:r>
              <a:rPr lang="en-US" sz="6600" b="1" dirty="0"/>
              <a:t>Code: </a:t>
            </a:r>
          </a:p>
          <a:p>
            <a:pPr marL="0" indent="0">
              <a:buNone/>
            </a:pPr>
            <a:r>
              <a:rPr lang="en-US" sz="5600" dirty="0" err="1"/>
              <a:t>lr.coef</a:t>
            </a:r>
            <a:r>
              <a:rPr lang="en-US" sz="5600" dirty="0"/>
              <a:t>_, </a:t>
            </a:r>
            <a:r>
              <a:rPr lang="en-US" sz="5600" dirty="0" err="1"/>
              <a:t>lr.intercept</a:t>
            </a:r>
            <a:r>
              <a:rPr lang="en-US" sz="5600" dirty="0"/>
              <a:t>_</a:t>
            </a:r>
          </a:p>
          <a:p>
            <a:pPr marL="0" indent="0">
              <a:buNone/>
            </a:pPr>
            <a:r>
              <a:rPr lang="en-US" sz="6600" b="1" dirty="0"/>
              <a:t>Explanation: </a:t>
            </a:r>
          </a:p>
          <a:p>
            <a:pPr marL="0" indent="0">
              <a:buNone/>
            </a:pPr>
            <a:r>
              <a:rPr lang="en-US" sz="6600" dirty="0"/>
              <a:t>Retrieves the model’s coefficients and intercept.</a:t>
            </a:r>
          </a:p>
          <a:p>
            <a:r>
              <a:rPr lang="en-US" sz="9600" b="1" dirty="0" err="1"/>
              <a:t>VisualizationCode</a:t>
            </a:r>
            <a:r>
              <a:rPr lang="en-US" sz="9600" b="1" dirty="0"/>
              <a:t>: </a:t>
            </a:r>
          </a:p>
          <a:p>
            <a:pPr marL="0" indent="0">
              <a:buNone/>
            </a:pPr>
            <a:r>
              <a:rPr lang="en-US" sz="5600" dirty="0" err="1"/>
              <a:t>plt.scatter</a:t>
            </a:r>
            <a:r>
              <a:rPr lang="en-US" sz="5600" dirty="0"/>
              <a:t>(df['</a:t>
            </a:r>
            <a:r>
              <a:rPr lang="en-US" sz="5600" dirty="0" err="1"/>
              <a:t>cgpa</a:t>
            </a:r>
            <a:r>
              <a:rPr lang="en-US" sz="5600" dirty="0"/>
              <a:t>’], </a:t>
            </a:r>
          </a:p>
          <a:p>
            <a:pPr marL="0" indent="0">
              <a:buNone/>
            </a:pPr>
            <a:r>
              <a:rPr lang="en-US" sz="5600" dirty="0"/>
              <a:t>df['package']), </a:t>
            </a:r>
          </a:p>
          <a:p>
            <a:pPr marL="0" indent="0">
              <a:buNone/>
            </a:pPr>
            <a:r>
              <a:rPr lang="en-US" sz="5600" dirty="0" err="1"/>
              <a:t>plt.plot</a:t>
            </a:r>
            <a:r>
              <a:rPr lang="en-US" sz="5600" dirty="0"/>
              <a:t>(</a:t>
            </a:r>
            <a:r>
              <a:rPr lang="en-US" sz="5600" dirty="0" err="1"/>
              <a:t>x_test</a:t>
            </a:r>
            <a:r>
              <a:rPr lang="en-US" sz="5600" dirty="0"/>
              <a:t>, </a:t>
            </a:r>
            <a:r>
              <a:rPr lang="en-US" sz="5600" dirty="0" err="1"/>
              <a:t>lr.predict</a:t>
            </a:r>
            <a:r>
              <a:rPr lang="en-US" sz="5600" dirty="0"/>
              <a:t>(</a:t>
            </a:r>
            <a:r>
              <a:rPr lang="en-US" sz="5600" dirty="0" err="1"/>
              <a:t>x_test</a:t>
            </a:r>
            <a:r>
              <a:rPr lang="en-US" sz="5600" dirty="0"/>
              <a:t>), color='red’), </a:t>
            </a:r>
          </a:p>
          <a:p>
            <a:pPr marL="0" indent="0">
              <a:buNone/>
            </a:pPr>
            <a:r>
              <a:rPr lang="en-US" sz="5600" dirty="0" err="1"/>
              <a:t>plt.xlabel</a:t>
            </a:r>
            <a:r>
              <a:rPr lang="en-US" sz="5600" dirty="0"/>
              <a:t>('CGPA’), </a:t>
            </a:r>
          </a:p>
          <a:p>
            <a:pPr marL="0" indent="0">
              <a:buNone/>
            </a:pPr>
            <a:r>
              <a:rPr lang="en-US" sz="5600" dirty="0" err="1"/>
              <a:t>plt.ylabel</a:t>
            </a:r>
            <a:r>
              <a:rPr lang="en-US" sz="5600" dirty="0"/>
              <a:t>('Package’), </a:t>
            </a:r>
          </a:p>
          <a:p>
            <a:pPr marL="0" indent="0">
              <a:buNone/>
            </a:pPr>
            <a:r>
              <a:rPr lang="en-US" sz="5600" dirty="0" err="1"/>
              <a:t>plt.title</a:t>
            </a:r>
            <a:r>
              <a:rPr lang="en-US" sz="5600" dirty="0"/>
              <a:t>('CGPA vs Package’),</a:t>
            </a:r>
          </a:p>
          <a:p>
            <a:pPr marL="0" indent="0">
              <a:buNone/>
            </a:pPr>
            <a:r>
              <a:rPr lang="en-US" sz="5600" dirty="0"/>
              <a:t> </a:t>
            </a:r>
            <a:r>
              <a:rPr lang="en-US" sz="5600" dirty="0" err="1"/>
              <a:t>plt.show</a:t>
            </a:r>
            <a:r>
              <a:rPr lang="en-US" sz="5600" dirty="0"/>
              <a:t>()</a:t>
            </a:r>
          </a:p>
          <a:p>
            <a:r>
              <a:rPr lang="en-US" sz="8000" b="1" dirty="0"/>
              <a:t>Explanation</a:t>
            </a:r>
            <a:r>
              <a:rPr lang="en-US" sz="6600" b="1" dirty="0"/>
              <a:t>: </a:t>
            </a:r>
          </a:p>
          <a:p>
            <a:pPr marL="0" indent="0">
              <a:buNone/>
            </a:pPr>
            <a:r>
              <a:rPr lang="en-US" sz="7200" dirty="0"/>
              <a:t>Plots the data points and regression line with appropriate labels and title.</a:t>
            </a:r>
          </a:p>
        </p:txBody>
      </p:sp>
    </p:spTree>
    <p:extLst>
      <p:ext uri="{BB962C8B-B14F-4D97-AF65-F5344CB8AC3E}">
        <p14:creationId xmlns:p14="http://schemas.microsoft.com/office/powerpoint/2010/main" val="585230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8B8F-8F18-445D-8994-C1E9299C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315D33-04D8-42B6-B2A5-E0D6D2E89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Polynomial Regression tries to fit non linear relationships between independent variable x and dependent variable y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degree polynomial.</a:t>
                </a:r>
              </a:p>
              <a:p>
                <a:r>
                  <a:rPr lang="en-US" dirty="0"/>
                  <a:t>Useful when relationships may be described as a curve.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315D33-04D8-42B6-B2A5-E0D6D2E89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0" t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615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8B8F-8F18-445D-8994-C1E9299C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315D33-04D8-42B6-B2A5-E0D6D2E89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57200" algn="l"/>
                  </a:tabLst>
                </a:pPr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Equation: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US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Dependent variable (target)</a:t>
                </a:r>
              </a:p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Independent variable (feature)</a:t>
                </a:r>
              </a:p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Coefficients of polynomial terms</a:t>
                </a:r>
              </a:p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Error term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315D33-04D8-42B6-B2A5-E0D6D2E89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350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8B8F-8F18-445D-8994-C1E9299C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2A7F75-1F20-4526-95A4-A1FCFB12A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34" y="1373538"/>
            <a:ext cx="5163271" cy="160042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F11EC6-4A08-433C-9D80-09191208D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34" y="2973961"/>
            <a:ext cx="5163271" cy="20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8B8F-8F18-445D-8994-C1E9299C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2528CD-35F6-4118-AE47-AED6E085F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177" y="1470632"/>
            <a:ext cx="3486637" cy="3448531"/>
          </a:xfrm>
        </p:spPr>
      </p:pic>
    </p:spTree>
    <p:extLst>
      <p:ext uri="{BB962C8B-B14F-4D97-AF65-F5344CB8AC3E}">
        <p14:creationId xmlns:p14="http://schemas.microsoft.com/office/powerpoint/2010/main" val="257091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E2D4-27F1-404B-B02B-2F3A4267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739" y="172578"/>
            <a:ext cx="8259098" cy="763526"/>
          </a:xfrm>
        </p:spPr>
        <p:txBody>
          <a:bodyPr>
            <a:normAutofit/>
          </a:bodyPr>
          <a:lstStyle/>
          <a:p>
            <a:r>
              <a:rPr lang="en-US" sz="3000" dirty="0"/>
              <a:t>Best Fit Line in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40B1-EAB1-4D62-8EE3-90239094E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fit line, also known as the regression line, is the straight line that best represents the data on a scatter plot.</a:t>
            </a:r>
          </a:p>
          <a:p>
            <a:r>
              <a:rPr lang="en-US" b="1" dirty="0"/>
              <a:t>Scatter Plot: </a:t>
            </a:r>
            <a:r>
              <a:rPr lang="en-US" dirty="0"/>
              <a:t>Visual representation of data points.</a:t>
            </a:r>
          </a:p>
          <a:p>
            <a:r>
              <a:rPr lang="en-US" b="1" dirty="0"/>
              <a:t>Regression Line: </a:t>
            </a:r>
            <a:r>
              <a:rPr lang="en-US" dirty="0"/>
              <a:t>The line that minimizes the sum of the squared differences between observed and predicted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92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57FE-5DA4-4D70-A256-D16FEBE7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A24E6-EBC2-41C6-B108-D9469C987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Metrics are used to evaluate the performance of a regression model.</a:t>
                </a:r>
              </a:p>
              <a:p>
                <a:pPr algn="just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Absolute Error: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average absolute difference between predicted values and actual values.</a:t>
                </a:r>
              </a:p>
              <a:p>
                <a:pPr algn="just"/>
                <a:r>
                  <a:rPr lang="en-US" sz="26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Formula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MAE </a:t>
                </a:r>
                <a14:m>
                  <m:oMath xmlns:m="http://schemas.openxmlformats.org/officeDocument/2006/math">
                    <m:r>
                      <a:rPr lang="en-US" sz="2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∑</m:t>
                        </m:r>
                      </m:e>
                      <m:sub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 </m:t>
                    </m:r>
                    <m:d>
                      <m:dPr>
                        <m:begChr m:val="|"/>
                        <m:endChr m:val="|"/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ˆ"/>
                                <m:ctrlP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MAE better model performance.</a:t>
                </a:r>
                <a:endParaRPr lang="en-US" sz="2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A24E6-EBC2-41C6-B108-D9469C987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9" t="-1582" r="-1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861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3A93-B409-470E-8230-19D6CA73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Machine Learning Development </a:t>
            </a:r>
            <a:br>
              <a:rPr lang="en-US" sz="2600" dirty="0"/>
            </a:br>
            <a:r>
              <a:rPr lang="en-US" sz="2600" dirty="0"/>
              <a:t>Lifecycle (MLDLC)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9521-F7A4-41A0-9DE1-480C7B90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Framing The Problem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problem, Customers, pricing , team, whether supervised or unsupervised, offline or batch, where data comes from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Data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CSV, Web Scraping, Datasets, API, Database (Data Warehouse), Spark Clusters (For big data)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duplicates, Missing Values, Outliers, Scale (standardization)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(graphs), Univariate analysis, bivariate analysis, multivariate analysis, Outliner detection, Imbalance data (one type of data is more)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57FE-5DA4-4D70-A256-D16FEBE7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A24E6-EBC2-41C6-B108-D9469C987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Squared Error: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of square of errors</a:t>
                </a:r>
              </a:p>
              <a:p>
                <a:pPr marL="0" indent="0" algn="just">
                  <a:buNone/>
                </a:pPr>
                <a:r>
                  <a:rPr lang="en-US" sz="26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Formula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MAE </a:t>
                </a:r>
                <a14:m>
                  <m:oMath xmlns:m="http://schemas.openxmlformats.org/officeDocument/2006/math">
                    <m:r>
                      <a:rPr lang="en-US" sz="2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∑</m:t>
                        </m:r>
                      </m:e>
                      <m:sub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 </m:t>
                    </m:r>
                    <m:sSup>
                      <m:sSupPr>
                        <m:ctrlPr>
                          <a:rPr lang="en-US" sz="26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ˆ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 Mean Squared Error: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Square root of MSE</a:t>
                </a:r>
              </a:p>
              <a:p>
                <a:pPr marL="0" indent="0" algn="just">
                  <a:buNone/>
                </a:pPr>
                <a:r>
                  <a:rPr lang="en-US" sz="2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RMSE=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</m:rad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A24E6-EBC2-41C6-B108-D9469C987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0" t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32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8733-2E6E-4CCB-B4B5-EB2D8130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D197F-0F04-44BE-B45C-099E34E23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technique used in machine learning to evaluate the performance of a model on unseen data. It involves dividing the available data into multiple folds or subsets, using one of these folds as a validation set, and training the model on the remaining folds.</a:t>
            </a:r>
          </a:p>
        </p:txBody>
      </p:sp>
    </p:spTree>
    <p:extLst>
      <p:ext uri="{BB962C8B-B14F-4D97-AF65-F5344CB8AC3E}">
        <p14:creationId xmlns:p14="http://schemas.microsoft.com/office/powerpoint/2010/main" val="361687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6C7D-4700-4208-B09F-68E6D5F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FEBBAC1-AD35-4DA4-B49E-8DEC72EC1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7" y="1434846"/>
            <a:ext cx="5744377" cy="73352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7AD05C-9708-417C-A35C-2968EFF2C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6" y="2367671"/>
            <a:ext cx="5744377" cy="4953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0E3116-D5A9-4BFE-AC1A-A2E276C40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6" y="3120348"/>
            <a:ext cx="5753903" cy="4382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A16D1B-44A7-436E-B0A2-17D92312EC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89" y="4042795"/>
            <a:ext cx="5601482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32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176A-2549-44DE-8443-DE4E622B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89CEA-BB49-49BE-BF6C-75FDC4431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7" y="1582595"/>
            <a:ext cx="5677692" cy="714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FE811-9753-472A-8E0C-901965C45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7" y="2339750"/>
            <a:ext cx="5296639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D21A-4D78-4B57-8063-5802807A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E7CD97-A139-4CDB-82BE-9CD0B4567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72" y="1411937"/>
            <a:ext cx="5715798" cy="2067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81FDA-CDBA-4665-A535-77B08991F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72" y="3941324"/>
            <a:ext cx="6144482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0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D21A-4D78-4B57-8063-5802807A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ED6F0D-6240-4C86-A0BA-E0737F938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7" y="1554905"/>
            <a:ext cx="5696745" cy="73352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CDCC82-2AF8-478C-B571-4669E01FC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7" y="2521693"/>
            <a:ext cx="5830114" cy="733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53D452-0694-4B2C-90A7-9B27B5F5F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7" y="3488481"/>
            <a:ext cx="5687219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5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D21A-4D78-4B57-8063-5802807A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A21784-6BDE-42AA-97CE-54DFA5587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7" y="1535790"/>
            <a:ext cx="5868219" cy="1667108"/>
          </a:xfrm>
        </p:spPr>
      </p:pic>
    </p:spTree>
    <p:extLst>
      <p:ext uri="{BB962C8B-B14F-4D97-AF65-F5344CB8AC3E}">
        <p14:creationId xmlns:p14="http://schemas.microsoft.com/office/powerpoint/2010/main" val="203352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189311"/>
            <a:ext cx="8259098" cy="763526"/>
          </a:xfrm>
        </p:spPr>
        <p:txBody>
          <a:bodyPr>
            <a:normAutofit/>
          </a:bodyPr>
          <a:lstStyle/>
          <a:p>
            <a:r>
              <a:rPr lang="en-US" dirty="0"/>
              <a:t>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>
            <a:normAutofit/>
          </a:bodyPr>
          <a:lstStyle/>
          <a:p>
            <a:r>
              <a:rPr lang="en-US" sz="2300" dirty="0"/>
              <a:t>The difference between the average prediction of our model and the correct value that we are trying to predict.</a:t>
            </a:r>
          </a:p>
          <a:p>
            <a:r>
              <a:rPr lang="en-US" sz="2300" dirty="0"/>
              <a:t>High Bias and Low Bias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1691E5-0242-46B3-8E66-A99FB1BC2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07" y="2613791"/>
            <a:ext cx="7011378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0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		Types of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/>
              <a:t>Exclusion</a:t>
            </a:r>
            <a:r>
              <a:rPr lang="en-US" sz="9600" dirty="0"/>
              <a:t> - it’s an instance of deleting important data that’s been deemed unimportant. It can also happen as a result of the systematic omission of certain data.</a:t>
            </a:r>
          </a:p>
          <a:p>
            <a:r>
              <a:rPr lang="en-US" sz="9600" b="1" i="0" u="none" strike="noStrike" dirty="0">
                <a:effectLst/>
                <a:latin typeface="Plus Jakarta Sans"/>
              </a:rPr>
              <a:t>Recall – </a:t>
            </a:r>
            <a:r>
              <a:rPr lang="en-US" sz="9600" i="0" u="none" strike="noStrike" dirty="0">
                <a:effectLst/>
                <a:latin typeface="Plus Jakarta Sans"/>
              </a:rPr>
              <a:t>Occurs </a:t>
            </a:r>
            <a:r>
              <a:rPr lang="en-US" sz="9600" dirty="0">
                <a:latin typeface="Plus Jakarta Sans"/>
              </a:rPr>
              <a:t>d</a:t>
            </a:r>
            <a:r>
              <a:rPr lang="en-US" sz="9600" i="0" u="none" strike="noStrike" dirty="0">
                <a:effectLst/>
                <a:latin typeface="Plus Jakarta Sans"/>
              </a:rPr>
              <a:t>uring</a:t>
            </a:r>
            <a:r>
              <a:rPr lang="en-US" sz="9600" b="0" i="0" dirty="0">
                <a:effectLst/>
                <a:latin typeface="Plus Jakarta Sans"/>
              </a:rPr>
              <a:t> data labeling. When you name types of data that are similar, in different ways, you get recall bias. As a result, accuracy suffers.</a:t>
            </a:r>
          </a:p>
          <a:p>
            <a:r>
              <a:rPr lang="en-US" sz="9600" b="1" dirty="0"/>
              <a:t>Sample</a:t>
            </a:r>
            <a:r>
              <a:rPr lang="en-US" sz="9600" dirty="0"/>
              <a:t> – Sample bias or selection bias occurs when the realities of the environment in which an ML model will run do not reflect the dataset</a:t>
            </a:r>
          </a:p>
          <a:p>
            <a:r>
              <a:rPr lang="en-US" sz="9600" b="1" dirty="0"/>
              <a:t>Association</a:t>
            </a:r>
            <a:r>
              <a:rPr lang="en-US" sz="9600" dirty="0"/>
              <a:t> – Association bias happens when a cultural bias is reinforced or multiplied by an ML model.</a:t>
            </a:r>
          </a:p>
        </p:txBody>
      </p:sp>
    </p:spTree>
    <p:extLst>
      <p:ext uri="{BB962C8B-B14F-4D97-AF65-F5344CB8AC3E}">
        <p14:creationId xmlns:p14="http://schemas.microsoft.com/office/powerpoint/2010/main" val="3315323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>
            <a:normAutofit/>
          </a:bodyPr>
          <a:lstStyle/>
          <a:p>
            <a:r>
              <a:rPr lang="en-US" dirty="0"/>
              <a:t>The amount that the estimate of the target function will change if different training data was used.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8C39F-8B01-4558-840D-1C66F9391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27" y="2416312"/>
            <a:ext cx="6716062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4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3A93-B409-470E-8230-19D6CA73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Machine Learning Development </a:t>
            </a:r>
            <a:br>
              <a:rPr lang="en-US" sz="2600" dirty="0"/>
            </a:br>
            <a:r>
              <a:rPr lang="en-US" sz="2600" dirty="0"/>
              <a:t>Lifecycle (MLDLC)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9521-F7A4-41A0-9DE1-480C7B90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and Selection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Outlining only the important feature that actually impact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Evaluation and Selection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algorithms and gather data to choose which algorithm needs to be deployed.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Metrics.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parameters (settings) are tuned. Ensemble Learning Combining multiple machine learning algorithm to create a powerful algorithm.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model on a platform such as website by creating API.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F426-A046-4C30-BDDD-FEC20A74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Techniques for Good Bias </a:t>
            </a:r>
            <a:br>
              <a:rPr lang="en-US" dirty="0"/>
            </a:br>
            <a:r>
              <a:rPr lang="en-US" dirty="0"/>
              <a:t>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3BF3-45FA-4EFB-83E1-3F06D4D8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Model Selection</a:t>
            </a:r>
          </a:p>
          <a:p>
            <a:r>
              <a:rPr lang="en-US" dirty="0"/>
              <a:t>Regularization (reduce the values of coefficients)</a:t>
            </a:r>
          </a:p>
          <a:p>
            <a:r>
              <a:rPr lang="en-US" dirty="0"/>
              <a:t>Dimensionality Reduction (reducing features)</a:t>
            </a:r>
          </a:p>
        </p:txBody>
      </p:sp>
    </p:spTree>
    <p:extLst>
      <p:ext uri="{BB962C8B-B14F-4D97-AF65-F5344CB8AC3E}">
        <p14:creationId xmlns:p14="http://schemas.microsoft.com/office/powerpoint/2010/main" val="3803107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>
            <a:normAutofit fontScale="47500" lnSpcReduction="20000"/>
          </a:bodyPr>
          <a:lstStyle/>
          <a:p>
            <a:r>
              <a:rPr lang="en-US" sz="7000" dirty="0"/>
              <a:t> The difference between the predicted outputs of a machine learning algorithm and the actual target values.</a:t>
            </a:r>
          </a:p>
          <a:p>
            <a:r>
              <a:rPr lang="en-US" sz="7000" dirty="0"/>
              <a:t>Helps to determine which model performs better and which parameters perform better.</a:t>
            </a:r>
          </a:p>
          <a:p>
            <a:endParaRPr lang="en-US" sz="9600" dirty="0"/>
          </a:p>
          <a:p>
            <a:endParaRPr lang="en-US" sz="9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B767C-BB7B-49C7-8773-1A78F3B27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86" y="3560566"/>
            <a:ext cx="3535628" cy="13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7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3714" y="1312606"/>
                <a:ext cx="8246070" cy="346587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 = total number of values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= true value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= Predicted value</a:t>
                </a:r>
              </a:p>
              <a:p>
                <a:r>
                  <a:rPr lang="en-US" dirty="0"/>
                  <a:t>Square taken so that positive and negative errors do not cancel out each other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714" y="1312606"/>
                <a:ext cx="8246070" cy="3465870"/>
              </a:xfrm>
              <a:blipFill>
                <a:blip r:embed="rId2"/>
                <a:stretch>
                  <a:fillRect l="-1330" t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51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BE00-19B7-4776-AF3D-E49E6CF3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FBBC-C6F8-40B4-9F3E-C7DF43479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model learns the detail and noise in the training dataset to the extent that it negatively impacts the performance of model. </a:t>
            </a:r>
          </a:p>
          <a:p>
            <a:r>
              <a:rPr lang="en-US" dirty="0"/>
              <a:t>Overtrains on training data</a:t>
            </a:r>
          </a:p>
          <a:p>
            <a:r>
              <a:rPr lang="en-US" dirty="0"/>
              <a:t>High Training data Accuracy and low test data accuracy</a:t>
            </a:r>
          </a:p>
          <a:p>
            <a:r>
              <a:rPr lang="en-US" dirty="0"/>
              <a:t>Low Bias and High Variance</a:t>
            </a:r>
          </a:p>
        </p:txBody>
      </p:sp>
    </p:spTree>
    <p:extLst>
      <p:ext uri="{BB962C8B-B14F-4D97-AF65-F5344CB8AC3E}">
        <p14:creationId xmlns:p14="http://schemas.microsoft.com/office/powerpoint/2010/main" val="2676661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BE00-19B7-4776-AF3D-E49E6CF3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FBBC-C6F8-40B4-9F3E-C7DF43479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model doesn’t learn enough from data. Model cannot capture underlying trend of data.</a:t>
            </a:r>
          </a:p>
          <a:p>
            <a:r>
              <a:rPr lang="en-US" dirty="0"/>
              <a:t>Training data accuracy low</a:t>
            </a:r>
          </a:p>
          <a:p>
            <a:r>
              <a:rPr lang="en-US" dirty="0"/>
              <a:t>High bias and Low </a:t>
            </a:r>
            <a:r>
              <a:rPr lang="en-US" dirty="0" err="1"/>
              <a:t>Varience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F68C7-ECC1-4DBE-B4F6-CAD89F8DE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92" y="3232820"/>
            <a:ext cx="4249415" cy="18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0DAC-6ECF-4562-8693-C65F957E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A662-BD2B-4733-AACF-2C2552AD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 change parameters iteratively to minimize the cost function. The idea is to take steps opposite to the direction of gradient.</a:t>
            </a:r>
          </a:p>
          <a:p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AB9CEAB-9D7A-474C-903C-608C2569C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166" y="2718316"/>
            <a:ext cx="4409667" cy="2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84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0DAC-6ECF-4562-8693-C65F957E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8AA662-BD2B-4733-AACF-2C2552ADA9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3700" b="1" dirty="0"/>
                  <a:t>Steps to calculate Gradient Descent: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Select Initial values of weight and bias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predictions of data using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Compute loss: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ⅈ=1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Compute Gradients: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/>
                          <m:e>
                            <m:f>
                              <m:f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den>
                            </m:f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 </m:t>
                            </m:r>
                            <m:d>
                              <m:d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ˆ"/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f>
                              <m:f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den>
                            </m:f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 </m:t>
                            </m:r>
                            <m:d>
                              <m:d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ˆ"/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5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5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8AA662-BD2B-4733-AACF-2C2552ADA9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9" t="-3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10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8C1D-832E-4253-B16F-83C60C4E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AC000-F7D8-43E8-A8D8-5D58A47B37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5"/>
                </a:pPr>
                <a:r>
                  <a:rPr lang="en-US" sz="2400" dirty="0"/>
                  <a:t>Update Parameters: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←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←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400" dirty="0"/>
                  <a:t>Continue this process for many iterations until the loss converges to a minimum value. The weight 𝑤 and bias 𝑏 will keep adjusting to fit the line closer to the data points.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AC000-F7D8-43E8-A8D8-5D58A47B37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3" t="-2636" r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13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7C34-7B49-47C4-8FF5-F63640B9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0064-0C14-422D-A588-B233D4A23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technique to prevent model from overfitting by adding extra information to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model performs too well on training data but not on testing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magnitude of features by keeping the same number of features.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by adding a penalty term to the model.</a:t>
            </a:r>
          </a:p>
        </p:txBody>
      </p:sp>
    </p:spTree>
    <p:extLst>
      <p:ext uri="{BB962C8B-B14F-4D97-AF65-F5344CB8AC3E}">
        <p14:creationId xmlns:p14="http://schemas.microsoft.com/office/powerpoint/2010/main" val="2867593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3BD6-1F89-480F-89B7-D1427587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7274-6244-4DB7-B334-44078129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technique that introduces a penalty term to the linear regression model to shrink the coefficient values.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 Regularization technique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function is altered by adding the penalty term to it. The amount of bias added to the model is called Ridge Regression penalty.</a:t>
            </a: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When the goal is to minimize the impact of less important features while keeping all variables in the model.</a:t>
            </a:r>
          </a:p>
        </p:txBody>
      </p:sp>
    </p:spTree>
    <p:extLst>
      <p:ext uri="{BB962C8B-B14F-4D97-AF65-F5344CB8AC3E}">
        <p14:creationId xmlns:p14="http://schemas.microsoft.com/office/powerpoint/2010/main" val="1685529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3A93-B409-470E-8230-19D6CA73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Machine Learning Development </a:t>
            </a:r>
            <a:br>
              <a:rPr lang="en-US" sz="2600" dirty="0"/>
            </a:br>
            <a:r>
              <a:rPr lang="en-US" sz="2600" dirty="0"/>
              <a:t>Lifecycle (MLDLC)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9521-F7A4-41A0-9DE1-480C7B90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Testing (How well model is performing)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users to test model.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Backup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Backup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668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F496-100D-4182-B686-6344C766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9888F-D9A9-4CD9-B492-CE34C3A78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𝐹𝑜𝑟𝑚𝑢𝑙𝑎</m:t>
                    </m:r>
                    <m:r>
                      <a:rPr lang="en-US" sz="2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sz="2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𝑆𝑆</m:t>
                    </m:r>
                    <m:sSub>
                      <m:sSub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∑</m:t>
                        </m:r>
                      </m:e>
                      <m:sub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 </m:t>
                    </m:r>
                    <m:sSup>
                      <m:s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∑</m:t>
                        </m:r>
                      </m:e>
                      <m:sub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sup>
                    </m:sSubSup>
                    <m:r>
                      <a:rPr lang="en-US" sz="2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 </m:t>
                    </m:r>
                    <m:sSub>
                      <m:sSub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2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∑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 </m:t>
                    </m:r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of Square errors</a:t>
                </a:r>
              </a:p>
              <a:p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∑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sup>
                    </m:sSubSup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 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: </a:t>
                </a:r>
                <a:r>
                  <a:rPr lang="en-US" sz="2200" b="1" dirty="0"/>
                  <a:t>Regularization Term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Adds a penalty for large coefficients.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Helps to prevent overfitting by shrinking coefficients towards zero.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regularization strength is controlled by 𝜆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9888F-D9A9-4CD9-B492-CE34C3A78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94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8D34-63A2-4D10-9057-3F316387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56B4751-3002-4811-9E14-1C0732042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7" y="1429075"/>
            <a:ext cx="5601482" cy="96215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14E103-8C6C-4975-B768-4AB8A2E3E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7" y="2391234"/>
            <a:ext cx="5601482" cy="262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44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B697-695E-4031-B6E1-4E9ECDC8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2B6D0-3E2D-4932-B2B0-43964609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regression, or Least Absolute Shrinkage and Selection Operator, is a regularization method that also includes a penalty term but can set some coefficients exactly to zero, effectively selecting relevant features.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regression employs an L1 penalty, which sums the absolute values of the coefficients multiplied by lambda.</a:t>
            </a: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goal is feature selection, resulting in a simpler and more interpretable model with fewer variables</a:t>
            </a:r>
          </a:p>
        </p:txBody>
      </p:sp>
    </p:spTree>
    <p:extLst>
      <p:ext uri="{BB962C8B-B14F-4D97-AF65-F5344CB8AC3E}">
        <p14:creationId xmlns:p14="http://schemas.microsoft.com/office/powerpoint/2010/main" val="2432600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68C3-F891-49AE-9F6B-CC6022BA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F28F24-2B94-4640-8314-8AEA3F1FE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Formula: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𝑆𝑆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∑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 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ˆ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∑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sup>
                    </m:sSubSup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 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∑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 </m:t>
                    </m:r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of Square errors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sup>
                    </m:sSubSup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 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: </a:t>
                </a:r>
                <a:r>
                  <a:rPr lang="en-US" sz="2200" b="1" dirty="0"/>
                  <a:t>Regularization Term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Adds a penalty for large coefficients.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Helps to prevent overfitting by shrinking coefficients towards zero.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regularization strength is controlled by 𝜆</a:t>
                </a:r>
              </a:p>
              <a:p>
                <a:endParaRPr lang="en-US" sz="18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F28F24-2B94-4640-8314-8AEA3F1FE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0" t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919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C7A2-5433-49AD-8CBD-921159D9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DA00BE-6063-4C3F-9F48-D7800F70F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6" y="1398930"/>
            <a:ext cx="6516009" cy="11728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D2996-2EDE-40F4-A9D1-87143F566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6" y="2571750"/>
            <a:ext cx="6516009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6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8A47-7B4F-455D-930E-6CF79237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1538-360D-44E1-BD0B-41CA017B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Support Vector Machine Classifier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25004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38EE-B032-4FD7-996F-9ABBC363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37942-8BF4-4FC8-913B-9436CBF82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Logistic regression estimates the probability of an event occurring, such as voted or didn’t vote, based on a given data set of independent variables</a:t>
                </a:r>
              </a:p>
              <a:p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Logistic regression is used for solving the classification problems.</a:t>
                </a:r>
              </a:p>
              <a:p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Georgia" panose="02040502050405020303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37942-8BF4-4FC8-913B-9436CBF82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0" t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814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882B-846E-4C7B-9E3A-B2F46A16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552DB-DDBA-4F20-B3DF-A7A678481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Logistic Regression: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49C1B-DC75-43A7-89A0-D7EB9A614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11" y="1810571"/>
            <a:ext cx="5720178" cy="31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6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882B-846E-4C7B-9E3A-B2F46A16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552DB-DDBA-4F20-B3DF-A7A678481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Logistic Regression: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941332-0964-4E91-9DBC-208D59C6A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2" y="1813297"/>
            <a:ext cx="5953956" cy="1657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886A1A-E17A-4338-BFA0-A7D38AE0D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424" y="3798906"/>
            <a:ext cx="3417152" cy="130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7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9BB0-E4FE-4B25-AAF5-14BEB9C4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C982717-65A8-465E-9E46-B64BABB656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797" y="1787617"/>
            <a:ext cx="4068467" cy="32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30BB45-B98D-4653-9162-A3977D95E730}"/>
              </a:ext>
            </a:extLst>
          </p:cNvPr>
          <p:cNvSpPr txBox="1"/>
          <p:nvPr/>
        </p:nvSpPr>
        <p:spPr>
          <a:xfrm>
            <a:off x="471947" y="1418285"/>
            <a:ext cx="10166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35779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</a:t>
            </a:r>
          </a:p>
          <a:p>
            <a:r>
              <a:rPr lang="en-US" dirty="0"/>
              <a:t>Unsupervised</a:t>
            </a:r>
          </a:p>
          <a:p>
            <a:r>
              <a:rPr lang="en-US" dirty="0"/>
              <a:t>Semi Supervised</a:t>
            </a:r>
          </a:p>
          <a:p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3FF3-63DD-4080-8571-4D14459D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0F266C-3F35-4CE2-8F18-D7132FF05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85"/>
          <a:stretch/>
        </p:blipFill>
        <p:spPr>
          <a:xfrm>
            <a:off x="2144019" y="2571750"/>
            <a:ext cx="4855962" cy="23547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95D32D-4C0A-44CE-9B99-0C84A9D6E029}"/>
              </a:ext>
            </a:extLst>
          </p:cNvPr>
          <p:cNvSpPr txBox="1"/>
          <p:nvPr/>
        </p:nvSpPr>
        <p:spPr>
          <a:xfrm>
            <a:off x="214735" y="1309865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Logistic Regression: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E83D6-3EE7-42E6-9C96-FF4FBC087B4C}"/>
              </a:ext>
            </a:extLst>
          </p:cNvPr>
          <p:cNvSpPr txBox="1"/>
          <p:nvPr/>
        </p:nvSpPr>
        <p:spPr>
          <a:xfrm>
            <a:off x="214735" y="1756142"/>
            <a:ext cx="8714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regression is used to predict a binary outcome (0 or 1) based on multiple predictor variables</a:t>
            </a:r>
          </a:p>
        </p:txBody>
      </p:sp>
    </p:spTree>
    <p:extLst>
      <p:ext uri="{BB962C8B-B14F-4D97-AF65-F5344CB8AC3E}">
        <p14:creationId xmlns:p14="http://schemas.microsoft.com/office/powerpoint/2010/main" val="3775082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E5BC-A087-4D5A-8CC3-BE40B52F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64268C-CB0F-4917-8258-A46FA6F29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84" y="2968077"/>
            <a:ext cx="4440878" cy="15016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5021D3-AC9A-419A-9CD7-8D20FFC6F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05" y="4474701"/>
            <a:ext cx="2762636" cy="3524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5FB7BB-6819-441F-BC4F-F57BC1240774}"/>
              </a:ext>
            </a:extLst>
          </p:cNvPr>
          <p:cNvSpPr txBox="1"/>
          <p:nvPr/>
        </p:nvSpPr>
        <p:spPr>
          <a:xfrm>
            <a:off x="371722" y="2475634"/>
            <a:ext cx="11112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F3723C-592C-4295-94FE-CE226685D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924" y="1315890"/>
            <a:ext cx="5896798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9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F037-25B9-415B-AA47-0FBEBEAE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(KNN)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60AC9-DF39-4C11-916B-C2428626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algorithm assumes the similarity between the new case/data and available cases and put the new case into the category that is most similar to the available categories.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algorithm at the training phase just stores the dataset and when it gets new data, then it classifies that data into a category that is much similar to the new data.</a:t>
            </a:r>
          </a:p>
        </p:txBody>
      </p:sp>
    </p:spTree>
    <p:extLst>
      <p:ext uri="{BB962C8B-B14F-4D97-AF65-F5344CB8AC3E}">
        <p14:creationId xmlns:p14="http://schemas.microsoft.com/office/powerpoint/2010/main" val="3468203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of K-NN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number K of the neighbors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Euclidean distance of K number of neighbors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K nearest neighbors as per the calculated Euclidean distance.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these k neighbors, count the number of the data points in each category.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new data points to that category for which the number of the neighbor is maximum.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is ready.</a:t>
            </a:r>
          </a:p>
        </p:txBody>
      </p:sp>
    </p:spTree>
    <p:extLst>
      <p:ext uri="{BB962C8B-B14F-4D97-AF65-F5344CB8AC3E}">
        <p14:creationId xmlns:p14="http://schemas.microsoft.com/office/powerpoint/2010/main" val="15931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4C0F-FD1C-49FE-8B8B-BFFB9AD4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86" y="214289"/>
            <a:ext cx="8259098" cy="763526"/>
          </a:xfrm>
        </p:spPr>
        <p:txBody>
          <a:bodyPr/>
          <a:lstStyle/>
          <a:p>
            <a:r>
              <a:rPr lang="en-US" dirty="0"/>
              <a:t>K-Nearest Neighbors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3C67A2-539A-498E-BA05-29671961D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9"/>
          <a:stretch/>
        </p:blipFill>
        <p:spPr>
          <a:xfrm>
            <a:off x="1902292" y="1547445"/>
            <a:ext cx="5367990" cy="3230929"/>
          </a:xfrm>
        </p:spPr>
      </p:pic>
    </p:spTree>
    <p:extLst>
      <p:ext uri="{BB962C8B-B14F-4D97-AF65-F5344CB8AC3E}">
        <p14:creationId xmlns:p14="http://schemas.microsoft.com/office/powerpoint/2010/main" val="135810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EB1F-7094-4A96-B579-A67B297E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78" y="224337"/>
            <a:ext cx="8259098" cy="763526"/>
          </a:xfrm>
        </p:spPr>
        <p:txBody>
          <a:bodyPr/>
          <a:lstStyle/>
          <a:p>
            <a:r>
              <a:rPr lang="en-US" dirty="0"/>
              <a:t>K-Nearest Neighbor (KNN)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F33A68-F87B-48BA-9319-971301B2D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54" y="1400011"/>
            <a:ext cx="6601746" cy="234347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E5790-FAF4-4D35-9B80-93CFFF4DA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54" y="3743488"/>
            <a:ext cx="6601746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70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EB1F-7094-4A96-B579-A67B297E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78" y="224337"/>
            <a:ext cx="8259098" cy="763526"/>
          </a:xfrm>
        </p:spPr>
        <p:txBody>
          <a:bodyPr/>
          <a:lstStyle/>
          <a:p>
            <a:r>
              <a:rPr lang="en-US" dirty="0"/>
              <a:t>K-Nearest Neighbor (KNN)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EB5286-0E68-4B41-A5D7-781CC73AF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25" y="1301556"/>
            <a:ext cx="4490173" cy="1383126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AF1A96-7152-4E28-86D4-B1B367C07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743" y="2630661"/>
            <a:ext cx="3120339" cy="251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22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AFFA-63C7-4DEC-9E48-2CFECF4E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34030-6215-4C1D-AD3F-90EE9105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 Means Clustering</a:t>
            </a:r>
          </a:p>
          <a:p>
            <a:r>
              <a:rPr lang="en-US" dirty="0" err="1"/>
              <a:t>Hirerchial</a:t>
            </a:r>
            <a:r>
              <a:rPr lang="en-US" dirty="0"/>
              <a:t> Clustering</a:t>
            </a:r>
          </a:p>
          <a:p>
            <a:r>
              <a:rPr lang="en-US" dirty="0"/>
              <a:t>Principal Component Analysis (PCA)</a:t>
            </a:r>
          </a:p>
          <a:p>
            <a:r>
              <a:rPr lang="en-US" dirty="0" err="1"/>
              <a:t>Apriori</a:t>
            </a:r>
            <a:endParaRPr lang="en-US" dirty="0"/>
          </a:p>
          <a:p>
            <a:r>
              <a:rPr lang="en-US" dirty="0"/>
              <a:t>Eclat</a:t>
            </a:r>
          </a:p>
        </p:txBody>
      </p:sp>
    </p:spTree>
    <p:extLst>
      <p:ext uri="{BB962C8B-B14F-4D97-AF65-F5344CB8AC3E}">
        <p14:creationId xmlns:p14="http://schemas.microsoft.com/office/powerpoint/2010/main" val="3100813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3F59-990A-4A76-9F54-5B0B8B33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1688-5FDF-4AD8-BACB-802BB61E0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similar data points</a:t>
            </a:r>
          </a:p>
        </p:txBody>
      </p:sp>
    </p:spTree>
    <p:extLst>
      <p:ext uri="{BB962C8B-B14F-4D97-AF65-F5344CB8AC3E}">
        <p14:creationId xmlns:p14="http://schemas.microsoft.com/office/powerpoint/2010/main" val="861810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A240-3AC7-4BF4-988F-4ADEA5EE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80CC3-97EA-46B1-9E60-349D698B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36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Supervised Learning the model is trained on labeled data, where the input data is paired with the correct output.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Regression: Predicting continuous values (e.g., house prices)</a:t>
            </a:r>
          </a:p>
          <a:p>
            <a:pPr lvl="1"/>
            <a:r>
              <a:rPr lang="en-US" dirty="0"/>
              <a:t>Classification: Predicting discrete values (e.g., email spam detection).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8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 in Supervised Learning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Decision Trees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Support Vector Machines (SVM)</a:t>
            </a:r>
          </a:p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34239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is a supervised learning algorithm used to model the relationship between a dependent variable and one or more independent variables by fitting a linear equation to observed data.</a:t>
            </a:r>
          </a:p>
          <a:p>
            <a:r>
              <a:rPr lang="en-US" dirty="0"/>
              <a:t>Predict the value of a dependent variable based on the values of independent variables.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2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2684</Words>
  <Application>Microsoft Office PowerPoint</Application>
  <PresentationFormat>On-screen Show (16:9)</PresentationFormat>
  <Paragraphs>357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Cambria Math</vt:lpstr>
      <vt:lpstr>Georgia</vt:lpstr>
      <vt:lpstr>Plus Jakarta Sans</vt:lpstr>
      <vt:lpstr>Symbol</vt:lpstr>
      <vt:lpstr>Times New Roman</vt:lpstr>
      <vt:lpstr>Office Theme</vt:lpstr>
      <vt:lpstr>Machine Learning</vt:lpstr>
      <vt:lpstr>Machine Learning</vt:lpstr>
      <vt:lpstr>Machine Learning Development  Lifecycle (MLDLC)</vt:lpstr>
      <vt:lpstr>Machine Learning Development  Lifecycle (MLDLC)</vt:lpstr>
      <vt:lpstr>Machine Learning Development  Lifecycle (MLDLC)</vt:lpstr>
      <vt:lpstr>Types of Machine Learning</vt:lpstr>
      <vt:lpstr>Supervised Learning</vt:lpstr>
      <vt:lpstr>Algorithms in Supervised Learning</vt:lpstr>
      <vt:lpstr>Linear Regression</vt:lpstr>
      <vt:lpstr>Simple Linear Regression</vt:lpstr>
      <vt:lpstr>Data Preprocessing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Polynomial Regression</vt:lpstr>
      <vt:lpstr>Polynomial Regression</vt:lpstr>
      <vt:lpstr>Polynomial Regression</vt:lpstr>
      <vt:lpstr>Polynomial Regression</vt:lpstr>
      <vt:lpstr>Best Fit Line in Linear Regression</vt:lpstr>
      <vt:lpstr>Regression Metrics</vt:lpstr>
      <vt:lpstr>Regression Metrics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Bias</vt:lpstr>
      <vt:lpstr>  Types of Bias</vt:lpstr>
      <vt:lpstr>Variance</vt:lpstr>
      <vt:lpstr>Techniques for Good Bias  Variance Tradeoff</vt:lpstr>
      <vt:lpstr>Loss Function</vt:lpstr>
      <vt:lpstr>Loss Function</vt:lpstr>
      <vt:lpstr>Overfitting</vt:lpstr>
      <vt:lpstr>Underfitting</vt:lpstr>
      <vt:lpstr>Gradient Descent</vt:lpstr>
      <vt:lpstr>Gradient Descent</vt:lpstr>
      <vt:lpstr>Gradient Descant</vt:lpstr>
      <vt:lpstr>Regularization</vt:lpstr>
      <vt:lpstr>Ridge Regression</vt:lpstr>
      <vt:lpstr>Ridge Regression</vt:lpstr>
      <vt:lpstr>Ridge Regression</vt:lpstr>
      <vt:lpstr>Lasso Regression</vt:lpstr>
      <vt:lpstr>Lasso Regression</vt:lpstr>
      <vt:lpstr>Lasso Regression</vt:lpstr>
      <vt:lpstr>Classification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K-Nearest Neighbor (KNN)</vt:lpstr>
      <vt:lpstr>Working of K-NN</vt:lpstr>
      <vt:lpstr>K-Nearest Neighbors</vt:lpstr>
      <vt:lpstr>K-Nearest Neighbor (KNN)</vt:lpstr>
      <vt:lpstr>K-Nearest Neighbor (KNN)</vt:lpstr>
      <vt:lpstr>Unsupervised</vt:lpstr>
      <vt:lpstr>Clustering</vt:lpstr>
      <vt:lpstr>Association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2024-07-25T06:17:27Z</dcterms:modified>
</cp:coreProperties>
</file>