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65" r:id="rId4"/>
    <p:sldId id="258" r:id="rId5"/>
    <p:sldId id="259" r:id="rId6"/>
    <p:sldId id="266" r:id="rId7"/>
    <p:sldId id="260" r:id="rId8"/>
    <p:sldId id="261"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8" d="100"/>
          <a:sy n="58" d="100"/>
        </p:scale>
        <p:origin x="963" y="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3A8E9-CD7C-40AA-36E4-3537AA1F45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674DB7-F0AC-2BDC-1851-9818D22BEC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F7E73F-8672-CE6A-F155-FEA862998649}"/>
              </a:ext>
            </a:extLst>
          </p:cNvPr>
          <p:cNvSpPr>
            <a:spLocks noGrp="1"/>
          </p:cNvSpPr>
          <p:nvPr>
            <p:ph type="dt" sz="half" idx="10"/>
          </p:nvPr>
        </p:nvSpPr>
        <p:spPr/>
        <p:txBody>
          <a:bodyPr/>
          <a:lstStyle/>
          <a:p>
            <a:fld id="{2CE83C5E-8559-4247-B5FC-C6B44E625104}" type="datetimeFigureOut">
              <a:rPr lang="en-US" smtClean="0"/>
              <a:t>04/22/2024</a:t>
            </a:fld>
            <a:endParaRPr lang="en-US"/>
          </a:p>
        </p:txBody>
      </p:sp>
      <p:sp>
        <p:nvSpPr>
          <p:cNvPr id="5" name="Footer Placeholder 4">
            <a:extLst>
              <a:ext uri="{FF2B5EF4-FFF2-40B4-BE49-F238E27FC236}">
                <a16:creationId xmlns:a16="http://schemas.microsoft.com/office/drawing/2014/main" id="{A11C4225-AC60-B129-C9A0-456461D59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5E1D3B-96C5-C75C-E9C6-515445B25FB4}"/>
              </a:ext>
            </a:extLst>
          </p:cNvPr>
          <p:cNvSpPr>
            <a:spLocks noGrp="1"/>
          </p:cNvSpPr>
          <p:nvPr>
            <p:ph type="sldNum" sz="quarter" idx="12"/>
          </p:nvPr>
        </p:nvSpPr>
        <p:spPr/>
        <p:txBody>
          <a:bodyPr/>
          <a:lstStyle/>
          <a:p>
            <a:fld id="{F8DC1D84-B033-481C-BAEF-A8D97EE4A428}" type="slidenum">
              <a:rPr lang="en-US" smtClean="0"/>
              <a:t>‹#›</a:t>
            </a:fld>
            <a:endParaRPr lang="en-US"/>
          </a:p>
        </p:txBody>
      </p:sp>
    </p:spTree>
    <p:extLst>
      <p:ext uri="{BB962C8B-B14F-4D97-AF65-F5344CB8AC3E}">
        <p14:creationId xmlns:p14="http://schemas.microsoft.com/office/powerpoint/2010/main" val="2562502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8E846-6946-6E3E-533A-B755050A36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A20124-82D8-AC98-6ABC-909ABD8FFB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32585E-12F3-2496-7639-3AF1A6BA8D89}"/>
              </a:ext>
            </a:extLst>
          </p:cNvPr>
          <p:cNvSpPr>
            <a:spLocks noGrp="1"/>
          </p:cNvSpPr>
          <p:nvPr>
            <p:ph type="dt" sz="half" idx="10"/>
          </p:nvPr>
        </p:nvSpPr>
        <p:spPr/>
        <p:txBody>
          <a:bodyPr/>
          <a:lstStyle/>
          <a:p>
            <a:fld id="{2CE83C5E-8559-4247-B5FC-C6B44E625104}" type="datetimeFigureOut">
              <a:rPr lang="en-US" smtClean="0"/>
              <a:t>04/22/2024</a:t>
            </a:fld>
            <a:endParaRPr lang="en-US"/>
          </a:p>
        </p:txBody>
      </p:sp>
      <p:sp>
        <p:nvSpPr>
          <p:cNvPr id="5" name="Footer Placeholder 4">
            <a:extLst>
              <a:ext uri="{FF2B5EF4-FFF2-40B4-BE49-F238E27FC236}">
                <a16:creationId xmlns:a16="http://schemas.microsoft.com/office/drawing/2014/main" id="{004ECE39-96F5-CE7C-324E-1B36332C71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9A595B-9BB1-36A2-8A0A-037C23CCD02D}"/>
              </a:ext>
            </a:extLst>
          </p:cNvPr>
          <p:cNvSpPr>
            <a:spLocks noGrp="1"/>
          </p:cNvSpPr>
          <p:nvPr>
            <p:ph type="sldNum" sz="quarter" idx="12"/>
          </p:nvPr>
        </p:nvSpPr>
        <p:spPr/>
        <p:txBody>
          <a:bodyPr/>
          <a:lstStyle/>
          <a:p>
            <a:fld id="{F8DC1D84-B033-481C-BAEF-A8D97EE4A428}" type="slidenum">
              <a:rPr lang="en-US" smtClean="0"/>
              <a:t>‹#›</a:t>
            </a:fld>
            <a:endParaRPr lang="en-US"/>
          </a:p>
        </p:txBody>
      </p:sp>
    </p:spTree>
    <p:extLst>
      <p:ext uri="{BB962C8B-B14F-4D97-AF65-F5344CB8AC3E}">
        <p14:creationId xmlns:p14="http://schemas.microsoft.com/office/powerpoint/2010/main" val="4054776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F676D0-6BA6-B3F4-BF6C-3C27E2790C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27467E-2B05-540F-4682-D9839D42DD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2BFBC5-FD9A-F811-7B73-DEDDA80DC47C}"/>
              </a:ext>
            </a:extLst>
          </p:cNvPr>
          <p:cNvSpPr>
            <a:spLocks noGrp="1"/>
          </p:cNvSpPr>
          <p:nvPr>
            <p:ph type="dt" sz="half" idx="10"/>
          </p:nvPr>
        </p:nvSpPr>
        <p:spPr/>
        <p:txBody>
          <a:bodyPr/>
          <a:lstStyle/>
          <a:p>
            <a:fld id="{2CE83C5E-8559-4247-B5FC-C6B44E625104}" type="datetimeFigureOut">
              <a:rPr lang="en-US" smtClean="0"/>
              <a:t>04/22/2024</a:t>
            </a:fld>
            <a:endParaRPr lang="en-US"/>
          </a:p>
        </p:txBody>
      </p:sp>
      <p:sp>
        <p:nvSpPr>
          <p:cNvPr id="5" name="Footer Placeholder 4">
            <a:extLst>
              <a:ext uri="{FF2B5EF4-FFF2-40B4-BE49-F238E27FC236}">
                <a16:creationId xmlns:a16="http://schemas.microsoft.com/office/drawing/2014/main" id="{23569C60-A618-DD0E-4B4A-39F0D447FF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0A298-EBA2-1BC0-8A9C-AAB3B5CA784C}"/>
              </a:ext>
            </a:extLst>
          </p:cNvPr>
          <p:cNvSpPr>
            <a:spLocks noGrp="1"/>
          </p:cNvSpPr>
          <p:nvPr>
            <p:ph type="sldNum" sz="quarter" idx="12"/>
          </p:nvPr>
        </p:nvSpPr>
        <p:spPr/>
        <p:txBody>
          <a:bodyPr/>
          <a:lstStyle/>
          <a:p>
            <a:fld id="{F8DC1D84-B033-481C-BAEF-A8D97EE4A428}" type="slidenum">
              <a:rPr lang="en-US" smtClean="0"/>
              <a:t>‹#›</a:t>
            </a:fld>
            <a:endParaRPr lang="en-US"/>
          </a:p>
        </p:txBody>
      </p:sp>
    </p:spTree>
    <p:extLst>
      <p:ext uri="{BB962C8B-B14F-4D97-AF65-F5344CB8AC3E}">
        <p14:creationId xmlns:p14="http://schemas.microsoft.com/office/powerpoint/2010/main" val="1138498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65975-9D67-8171-C5A2-D8B2ECE303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B4B742-5CE0-C3C2-014E-4EF3EAE21F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CD0F35-43A9-FE9B-FA46-4E7F96203D0F}"/>
              </a:ext>
            </a:extLst>
          </p:cNvPr>
          <p:cNvSpPr>
            <a:spLocks noGrp="1"/>
          </p:cNvSpPr>
          <p:nvPr>
            <p:ph type="dt" sz="half" idx="10"/>
          </p:nvPr>
        </p:nvSpPr>
        <p:spPr/>
        <p:txBody>
          <a:bodyPr/>
          <a:lstStyle/>
          <a:p>
            <a:fld id="{2CE83C5E-8559-4247-B5FC-C6B44E625104}" type="datetimeFigureOut">
              <a:rPr lang="en-US" smtClean="0"/>
              <a:t>04/22/2024</a:t>
            </a:fld>
            <a:endParaRPr lang="en-US"/>
          </a:p>
        </p:txBody>
      </p:sp>
      <p:sp>
        <p:nvSpPr>
          <p:cNvPr id="5" name="Footer Placeholder 4">
            <a:extLst>
              <a:ext uri="{FF2B5EF4-FFF2-40B4-BE49-F238E27FC236}">
                <a16:creationId xmlns:a16="http://schemas.microsoft.com/office/drawing/2014/main" id="{9EF63AD0-FB3E-E9FD-7E14-61A8CD5D30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1335DA-8596-5D2B-EED1-5B0B5609DD9B}"/>
              </a:ext>
            </a:extLst>
          </p:cNvPr>
          <p:cNvSpPr>
            <a:spLocks noGrp="1"/>
          </p:cNvSpPr>
          <p:nvPr>
            <p:ph type="sldNum" sz="quarter" idx="12"/>
          </p:nvPr>
        </p:nvSpPr>
        <p:spPr/>
        <p:txBody>
          <a:bodyPr/>
          <a:lstStyle/>
          <a:p>
            <a:fld id="{F8DC1D84-B033-481C-BAEF-A8D97EE4A428}" type="slidenum">
              <a:rPr lang="en-US" smtClean="0"/>
              <a:t>‹#›</a:t>
            </a:fld>
            <a:endParaRPr lang="en-US"/>
          </a:p>
        </p:txBody>
      </p:sp>
    </p:spTree>
    <p:extLst>
      <p:ext uri="{BB962C8B-B14F-4D97-AF65-F5344CB8AC3E}">
        <p14:creationId xmlns:p14="http://schemas.microsoft.com/office/powerpoint/2010/main" val="3364949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82F33-8F67-6B93-FCF0-23374C2D05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210DBC-2F12-A785-6DE7-A666FC45B4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3E12C7-8B8A-1E2F-764B-DF7C5A103DA6}"/>
              </a:ext>
            </a:extLst>
          </p:cNvPr>
          <p:cNvSpPr>
            <a:spLocks noGrp="1"/>
          </p:cNvSpPr>
          <p:nvPr>
            <p:ph type="dt" sz="half" idx="10"/>
          </p:nvPr>
        </p:nvSpPr>
        <p:spPr/>
        <p:txBody>
          <a:bodyPr/>
          <a:lstStyle/>
          <a:p>
            <a:fld id="{2CE83C5E-8559-4247-B5FC-C6B44E625104}" type="datetimeFigureOut">
              <a:rPr lang="en-US" smtClean="0"/>
              <a:t>04/22/2024</a:t>
            </a:fld>
            <a:endParaRPr lang="en-US"/>
          </a:p>
        </p:txBody>
      </p:sp>
      <p:sp>
        <p:nvSpPr>
          <p:cNvPr id="5" name="Footer Placeholder 4">
            <a:extLst>
              <a:ext uri="{FF2B5EF4-FFF2-40B4-BE49-F238E27FC236}">
                <a16:creationId xmlns:a16="http://schemas.microsoft.com/office/drawing/2014/main" id="{70645C14-8B08-10F8-234A-6DE3330E1C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175456-C468-3839-571E-2F601D9670BC}"/>
              </a:ext>
            </a:extLst>
          </p:cNvPr>
          <p:cNvSpPr>
            <a:spLocks noGrp="1"/>
          </p:cNvSpPr>
          <p:nvPr>
            <p:ph type="sldNum" sz="quarter" idx="12"/>
          </p:nvPr>
        </p:nvSpPr>
        <p:spPr/>
        <p:txBody>
          <a:bodyPr/>
          <a:lstStyle/>
          <a:p>
            <a:fld id="{F8DC1D84-B033-481C-BAEF-A8D97EE4A428}" type="slidenum">
              <a:rPr lang="en-US" smtClean="0"/>
              <a:t>‹#›</a:t>
            </a:fld>
            <a:endParaRPr lang="en-US"/>
          </a:p>
        </p:txBody>
      </p:sp>
    </p:spTree>
    <p:extLst>
      <p:ext uri="{BB962C8B-B14F-4D97-AF65-F5344CB8AC3E}">
        <p14:creationId xmlns:p14="http://schemas.microsoft.com/office/powerpoint/2010/main" val="3111475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F186B-377D-443A-4403-F918CE7B7E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5FC534-E666-2C86-F0E8-274F135755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AEC5A7-A834-BCB3-141C-ADBF9A9827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62D8CD-47A7-2C94-F08D-F2D1D5404202}"/>
              </a:ext>
            </a:extLst>
          </p:cNvPr>
          <p:cNvSpPr>
            <a:spLocks noGrp="1"/>
          </p:cNvSpPr>
          <p:nvPr>
            <p:ph type="dt" sz="half" idx="10"/>
          </p:nvPr>
        </p:nvSpPr>
        <p:spPr/>
        <p:txBody>
          <a:bodyPr/>
          <a:lstStyle/>
          <a:p>
            <a:fld id="{2CE83C5E-8559-4247-B5FC-C6B44E625104}" type="datetimeFigureOut">
              <a:rPr lang="en-US" smtClean="0"/>
              <a:t>04/22/2024</a:t>
            </a:fld>
            <a:endParaRPr lang="en-US"/>
          </a:p>
        </p:txBody>
      </p:sp>
      <p:sp>
        <p:nvSpPr>
          <p:cNvPr id="6" name="Footer Placeholder 5">
            <a:extLst>
              <a:ext uri="{FF2B5EF4-FFF2-40B4-BE49-F238E27FC236}">
                <a16:creationId xmlns:a16="http://schemas.microsoft.com/office/drawing/2014/main" id="{C82CD713-3B6E-9204-BF45-855D0B5C39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A16191-930C-D909-5024-341033447191}"/>
              </a:ext>
            </a:extLst>
          </p:cNvPr>
          <p:cNvSpPr>
            <a:spLocks noGrp="1"/>
          </p:cNvSpPr>
          <p:nvPr>
            <p:ph type="sldNum" sz="quarter" idx="12"/>
          </p:nvPr>
        </p:nvSpPr>
        <p:spPr/>
        <p:txBody>
          <a:bodyPr/>
          <a:lstStyle/>
          <a:p>
            <a:fld id="{F8DC1D84-B033-481C-BAEF-A8D97EE4A428}" type="slidenum">
              <a:rPr lang="en-US" smtClean="0"/>
              <a:t>‹#›</a:t>
            </a:fld>
            <a:endParaRPr lang="en-US"/>
          </a:p>
        </p:txBody>
      </p:sp>
    </p:spTree>
    <p:extLst>
      <p:ext uri="{BB962C8B-B14F-4D97-AF65-F5344CB8AC3E}">
        <p14:creationId xmlns:p14="http://schemas.microsoft.com/office/powerpoint/2010/main" val="1816334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A273D-5FEC-F6D7-1149-381F691090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BB4CDC-F3A4-C201-3FE7-73BA0301F5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DF17CB-3721-5DF1-BD67-92A4B99005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A8B2F9-906B-1126-AF55-AE58013DEA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002220-3887-DC08-2D9B-E32FFBCB0B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3B143D-98CA-5566-5D3F-7CB06E9EB2FD}"/>
              </a:ext>
            </a:extLst>
          </p:cNvPr>
          <p:cNvSpPr>
            <a:spLocks noGrp="1"/>
          </p:cNvSpPr>
          <p:nvPr>
            <p:ph type="dt" sz="half" idx="10"/>
          </p:nvPr>
        </p:nvSpPr>
        <p:spPr/>
        <p:txBody>
          <a:bodyPr/>
          <a:lstStyle/>
          <a:p>
            <a:fld id="{2CE83C5E-8559-4247-B5FC-C6B44E625104}" type="datetimeFigureOut">
              <a:rPr lang="en-US" smtClean="0"/>
              <a:t>04/22/2024</a:t>
            </a:fld>
            <a:endParaRPr lang="en-US"/>
          </a:p>
        </p:txBody>
      </p:sp>
      <p:sp>
        <p:nvSpPr>
          <p:cNvPr id="8" name="Footer Placeholder 7">
            <a:extLst>
              <a:ext uri="{FF2B5EF4-FFF2-40B4-BE49-F238E27FC236}">
                <a16:creationId xmlns:a16="http://schemas.microsoft.com/office/drawing/2014/main" id="{F23F78FA-1F9F-ADA2-B905-F0CF262B3B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E67A28-87C3-A3F4-322B-4A1EB70E2E6F}"/>
              </a:ext>
            </a:extLst>
          </p:cNvPr>
          <p:cNvSpPr>
            <a:spLocks noGrp="1"/>
          </p:cNvSpPr>
          <p:nvPr>
            <p:ph type="sldNum" sz="quarter" idx="12"/>
          </p:nvPr>
        </p:nvSpPr>
        <p:spPr/>
        <p:txBody>
          <a:bodyPr/>
          <a:lstStyle/>
          <a:p>
            <a:fld id="{F8DC1D84-B033-481C-BAEF-A8D97EE4A428}" type="slidenum">
              <a:rPr lang="en-US" smtClean="0"/>
              <a:t>‹#›</a:t>
            </a:fld>
            <a:endParaRPr lang="en-US"/>
          </a:p>
        </p:txBody>
      </p:sp>
    </p:spTree>
    <p:extLst>
      <p:ext uri="{BB962C8B-B14F-4D97-AF65-F5344CB8AC3E}">
        <p14:creationId xmlns:p14="http://schemas.microsoft.com/office/powerpoint/2010/main" val="2294142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0C615-35BB-9F73-B554-133171196D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5872AE-9E2D-D68A-15EB-6AAD836219D0}"/>
              </a:ext>
            </a:extLst>
          </p:cNvPr>
          <p:cNvSpPr>
            <a:spLocks noGrp="1"/>
          </p:cNvSpPr>
          <p:nvPr>
            <p:ph type="dt" sz="half" idx="10"/>
          </p:nvPr>
        </p:nvSpPr>
        <p:spPr/>
        <p:txBody>
          <a:bodyPr/>
          <a:lstStyle/>
          <a:p>
            <a:fld id="{2CE83C5E-8559-4247-B5FC-C6B44E625104}" type="datetimeFigureOut">
              <a:rPr lang="en-US" smtClean="0"/>
              <a:t>04/22/2024</a:t>
            </a:fld>
            <a:endParaRPr lang="en-US"/>
          </a:p>
        </p:txBody>
      </p:sp>
      <p:sp>
        <p:nvSpPr>
          <p:cNvPr id="4" name="Footer Placeholder 3">
            <a:extLst>
              <a:ext uri="{FF2B5EF4-FFF2-40B4-BE49-F238E27FC236}">
                <a16:creationId xmlns:a16="http://schemas.microsoft.com/office/drawing/2014/main" id="{A3A8A7E4-1771-2E3D-F1A0-9671B136C5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2C5742-57B4-AD89-891B-3F2703508BD9}"/>
              </a:ext>
            </a:extLst>
          </p:cNvPr>
          <p:cNvSpPr>
            <a:spLocks noGrp="1"/>
          </p:cNvSpPr>
          <p:nvPr>
            <p:ph type="sldNum" sz="quarter" idx="12"/>
          </p:nvPr>
        </p:nvSpPr>
        <p:spPr/>
        <p:txBody>
          <a:bodyPr/>
          <a:lstStyle/>
          <a:p>
            <a:fld id="{F8DC1D84-B033-481C-BAEF-A8D97EE4A428}" type="slidenum">
              <a:rPr lang="en-US" smtClean="0"/>
              <a:t>‹#›</a:t>
            </a:fld>
            <a:endParaRPr lang="en-US"/>
          </a:p>
        </p:txBody>
      </p:sp>
    </p:spTree>
    <p:extLst>
      <p:ext uri="{BB962C8B-B14F-4D97-AF65-F5344CB8AC3E}">
        <p14:creationId xmlns:p14="http://schemas.microsoft.com/office/powerpoint/2010/main" val="1294718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C234A1-9479-6AA4-164C-231365F03A0E}"/>
              </a:ext>
            </a:extLst>
          </p:cNvPr>
          <p:cNvSpPr>
            <a:spLocks noGrp="1"/>
          </p:cNvSpPr>
          <p:nvPr>
            <p:ph type="dt" sz="half" idx="10"/>
          </p:nvPr>
        </p:nvSpPr>
        <p:spPr/>
        <p:txBody>
          <a:bodyPr/>
          <a:lstStyle/>
          <a:p>
            <a:fld id="{2CE83C5E-8559-4247-B5FC-C6B44E625104}" type="datetimeFigureOut">
              <a:rPr lang="en-US" smtClean="0"/>
              <a:t>04/22/2024</a:t>
            </a:fld>
            <a:endParaRPr lang="en-US"/>
          </a:p>
        </p:txBody>
      </p:sp>
      <p:sp>
        <p:nvSpPr>
          <p:cNvPr id="3" name="Footer Placeholder 2">
            <a:extLst>
              <a:ext uri="{FF2B5EF4-FFF2-40B4-BE49-F238E27FC236}">
                <a16:creationId xmlns:a16="http://schemas.microsoft.com/office/drawing/2014/main" id="{0A9CAA82-1B80-5D2A-3B38-7066FEDB75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4FC82C-A3F7-89C9-E127-82F9E58F0586}"/>
              </a:ext>
            </a:extLst>
          </p:cNvPr>
          <p:cNvSpPr>
            <a:spLocks noGrp="1"/>
          </p:cNvSpPr>
          <p:nvPr>
            <p:ph type="sldNum" sz="quarter" idx="12"/>
          </p:nvPr>
        </p:nvSpPr>
        <p:spPr/>
        <p:txBody>
          <a:bodyPr/>
          <a:lstStyle/>
          <a:p>
            <a:fld id="{F8DC1D84-B033-481C-BAEF-A8D97EE4A428}" type="slidenum">
              <a:rPr lang="en-US" smtClean="0"/>
              <a:t>‹#›</a:t>
            </a:fld>
            <a:endParaRPr lang="en-US"/>
          </a:p>
        </p:txBody>
      </p:sp>
    </p:spTree>
    <p:extLst>
      <p:ext uri="{BB962C8B-B14F-4D97-AF65-F5344CB8AC3E}">
        <p14:creationId xmlns:p14="http://schemas.microsoft.com/office/powerpoint/2010/main" val="282876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2648A-1DB1-075C-9ABD-19424D07D5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FBD3CD-4232-614F-80BF-07566685A0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6A6D75-7739-C02F-6C8B-A1F1B1479C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6270BA-90B0-767C-9E1A-FDF37D62319C}"/>
              </a:ext>
            </a:extLst>
          </p:cNvPr>
          <p:cNvSpPr>
            <a:spLocks noGrp="1"/>
          </p:cNvSpPr>
          <p:nvPr>
            <p:ph type="dt" sz="half" idx="10"/>
          </p:nvPr>
        </p:nvSpPr>
        <p:spPr/>
        <p:txBody>
          <a:bodyPr/>
          <a:lstStyle/>
          <a:p>
            <a:fld id="{2CE83C5E-8559-4247-B5FC-C6B44E625104}" type="datetimeFigureOut">
              <a:rPr lang="en-US" smtClean="0"/>
              <a:t>04/22/2024</a:t>
            </a:fld>
            <a:endParaRPr lang="en-US"/>
          </a:p>
        </p:txBody>
      </p:sp>
      <p:sp>
        <p:nvSpPr>
          <p:cNvPr id="6" name="Footer Placeholder 5">
            <a:extLst>
              <a:ext uri="{FF2B5EF4-FFF2-40B4-BE49-F238E27FC236}">
                <a16:creationId xmlns:a16="http://schemas.microsoft.com/office/drawing/2014/main" id="{C26EDD50-DD87-55A6-D375-670E042ABF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C9C0B4-F83D-DDA7-8924-985411FCDB99}"/>
              </a:ext>
            </a:extLst>
          </p:cNvPr>
          <p:cNvSpPr>
            <a:spLocks noGrp="1"/>
          </p:cNvSpPr>
          <p:nvPr>
            <p:ph type="sldNum" sz="quarter" idx="12"/>
          </p:nvPr>
        </p:nvSpPr>
        <p:spPr/>
        <p:txBody>
          <a:bodyPr/>
          <a:lstStyle/>
          <a:p>
            <a:fld id="{F8DC1D84-B033-481C-BAEF-A8D97EE4A428}" type="slidenum">
              <a:rPr lang="en-US" smtClean="0"/>
              <a:t>‹#›</a:t>
            </a:fld>
            <a:endParaRPr lang="en-US"/>
          </a:p>
        </p:txBody>
      </p:sp>
    </p:spTree>
    <p:extLst>
      <p:ext uri="{BB962C8B-B14F-4D97-AF65-F5344CB8AC3E}">
        <p14:creationId xmlns:p14="http://schemas.microsoft.com/office/powerpoint/2010/main" val="1509458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989A5-A287-D88B-4CE8-83A8F682B8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1F3DBD-395F-B612-FDA4-95C5326998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1F9AC-E784-A267-3080-2A47CE2157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E55A1D-521B-8A60-0F12-33F7CF165F43}"/>
              </a:ext>
            </a:extLst>
          </p:cNvPr>
          <p:cNvSpPr>
            <a:spLocks noGrp="1"/>
          </p:cNvSpPr>
          <p:nvPr>
            <p:ph type="dt" sz="half" idx="10"/>
          </p:nvPr>
        </p:nvSpPr>
        <p:spPr/>
        <p:txBody>
          <a:bodyPr/>
          <a:lstStyle/>
          <a:p>
            <a:fld id="{2CE83C5E-8559-4247-B5FC-C6B44E625104}" type="datetimeFigureOut">
              <a:rPr lang="en-US" smtClean="0"/>
              <a:t>04/22/2024</a:t>
            </a:fld>
            <a:endParaRPr lang="en-US"/>
          </a:p>
        </p:txBody>
      </p:sp>
      <p:sp>
        <p:nvSpPr>
          <p:cNvPr id="6" name="Footer Placeholder 5">
            <a:extLst>
              <a:ext uri="{FF2B5EF4-FFF2-40B4-BE49-F238E27FC236}">
                <a16:creationId xmlns:a16="http://schemas.microsoft.com/office/drawing/2014/main" id="{1084A004-085E-CB6D-F6BC-8B5F595E49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BD1921-F2C2-FB89-6DF1-E9F78529ADEB}"/>
              </a:ext>
            </a:extLst>
          </p:cNvPr>
          <p:cNvSpPr>
            <a:spLocks noGrp="1"/>
          </p:cNvSpPr>
          <p:nvPr>
            <p:ph type="sldNum" sz="quarter" idx="12"/>
          </p:nvPr>
        </p:nvSpPr>
        <p:spPr/>
        <p:txBody>
          <a:bodyPr/>
          <a:lstStyle/>
          <a:p>
            <a:fld id="{F8DC1D84-B033-481C-BAEF-A8D97EE4A428}" type="slidenum">
              <a:rPr lang="en-US" smtClean="0"/>
              <a:t>‹#›</a:t>
            </a:fld>
            <a:endParaRPr lang="en-US"/>
          </a:p>
        </p:txBody>
      </p:sp>
    </p:spTree>
    <p:extLst>
      <p:ext uri="{BB962C8B-B14F-4D97-AF65-F5344CB8AC3E}">
        <p14:creationId xmlns:p14="http://schemas.microsoft.com/office/powerpoint/2010/main" val="719665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72EF14-CA29-ECAD-FD36-CAEED42BEC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6563A7-2237-809F-13F7-DAB5962C59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699EF0-FFDF-F32B-721E-C3A8143E6A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E83C5E-8559-4247-B5FC-C6B44E625104}" type="datetimeFigureOut">
              <a:rPr lang="en-US" smtClean="0"/>
              <a:t>04/22/2024</a:t>
            </a:fld>
            <a:endParaRPr lang="en-US"/>
          </a:p>
        </p:txBody>
      </p:sp>
      <p:sp>
        <p:nvSpPr>
          <p:cNvPr id="5" name="Footer Placeholder 4">
            <a:extLst>
              <a:ext uri="{FF2B5EF4-FFF2-40B4-BE49-F238E27FC236}">
                <a16:creationId xmlns:a16="http://schemas.microsoft.com/office/drawing/2014/main" id="{24AAD7E0-E0D4-D160-ABAA-8C46AFFDB0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620906-936B-AC9D-2F4E-BB6116562F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DC1D84-B033-481C-BAEF-A8D97EE4A428}" type="slidenum">
              <a:rPr lang="en-US" smtClean="0"/>
              <a:t>‹#›</a:t>
            </a:fld>
            <a:endParaRPr lang="en-US"/>
          </a:p>
        </p:txBody>
      </p:sp>
    </p:spTree>
    <p:extLst>
      <p:ext uri="{BB962C8B-B14F-4D97-AF65-F5344CB8AC3E}">
        <p14:creationId xmlns:p14="http://schemas.microsoft.com/office/powerpoint/2010/main" val="1328447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88EFC7A-193A-7CBF-33DB-CB21E06A8671}"/>
              </a:ext>
            </a:extLst>
          </p:cNvPr>
          <p:cNvSpPr/>
          <p:nvPr/>
        </p:nvSpPr>
        <p:spPr>
          <a:xfrm>
            <a:off x="198119" y="198120"/>
            <a:ext cx="11811000" cy="646176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1FE9891F-7513-A565-EFE5-B8364BF3EFE7}"/>
              </a:ext>
            </a:extLst>
          </p:cNvPr>
          <p:cNvSpPr txBox="1"/>
          <p:nvPr/>
        </p:nvSpPr>
        <p:spPr>
          <a:xfrm>
            <a:off x="2308455" y="784928"/>
            <a:ext cx="7590329" cy="2246769"/>
          </a:xfrm>
          <a:prstGeom prst="rect">
            <a:avLst/>
          </a:prstGeom>
          <a:noFill/>
        </p:spPr>
        <p:txBody>
          <a:bodyPr wrap="square" rtlCol="0">
            <a:spAutoFit/>
          </a:bodyPr>
          <a:lstStyle/>
          <a:p>
            <a:pPr algn="ctr"/>
            <a:r>
              <a:rPr lang="en-US" sz="4400" b="1" dirty="0"/>
              <a:t>Presentation</a:t>
            </a:r>
          </a:p>
          <a:p>
            <a:pPr algn="ctr"/>
            <a:r>
              <a:rPr lang="en-US" sz="3200" dirty="0"/>
              <a:t>Software Quality Engineering</a:t>
            </a:r>
          </a:p>
          <a:p>
            <a:pPr algn="ctr"/>
            <a:endParaRPr lang="en-US" sz="3200" dirty="0"/>
          </a:p>
          <a:p>
            <a:pPr algn="ctr"/>
            <a:r>
              <a:rPr lang="en-US" sz="3200" dirty="0">
                <a:latin typeface="Arial Rounded MT Bold" panose="020F0704030504030204" pitchFamily="34" charset="0"/>
              </a:rPr>
              <a:t>Introduction To Subsystem Testing</a:t>
            </a:r>
          </a:p>
        </p:txBody>
      </p:sp>
      <p:sp>
        <p:nvSpPr>
          <p:cNvPr id="7" name="TextBox 6">
            <a:extLst>
              <a:ext uri="{FF2B5EF4-FFF2-40B4-BE49-F238E27FC236}">
                <a16:creationId xmlns:a16="http://schemas.microsoft.com/office/drawing/2014/main" id="{1C6709F4-0B48-9B8F-8ABE-1C14E2EE6C03}"/>
              </a:ext>
            </a:extLst>
          </p:cNvPr>
          <p:cNvSpPr txBox="1"/>
          <p:nvPr/>
        </p:nvSpPr>
        <p:spPr>
          <a:xfrm>
            <a:off x="2945501" y="4013650"/>
            <a:ext cx="6238959" cy="1538883"/>
          </a:xfrm>
          <a:prstGeom prst="rect">
            <a:avLst/>
          </a:prstGeom>
          <a:noFill/>
        </p:spPr>
        <p:txBody>
          <a:bodyPr wrap="square" rtlCol="0">
            <a:spAutoFit/>
          </a:bodyPr>
          <a:lstStyle/>
          <a:p>
            <a:pPr algn="ctr"/>
            <a:r>
              <a:rPr lang="en-US" b="1" dirty="0"/>
              <a:t>BSSE-E2-21-62</a:t>
            </a:r>
          </a:p>
          <a:p>
            <a:pPr algn="ctr"/>
            <a:r>
              <a:rPr lang="en-US" sz="2000" i="1" dirty="0">
                <a:effectLst>
                  <a:outerShdw blurRad="38100" dist="38100" dir="2700000" algn="tl">
                    <a:srgbClr val="000000">
                      <a:alpha val="43137"/>
                    </a:srgbClr>
                  </a:outerShdw>
                </a:effectLst>
              </a:rPr>
              <a:t>Saad Ullah</a:t>
            </a:r>
          </a:p>
          <a:p>
            <a:pPr algn="ctr"/>
            <a:endParaRPr lang="en-US" dirty="0"/>
          </a:p>
          <a:p>
            <a:pPr algn="ctr"/>
            <a:r>
              <a:rPr lang="en-US" b="1" dirty="0"/>
              <a:t>BSSE-E2-21-81</a:t>
            </a:r>
          </a:p>
          <a:p>
            <a:pPr algn="ctr"/>
            <a:r>
              <a:rPr lang="en-US" sz="2000" i="1" dirty="0">
                <a:effectLst>
                  <a:outerShdw blurRad="38100" dist="38100" dir="2700000" algn="tl">
                    <a:srgbClr val="000000">
                      <a:alpha val="43137"/>
                    </a:srgbClr>
                  </a:outerShdw>
                </a:effectLst>
              </a:rPr>
              <a:t>Raja </a:t>
            </a:r>
            <a:r>
              <a:rPr lang="en-US" sz="2000" i="1" dirty="0" err="1">
                <a:effectLst>
                  <a:outerShdw blurRad="38100" dist="38100" dir="2700000" algn="tl">
                    <a:srgbClr val="000000">
                      <a:alpha val="43137"/>
                    </a:srgbClr>
                  </a:outerShdw>
                </a:effectLst>
              </a:rPr>
              <a:t>AbdulRahman</a:t>
            </a:r>
            <a:endParaRPr lang="en-US" sz="2000" i="1" dirty="0">
              <a:effectLst>
                <a:outerShdw blurRad="38100" dist="38100" dir="2700000" algn="tl">
                  <a:srgbClr val="000000">
                    <a:alpha val="43137"/>
                  </a:srgbClr>
                </a:outerShdw>
              </a:effectLst>
            </a:endParaRPr>
          </a:p>
        </p:txBody>
      </p:sp>
      <p:sp>
        <p:nvSpPr>
          <p:cNvPr id="8" name="Arrow: Curved Left 7">
            <a:extLst>
              <a:ext uri="{FF2B5EF4-FFF2-40B4-BE49-F238E27FC236}">
                <a16:creationId xmlns:a16="http://schemas.microsoft.com/office/drawing/2014/main" id="{2247B293-0471-7C06-5343-1D25BC187589}"/>
              </a:ext>
            </a:extLst>
          </p:cNvPr>
          <p:cNvSpPr/>
          <p:nvPr/>
        </p:nvSpPr>
        <p:spPr>
          <a:xfrm rot="1206223">
            <a:off x="6723216" y="4150095"/>
            <a:ext cx="369479" cy="523226"/>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Curved Right 8">
            <a:extLst>
              <a:ext uri="{FF2B5EF4-FFF2-40B4-BE49-F238E27FC236}">
                <a16:creationId xmlns:a16="http://schemas.microsoft.com/office/drawing/2014/main" id="{1F73ADDC-0E6F-476A-5F38-D57161F6861D}"/>
              </a:ext>
            </a:extLst>
          </p:cNvPr>
          <p:cNvSpPr/>
          <p:nvPr/>
        </p:nvSpPr>
        <p:spPr>
          <a:xfrm rot="1600378">
            <a:off x="4773919" y="4840731"/>
            <a:ext cx="376065" cy="503062"/>
          </a:xfrm>
          <a:prstGeom prst="curvedRightArrow">
            <a:avLst>
              <a:gd name="adj1" fmla="val 25000"/>
              <a:gd name="adj2" fmla="val 50000"/>
              <a:gd name="adj3" fmla="val 3003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99248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88EFC7A-193A-7CBF-33DB-CB21E06A8671}"/>
              </a:ext>
            </a:extLst>
          </p:cNvPr>
          <p:cNvSpPr/>
          <p:nvPr/>
        </p:nvSpPr>
        <p:spPr>
          <a:xfrm>
            <a:off x="198120" y="182880"/>
            <a:ext cx="11811000" cy="646176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7BDE3A8D-08AF-82AE-B821-27EE303656A8}"/>
              </a:ext>
            </a:extLst>
          </p:cNvPr>
          <p:cNvSpPr txBox="1"/>
          <p:nvPr/>
        </p:nvSpPr>
        <p:spPr>
          <a:xfrm>
            <a:off x="2270760" y="594360"/>
            <a:ext cx="7650480" cy="1200329"/>
          </a:xfrm>
          <a:prstGeom prst="rect">
            <a:avLst/>
          </a:prstGeom>
          <a:noFill/>
        </p:spPr>
        <p:txBody>
          <a:bodyPr wrap="square" rtlCol="0">
            <a:spAutoFit/>
          </a:bodyPr>
          <a:lstStyle/>
          <a:p>
            <a:pPr algn="ctr"/>
            <a:r>
              <a:rPr lang="en-US" sz="3600" u="sng" dirty="0">
                <a:latin typeface="Arial Rounded MT Bold" panose="020F0704030504030204" pitchFamily="34" charset="0"/>
              </a:rPr>
              <a:t>Subsystem Testing</a:t>
            </a:r>
          </a:p>
          <a:p>
            <a:pPr algn="ctr"/>
            <a:r>
              <a:rPr lang="en-US" sz="3600" u="sng" dirty="0">
                <a:latin typeface="Arial Rounded MT Bold" panose="020F0704030504030204" pitchFamily="34" charset="0"/>
              </a:rPr>
              <a:t> Building a Strong Foundation</a:t>
            </a:r>
          </a:p>
        </p:txBody>
      </p:sp>
      <p:sp>
        <p:nvSpPr>
          <p:cNvPr id="4" name="TextBox 3">
            <a:extLst>
              <a:ext uri="{FF2B5EF4-FFF2-40B4-BE49-F238E27FC236}">
                <a16:creationId xmlns:a16="http://schemas.microsoft.com/office/drawing/2014/main" id="{2BB22F54-EA6A-3A97-B85D-938B2F6DBA0E}"/>
              </a:ext>
            </a:extLst>
          </p:cNvPr>
          <p:cNvSpPr txBox="1"/>
          <p:nvPr/>
        </p:nvSpPr>
        <p:spPr>
          <a:xfrm>
            <a:off x="4130040" y="1794689"/>
            <a:ext cx="3931920" cy="584775"/>
          </a:xfrm>
          <a:prstGeom prst="rect">
            <a:avLst/>
          </a:prstGeom>
          <a:noFill/>
        </p:spPr>
        <p:txBody>
          <a:bodyPr wrap="square" rtlCol="0">
            <a:spAutoFit/>
          </a:bodyPr>
          <a:lstStyle/>
          <a:p>
            <a:pPr algn="ctr"/>
            <a:r>
              <a:rPr lang="en-US" sz="3200" u="sng" dirty="0">
                <a:latin typeface="Arial Rounded MT Bold" panose="020F0704030504030204" pitchFamily="34" charset="0"/>
              </a:rPr>
              <a:t>Introduction</a:t>
            </a:r>
          </a:p>
        </p:txBody>
      </p:sp>
      <p:sp>
        <p:nvSpPr>
          <p:cNvPr id="5" name="TextBox 4">
            <a:extLst>
              <a:ext uri="{FF2B5EF4-FFF2-40B4-BE49-F238E27FC236}">
                <a16:creationId xmlns:a16="http://schemas.microsoft.com/office/drawing/2014/main" id="{6CA26BAE-00A7-FE9A-C255-144274B0B497}"/>
              </a:ext>
            </a:extLst>
          </p:cNvPr>
          <p:cNvSpPr txBox="1"/>
          <p:nvPr/>
        </p:nvSpPr>
        <p:spPr>
          <a:xfrm>
            <a:off x="762000" y="2621280"/>
            <a:ext cx="10363200" cy="2308324"/>
          </a:xfrm>
          <a:prstGeom prst="rect">
            <a:avLst/>
          </a:prstGeom>
          <a:noFill/>
        </p:spPr>
        <p:txBody>
          <a:bodyPr wrap="square" rtlCol="0">
            <a:spAutoFit/>
          </a:bodyPr>
          <a:lstStyle/>
          <a:p>
            <a:r>
              <a:rPr lang="en-US" sz="2400" b="1" u="sng" dirty="0"/>
              <a:t>What is Subsystem Testing? </a:t>
            </a:r>
          </a:p>
          <a:p>
            <a:pPr marL="342900" indent="-342900">
              <a:buFont typeface="Arial" panose="020B0604020202020204" pitchFamily="34" charset="0"/>
              <a:buChar char="•"/>
            </a:pPr>
            <a:r>
              <a:rPr lang="en-US" sz="2400" u="sng" dirty="0"/>
              <a:t>Definition</a:t>
            </a:r>
            <a:r>
              <a:rPr lang="en-US" sz="2400" dirty="0"/>
              <a:t>: Subsystem testing is a software testing methodology where individual groups of integrated modules (subsystems) are rigorously evaluated for functionality, performance, and interaction with other subsystems.</a:t>
            </a:r>
          </a:p>
          <a:p>
            <a:pPr marL="342900" indent="-342900">
              <a:buFont typeface="Arial" panose="020B0604020202020204" pitchFamily="34" charset="0"/>
              <a:buChar char="•"/>
            </a:pPr>
            <a:r>
              <a:rPr lang="en-US" sz="2400" u="sng" dirty="0"/>
              <a:t>Analogy</a:t>
            </a:r>
            <a:r>
              <a:rPr lang="en-US" sz="2400" dirty="0"/>
              <a:t>: Think of it as testing major sections of a bridge before connecting them all together.</a:t>
            </a:r>
          </a:p>
        </p:txBody>
      </p:sp>
    </p:spTree>
    <p:extLst>
      <p:ext uri="{BB962C8B-B14F-4D97-AF65-F5344CB8AC3E}">
        <p14:creationId xmlns:p14="http://schemas.microsoft.com/office/powerpoint/2010/main" val="3396448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88EFC7A-193A-7CBF-33DB-CB21E06A8671}"/>
              </a:ext>
            </a:extLst>
          </p:cNvPr>
          <p:cNvSpPr/>
          <p:nvPr/>
        </p:nvSpPr>
        <p:spPr>
          <a:xfrm>
            <a:off x="198120" y="182880"/>
            <a:ext cx="11811000" cy="646176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7BDE3A8D-08AF-82AE-B821-27EE303656A8}"/>
              </a:ext>
            </a:extLst>
          </p:cNvPr>
          <p:cNvSpPr txBox="1"/>
          <p:nvPr/>
        </p:nvSpPr>
        <p:spPr>
          <a:xfrm>
            <a:off x="2270760" y="594360"/>
            <a:ext cx="7650480" cy="646331"/>
          </a:xfrm>
          <a:prstGeom prst="rect">
            <a:avLst/>
          </a:prstGeom>
          <a:noFill/>
        </p:spPr>
        <p:txBody>
          <a:bodyPr wrap="square" rtlCol="0">
            <a:spAutoFit/>
          </a:bodyPr>
          <a:lstStyle/>
          <a:p>
            <a:pPr algn="ctr"/>
            <a:r>
              <a:rPr lang="en-US" sz="3600" u="sng" dirty="0">
                <a:latin typeface="Arial Rounded MT Bold" panose="020F0704030504030204" pitchFamily="34" charset="0"/>
              </a:rPr>
              <a:t>Why Subsystem Testing?</a:t>
            </a:r>
          </a:p>
        </p:txBody>
      </p:sp>
      <p:sp>
        <p:nvSpPr>
          <p:cNvPr id="5" name="TextBox 4">
            <a:extLst>
              <a:ext uri="{FF2B5EF4-FFF2-40B4-BE49-F238E27FC236}">
                <a16:creationId xmlns:a16="http://schemas.microsoft.com/office/drawing/2014/main" id="{6CA26BAE-00A7-FE9A-C255-144274B0B497}"/>
              </a:ext>
            </a:extLst>
          </p:cNvPr>
          <p:cNvSpPr txBox="1"/>
          <p:nvPr/>
        </p:nvSpPr>
        <p:spPr>
          <a:xfrm>
            <a:off x="762000" y="2621280"/>
            <a:ext cx="10363200" cy="1569660"/>
          </a:xfrm>
          <a:prstGeom prst="rect">
            <a:avLst/>
          </a:prstGeom>
          <a:noFill/>
        </p:spPr>
        <p:txBody>
          <a:bodyPr wrap="square" rtlCol="0">
            <a:spAutoFit/>
          </a:bodyPr>
          <a:lstStyle/>
          <a:p>
            <a:r>
              <a:rPr lang="en-US" sz="2400" u="sng" dirty="0"/>
              <a:t>Just like testing each car part before assembling the whole vehicle, we test subsystems to ensure they function properly before integrating them into the entire software system. This helps catch bugs early on, making the overall testing process smoother and faster.</a:t>
            </a:r>
            <a:endParaRPr lang="en-US" sz="2400" dirty="0"/>
          </a:p>
        </p:txBody>
      </p:sp>
    </p:spTree>
    <p:extLst>
      <p:ext uri="{BB962C8B-B14F-4D97-AF65-F5344CB8AC3E}">
        <p14:creationId xmlns:p14="http://schemas.microsoft.com/office/powerpoint/2010/main" val="1600840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39E5799-320B-C03A-5630-F5CA975F4DC0}"/>
              </a:ext>
            </a:extLst>
          </p:cNvPr>
          <p:cNvSpPr/>
          <p:nvPr/>
        </p:nvSpPr>
        <p:spPr>
          <a:xfrm>
            <a:off x="152400" y="167640"/>
            <a:ext cx="11871960" cy="64922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u="sng" dirty="0">
                <a:latin typeface="Arial Rounded MT Bold" panose="020F0704030504030204" pitchFamily="34" charset="0"/>
              </a:rPr>
              <a:t>Benefits of Subsystem Testing</a:t>
            </a:r>
          </a:p>
          <a:p>
            <a:pPr marL="457200" indent="-457200" algn="ctr">
              <a:buFont typeface="Arial" panose="020B0604020202020204" pitchFamily="34" charset="0"/>
              <a:buChar char="•"/>
            </a:pPr>
            <a:endParaRPr lang="en-US" sz="2800" u="sng" dirty="0">
              <a:latin typeface="Arial Rounded MT Bold" panose="020F0704030504030204" pitchFamily="34" charset="0"/>
            </a:endParaRPr>
          </a:p>
          <a:p>
            <a:pPr marL="457200" indent="-457200">
              <a:buFont typeface="Arial" panose="020B0604020202020204" pitchFamily="34" charset="0"/>
              <a:buChar char="•"/>
            </a:pPr>
            <a:r>
              <a:rPr lang="en-US" sz="2800" b="1" dirty="0"/>
              <a:t>Early Defect Detection: </a:t>
            </a:r>
            <a:r>
              <a:rPr lang="en-US" sz="2800" dirty="0"/>
              <a:t>Identify and fix bugs early in the development process, saving time and resources.</a:t>
            </a:r>
          </a:p>
          <a:p>
            <a:pPr marL="457200" indent="-457200">
              <a:buFont typeface="Arial" panose="020B0604020202020204" pitchFamily="34" charset="0"/>
              <a:buChar char="•"/>
            </a:pPr>
            <a:r>
              <a:rPr lang="en-US" sz="2800" b="1" dirty="0"/>
              <a:t>Improved System Quality:</a:t>
            </a:r>
            <a:r>
              <a:rPr lang="en-US" sz="2800" dirty="0"/>
              <a:t> Ensures subsystems function as intended before integration, leading to a more robust overall system.</a:t>
            </a:r>
          </a:p>
          <a:p>
            <a:pPr marL="457200" indent="-457200">
              <a:buFont typeface="Arial" panose="020B0604020202020204" pitchFamily="34" charset="0"/>
              <a:buChar char="•"/>
            </a:pPr>
            <a:r>
              <a:rPr lang="en-US" sz="2800" b="1" dirty="0"/>
              <a:t>Reduced System Integration Issues: </a:t>
            </a:r>
            <a:r>
              <a:rPr lang="en-US" sz="2800" dirty="0"/>
              <a:t>Catches integration problems early on, simplifying the system integration testing phase.</a:t>
            </a:r>
          </a:p>
          <a:p>
            <a:pPr marL="457200" indent="-457200">
              <a:buFont typeface="Arial" panose="020B0604020202020204" pitchFamily="34" charset="0"/>
              <a:buChar char="•"/>
            </a:pPr>
            <a:r>
              <a:rPr lang="en-US" sz="2800" b="1" dirty="0"/>
              <a:t>Modular Maintenance: </a:t>
            </a:r>
            <a:r>
              <a:rPr lang="en-US" sz="2800" dirty="0"/>
              <a:t>Easier to isolate and troubleshoot issues within a specific subsystem.</a:t>
            </a:r>
          </a:p>
        </p:txBody>
      </p:sp>
    </p:spTree>
    <p:extLst>
      <p:ext uri="{BB962C8B-B14F-4D97-AF65-F5344CB8AC3E}">
        <p14:creationId xmlns:p14="http://schemas.microsoft.com/office/powerpoint/2010/main" val="3505350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B6DC232-B6BE-ADFB-B6C4-DC9F7294FDA6}"/>
              </a:ext>
            </a:extLst>
          </p:cNvPr>
          <p:cNvSpPr/>
          <p:nvPr/>
        </p:nvSpPr>
        <p:spPr>
          <a:xfrm>
            <a:off x="228600" y="182880"/>
            <a:ext cx="11811000" cy="650748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u="sng" dirty="0">
                <a:latin typeface="Arial Rounded MT Bold" panose="020F0704030504030204" pitchFamily="34" charset="0"/>
              </a:rPr>
              <a:t>Types of Subsystem Testing </a:t>
            </a:r>
          </a:p>
          <a:p>
            <a:pPr marL="285750" indent="-285750">
              <a:buFont typeface="Arial" panose="020B0604020202020204" pitchFamily="34" charset="0"/>
              <a:buChar char="•"/>
            </a:pPr>
            <a:r>
              <a:rPr lang="en-US" sz="2800" u="sng" dirty="0"/>
              <a:t>Black-Box Testing</a:t>
            </a:r>
            <a:r>
              <a:rPr lang="en-US" sz="2800" dirty="0"/>
              <a:t>: Treats the subsystem as a black box, focusing on external behavior and functionalities.</a:t>
            </a:r>
          </a:p>
          <a:p>
            <a:pPr marL="285750" indent="-285750">
              <a:buFont typeface="Arial" panose="020B0604020202020204" pitchFamily="34" charset="0"/>
              <a:buChar char="•"/>
            </a:pPr>
            <a:r>
              <a:rPr lang="en-US" sz="2800" u="sng" dirty="0"/>
              <a:t>Example</a:t>
            </a:r>
            <a:r>
              <a:rPr lang="en-US" sz="2800" dirty="0"/>
              <a:t>: Testing a login module to ensure user credentials are validated correctly.</a:t>
            </a:r>
          </a:p>
          <a:p>
            <a:pPr marL="285750" indent="-285750">
              <a:buFont typeface="Arial" panose="020B0604020202020204" pitchFamily="34" charset="0"/>
              <a:buChar char="•"/>
            </a:pPr>
            <a:r>
              <a:rPr lang="en-US" sz="2800" u="sng" dirty="0"/>
              <a:t>White-Box Testing</a:t>
            </a:r>
            <a:r>
              <a:rPr lang="en-US" sz="2800" dirty="0"/>
              <a:t>: Examines the internal structure and logic of the subsystem's code.</a:t>
            </a:r>
          </a:p>
          <a:p>
            <a:pPr marL="285750" indent="-285750">
              <a:buFont typeface="Arial" panose="020B0604020202020204" pitchFamily="34" charset="0"/>
              <a:buChar char="•"/>
            </a:pPr>
            <a:r>
              <a:rPr lang="en-US" sz="2800" u="sng" dirty="0"/>
              <a:t>Example</a:t>
            </a:r>
            <a:r>
              <a:rPr lang="en-US" sz="2800" dirty="0"/>
              <a:t>: Testing calculations within a financial transaction processing subsystem.</a:t>
            </a:r>
          </a:p>
          <a:p>
            <a:pPr marL="285750" indent="-285750">
              <a:buFont typeface="Arial" panose="020B0604020202020204" pitchFamily="34" charset="0"/>
              <a:buChar char="•"/>
            </a:pPr>
            <a:r>
              <a:rPr lang="en-US" sz="2800" u="sng" dirty="0"/>
              <a:t>Interface Testing</a:t>
            </a:r>
            <a:r>
              <a:rPr lang="en-US" sz="2800" dirty="0"/>
              <a:t>: Verifies proper communication and data exchange between the subsystem and other components.</a:t>
            </a:r>
          </a:p>
          <a:p>
            <a:pPr marL="285750" indent="-285750">
              <a:buFont typeface="Arial" panose="020B0604020202020204" pitchFamily="34" charset="0"/>
              <a:buChar char="•"/>
            </a:pPr>
            <a:r>
              <a:rPr lang="en-US" sz="2800" u="sng" dirty="0"/>
              <a:t>Example</a:t>
            </a:r>
            <a:r>
              <a:rPr lang="en-US" sz="2800" dirty="0"/>
              <a:t>: Testing data transfer between a user interface and a database subsystem.</a:t>
            </a:r>
          </a:p>
        </p:txBody>
      </p:sp>
    </p:spTree>
    <p:extLst>
      <p:ext uri="{BB962C8B-B14F-4D97-AF65-F5344CB8AC3E}">
        <p14:creationId xmlns:p14="http://schemas.microsoft.com/office/powerpoint/2010/main" val="2592923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B6DC232-B6BE-ADFB-B6C4-DC9F7294FDA6}"/>
              </a:ext>
            </a:extLst>
          </p:cNvPr>
          <p:cNvSpPr/>
          <p:nvPr/>
        </p:nvSpPr>
        <p:spPr>
          <a:xfrm>
            <a:off x="228600" y="182880"/>
            <a:ext cx="11811000" cy="650748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u="sng" dirty="0">
                <a:latin typeface="Arial Rounded MT Bold" panose="020F0704030504030204" pitchFamily="34" charset="0"/>
              </a:rPr>
              <a:t>How is Subsystem Testing Done?</a:t>
            </a:r>
          </a:p>
          <a:p>
            <a:pPr algn="ctr"/>
            <a:endParaRPr lang="en-US" sz="2800" u="sng" dirty="0">
              <a:latin typeface="Arial Rounded MT Bold" panose="020F0704030504030204" pitchFamily="34" charset="0"/>
            </a:endParaRPr>
          </a:p>
          <a:p>
            <a:pPr algn="ctr"/>
            <a:endParaRPr lang="en-US" sz="2800" u="sng" dirty="0">
              <a:latin typeface="Arial Rounded MT Bold" panose="020F0704030504030204" pitchFamily="34" charset="0"/>
            </a:endParaRPr>
          </a:p>
          <a:p>
            <a:pPr marL="457200" indent="-457200">
              <a:buFont typeface="Arial" panose="020B0604020202020204" pitchFamily="34" charset="0"/>
              <a:buChar char="•"/>
            </a:pPr>
            <a:r>
              <a:rPr lang="en-US" sz="2800" b="1" dirty="0"/>
              <a:t>Identify Subsystems:</a:t>
            </a:r>
            <a:r>
              <a:rPr lang="en-US" sz="2800" dirty="0"/>
              <a:t> Break down the software into smaller, functional units like user login, data processing, or report generation. </a:t>
            </a:r>
          </a:p>
          <a:p>
            <a:pPr marL="457200" indent="-457200">
              <a:buFont typeface="Arial" panose="020B0604020202020204" pitchFamily="34" charset="0"/>
              <a:buChar char="•"/>
            </a:pPr>
            <a:r>
              <a:rPr lang="en-US" sz="2800" b="1" dirty="0"/>
              <a:t>Design Test Cases: </a:t>
            </a:r>
            <a:r>
              <a:rPr lang="en-US" sz="2800" dirty="0"/>
              <a:t>Create scenarios to test each subsystem's functionalities based on its requirements. </a:t>
            </a:r>
          </a:p>
          <a:p>
            <a:pPr marL="457200" indent="-457200">
              <a:buFont typeface="Arial" panose="020B0604020202020204" pitchFamily="34" charset="0"/>
              <a:buChar char="•"/>
            </a:pPr>
            <a:r>
              <a:rPr lang="en-US" sz="2800" b="1" dirty="0"/>
              <a:t>Execute Tests:</a:t>
            </a:r>
            <a:r>
              <a:rPr lang="en-US" sz="2800" dirty="0"/>
              <a:t> Run the test cases and analyze the results. Fix any bugs or functionality issues found. </a:t>
            </a:r>
          </a:p>
          <a:p>
            <a:pPr marL="457200" indent="-457200">
              <a:buFont typeface="Arial" panose="020B0604020202020204" pitchFamily="34" charset="0"/>
              <a:buChar char="•"/>
            </a:pPr>
            <a:r>
              <a:rPr lang="en-US" sz="2800" b="1" dirty="0"/>
              <a:t>Repeat:</a:t>
            </a:r>
            <a:r>
              <a:rPr lang="en-US" sz="2800" dirty="0"/>
              <a:t> Refine tests and continue testing as the subsystem evolves.</a:t>
            </a:r>
          </a:p>
        </p:txBody>
      </p:sp>
    </p:spTree>
    <p:extLst>
      <p:ext uri="{BB962C8B-B14F-4D97-AF65-F5344CB8AC3E}">
        <p14:creationId xmlns:p14="http://schemas.microsoft.com/office/powerpoint/2010/main" val="3724832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C3C1805-79E8-2A76-3C84-BA8FED7802B2}"/>
              </a:ext>
            </a:extLst>
          </p:cNvPr>
          <p:cNvSpPr/>
          <p:nvPr/>
        </p:nvSpPr>
        <p:spPr>
          <a:xfrm>
            <a:off x="167640" y="198120"/>
            <a:ext cx="11826240" cy="635508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u="sng" dirty="0">
                <a:latin typeface="Arial Rounded MT Bold" panose="020F0704030504030204" pitchFamily="34" charset="0"/>
              </a:rPr>
              <a:t>Approaches to Subsystem Testing </a:t>
            </a:r>
          </a:p>
          <a:p>
            <a:pPr marL="285750" indent="-285750">
              <a:buFont typeface="Arial" panose="020B0604020202020204" pitchFamily="34" charset="0"/>
              <a:buChar char="•"/>
            </a:pPr>
            <a:r>
              <a:rPr lang="en-US" sz="3200" u="sng" dirty="0"/>
              <a:t>Top-Down Approach</a:t>
            </a:r>
            <a:r>
              <a:rPr lang="en-US" sz="3200" dirty="0"/>
              <a:t>: Starts with testing the high-level system modules and progressively integrates and tests lower-level subsystems.</a:t>
            </a:r>
          </a:p>
          <a:p>
            <a:pPr marL="285750" indent="-285750">
              <a:buFont typeface="Arial" panose="020B0604020202020204" pitchFamily="34" charset="0"/>
              <a:buChar char="•"/>
            </a:pPr>
            <a:r>
              <a:rPr lang="en-US" sz="3200" u="sng" dirty="0"/>
              <a:t>Bottom-Up Approach</a:t>
            </a:r>
            <a:r>
              <a:rPr lang="en-US" sz="3200" dirty="0"/>
              <a:t>: Begins with testing the most basic modules and builds upon them, integrating and testing progressively complex subsystems.</a:t>
            </a:r>
          </a:p>
          <a:p>
            <a:pPr marL="285750" indent="-285750">
              <a:buFont typeface="Arial" panose="020B0604020202020204" pitchFamily="34" charset="0"/>
              <a:buChar char="•"/>
            </a:pPr>
            <a:r>
              <a:rPr lang="en-US" sz="3200" u="sng" dirty="0"/>
              <a:t>Hybrid Approach</a:t>
            </a:r>
            <a:r>
              <a:rPr lang="en-US" sz="3200" dirty="0"/>
              <a:t>: Combines top-down and bottom-up approaches, offering more flexibility and control over the testing process.</a:t>
            </a:r>
          </a:p>
        </p:txBody>
      </p:sp>
    </p:spTree>
    <p:extLst>
      <p:ext uri="{BB962C8B-B14F-4D97-AF65-F5344CB8AC3E}">
        <p14:creationId xmlns:p14="http://schemas.microsoft.com/office/powerpoint/2010/main" val="2221865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3FC3D63-B499-00D8-9987-9EF89C02F193}"/>
              </a:ext>
            </a:extLst>
          </p:cNvPr>
          <p:cNvSpPr/>
          <p:nvPr/>
        </p:nvSpPr>
        <p:spPr>
          <a:xfrm>
            <a:off x="152400" y="182880"/>
            <a:ext cx="11780520" cy="65227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a:latin typeface="Arial Rounded MT Bold" panose="020F0704030504030204" pitchFamily="34" charset="0"/>
              </a:rPr>
              <a:t>Best Practices for Subsystem Testing</a:t>
            </a:r>
          </a:p>
          <a:p>
            <a:pPr marL="285750" indent="-285750">
              <a:buFont typeface="Arial" panose="020B0604020202020204" pitchFamily="34" charset="0"/>
              <a:buChar char="•"/>
            </a:pPr>
            <a:r>
              <a:rPr lang="en-US" sz="3200" dirty="0"/>
              <a:t>Clear Requirements: Well-defined requirements ensure tests effectively evaluate the subsystem's intended functionality.</a:t>
            </a:r>
          </a:p>
          <a:p>
            <a:pPr marL="285750" indent="-285750">
              <a:buFont typeface="Arial" panose="020B0604020202020204" pitchFamily="34" charset="0"/>
              <a:buChar char="•"/>
            </a:pPr>
            <a:r>
              <a:rPr lang="en-US" sz="3200" dirty="0"/>
              <a:t>Test Case Design: Develop comprehensive test cases covering positive, negative, and boundary scenarios.</a:t>
            </a:r>
          </a:p>
          <a:p>
            <a:pPr marL="285750" indent="-285750">
              <a:buFont typeface="Arial" panose="020B0604020202020204" pitchFamily="34" charset="0"/>
              <a:buChar char="•"/>
            </a:pPr>
            <a:r>
              <a:rPr lang="en-US" sz="3200" dirty="0"/>
              <a:t>Test Automation: Utilize automation tools to streamline repetitive testing tasks and improve efficiency.</a:t>
            </a:r>
          </a:p>
          <a:p>
            <a:pPr marL="285750" indent="-285750">
              <a:buFont typeface="Arial" panose="020B0604020202020204" pitchFamily="34" charset="0"/>
              <a:buChar char="•"/>
            </a:pPr>
            <a:r>
              <a:rPr lang="en-US" sz="3200" dirty="0"/>
              <a:t>Defect Tracking: Implement a system to track and manage identified defects throughout the testing process.</a:t>
            </a:r>
          </a:p>
          <a:p>
            <a:pPr marL="285750" indent="-285750">
              <a:buFont typeface="Arial" panose="020B0604020202020204" pitchFamily="34" charset="0"/>
              <a:buChar char="•"/>
            </a:pPr>
            <a:r>
              <a:rPr lang="en-US" sz="3200" dirty="0"/>
              <a:t>Documentation: Maintain clear and concise documentation of test plans, execution results, and defect reports</a:t>
            </a:r>
            <a:r>
              <a:rPr lang="en-US" dirty="0"/>
              <a:t>.</a:t>
            </a:r>
          </a:p>
        </p:txBody>
      </p:sp>
    </p:spTree>
    <p:extLst>
      <p:ext uri="{BB962C8B-B14F-4D97-AF65-F5344CB8AC3E}">
        <p14:creationId xmlns:p14="http://schemas.microsoft.com/office/powerpoint/2010/main" val="4065468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3FC3D63-B499-00D8-9987-9EF89C02F193}"/>
              </a:ext>
            </a:extLst>
          </p:cNvPr>
          <p:cNvSpPr/>
          <p:nvPr/>
        </p:nvSpPr>
        <p:spPr>
          <a:xfrm>
            <a:off x="152400" y="182880"/>
            <a:ext cx="11780520" cy="65227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b="1" dirty="0"/>
              <a:t>Real word example:</a:t>
            </a:r>
          </a:p>
          <a:p>
            <a:pPr algn="ctr"/>
            <a:r>
              <a:rPr lang="en-US" dirty="0"/>
              <a:t>Imagine an e-commerce website. The shopping cart subsystem would be tested to ensure it can handle adding and removing items, calculating totals, and interacting with the payment gateway.</a:t>
            </a:r>
          </a:p>
          <a:p>
            <a:pPr algn="ctr"/>
            <a:endParaRPr lang="en-US" sz="2400" dirty="0"/>
          </a:p>
          <a:p>
            <a:pPr algn="ctr"/>
            <a:r>
              <a:rPr lang="en-US" sz="2400" b="1" dirty="0"/>
              <a:t>Conclusion:</a:t>
            </a:r>
          </a:p>
          <a:p>
            <a:pPr algn="ctr"/>
            <a:r>
              <a:rPr lang="en-US" dirty="0"/>
              <a:t>Subsystem testing is a crucial step in software development. By focusing on individual building blocks, we ensure a strong foundation for a high-quality, well-functioning software system.</a:t>
            </a:r>
          </a:p>
          <a:p>
            <a:pPr algn="ctr"/>
            <a:endParaRPr lang="en-US" dirty="0"/>
          </a:p>
        </p:txBody>
      </p:sp>
    </p:spTree>
    <p:extLst>
      <p:ext uri="{BB962C8B-B14F-4D97-AF65-F5344CB8AC3E}">
        <p14:creationId xmlns:p14="http://schemas.microsoft.com/office/powerpoint/2010/main" val="143490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586</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Rounded MT Bold</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 abdulrahman</dc:creator>
  <cp:lastModifiedBy>Saad Ullah</cp:lastModifiedBy>
  <cp:revision>3</cp:revision>
  <dcterms:created xsi:type="dcterms:W3CDTF">2024-04-21T20:22:35Z</dcterms:created>
  <dcterms:modified xsi:type="dcterms:W3CDTF">2024-04-22T11:01:07Z</dcterms:modified>
</cp:coreProperties>
</file>