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6" r:id="rId2"/>
    <p:sldId id="268" r:id="rId3"/>
    <p:sldId id="256" r:id="rId4"/>
    <p:sldId id="272" r:id="rId5"/>
    <p:sldId id="257" r:id="rId6"/>
    <p:sldId id="260" r:id="rId7"/>
    <p:sldId id="261" r:id="rId8"/>
    <p:sldId id="262" r:id="rId9"/>
    <p:sldId id="263" r:id="rId10"/>
    <p:sldId id="264" r:id="rId11"/>
    <p:sldId id="265" r:id="rId12"/>
    <p:sldId id="270" r:id="rId13"/>
    <p:sldId id="269" r:id="rId14"/>
    <p:sldId id="273" r:id="rId15"/>
    <p:sldId id="275" r:id="rId16"/>
    <p:sldId id="278" r:id="rId17"/>
    <p:sldId id="279" r:id="rId18"/>
    <p:sldId id="280"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20"/>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36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2E074-1F24-4AF3-B54B-4E5E9837F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EB9F690-8AF9-4AE0-AF29-D6C0EE325C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F964F9D-4208-4F47-9D44-C1E3D9793F9C}"/>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5" name="Footer Placeholder 4">
            <a:extLst>
              <a:ext uri="{FF2B5EF4-FFF2-40B4-BE49-F238E27FC236}">
                <a16:creationId xmlns:a16="http://schemas.microsoft.com/office/drawing/2014/main" xmlns="" id="{AC6909DB-3BB6-4252-BD45-34691BEA3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6F44EC-FD52-421A-A0D0-368AAB50867F}"/>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217709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4E16D2-5CEF-47E5-BC4A-9B2C3FEAE1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EE35C7D-8169-4FAD-BC33-0B24258F24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CBB5EF-54D2-4DA0-BB81-AED5F2921395}"/>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5" name="Footer Placeholder 4">
            <a:extLst>
              <a:ext uri="{FF2B5EF4-FFF2-40B4-BE49-F238E27FC236}">
                <a16:creationId xmlns:a16="http://schemas.microsoft.com/office/drawing/2014/main" xmlns="" id="{C9A3C949-C8BD-466D-B225-05568F7F4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3DD92B-7BAE-48AE-965F-889B5D88385D}"/>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334665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7511C44-2A00-4B10-8888-66256B168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F1703A0-E522-4300-B162-9A10635E53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C84AC9A-D129-44C7-896E-875222AE4BF7}"/>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5" name="Footer Placeholder 4">
            <a:extLst>
              <a:ext uri="{FF2B5EF4-FFF2-40B4-BE49-F238E27FC236}">
                <a16:creationId xmlns:a16="http://schemas.microsoft.com/office/drawing/2014/main" xmlns="" id="{5A711571-D71F-4D1A-9C85-C3A55EA74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8D65716-66C3-4C84-AC2F-74B0E1C77649}"/>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59634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3CEE4-9BB2-4211-A244-423530B83E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AA3E976-D4E5-4285-B5A1-3724841623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8F6E2D8-226C-4D1B-8E2F-A627E60E58E8}"/>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5" name="Footer Placeholder 4">
            <a:extLst>
              <a:ext uri="{FF2B5EF4-FFF2-40B4-BE49-F238E27FC236}">
                <a16:creationId xmlns:a16="http://schemas.microsoft.com/office/drawing/2014/main" xmlns="" id="{07130AA7-1B06-4144-8ECC-E32F204DB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659659-5EF1-4561-A412-49950A2A25D9}"/>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187957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27072-1D35-44A0-BCA1-F0C4B4D087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61B4957-FCF4-4A62-A3A0-1E5AFB08BE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A06C02C-B53B-4C32-832A-ED17A212DB61}"/>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5" name="Footer Placeholder 4">
            <a:extLst>
              <a:ext uri="{FF2B5EF4-FFF2-40B4-BE49-F238E27FC236}">
                <a16:creationId xmlns:a16="http://schemas.microsoft.com/office/drawing/2014/main" xmlns="" id="{FD0B6211-3A72-40E3-962D-C0E2AF4DA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71D2AB9-C90E-4733-911E-F715B4E74342}"/>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141366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AAE5D-83DD-4217-8252-7776453C58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1776382-17E4-4C58-ACA0-6A9C4C42F1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159B331-B7FA-4AA0-A7AB-9B891E11F5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BC5A4AC-BBF3-4467-8342-5F421FAEEF41}"/>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6" name="Footer Placeholder 5">
            <a:extLst>
              <a:ext uri="{FF2B5EF4-FFF2-40B4-BE49-F238E27FC236}">
                <a16:creationId xmlns:a16="http://schemas.microsoft.com/office/drawing/2014/main" xmlns="" id="{AEB4F0E0-784B-461E-B017-D135B48CD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989C280-5F32-49A5-B6C9-13DC679D5C7A}"/>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286687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3BA3F-6090-4E28-9CCF-7A8285DC7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CD62183-A7C5-41F6-BE29-C7A35F764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302E528-B4B4-4502-9422-BBAB60ED4C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04D7302-B076-4C7A-9731-58D6D826C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4CB93F8-C3A1-42BF-9BB8-B3C18B3C1F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F58441E-BCB8-4446-BF86-FD38D6076912}"/>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8" name="Footer Placeholder 7">
            <a:extLst>
              <a:ext uri="{FF2B5EF4-FFF2-40B4-BE49-F238E27FC236}">
                <a16:creationId xmlns:a16="http://schemas.microsoft.com/office/drawing/2014/main" xmlns="" id="{451A8668-04C6-49DC-B7E8-E0703E5F01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7E6D71A-4CA8-4C5B-A4C8-D198F953522C}"/>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89879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C652F-C227-4F95-9660-FB6761C23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EDF2088-AEF2-4C39-A88D-F10E75C9DAB9}"/>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4" name="Footer Placeholder 3">
            <a:extLst>
              <a:ext uri="{FF2B5EF4-FFF2-40B4-BE49-F238E27FC236}">
                <a16:creationId xmlns:a16="http://schemas.microsoft.com/office/drawing/2014/main" xmlns="" id="{B197ED0C-DF47-4065-87B4-8DCFA5B75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EF23402-6055-4BB1-9BD1-B3F07D64B323}"/>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4032493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132ECA6-6F5C-4CD3-83EA-F679A2F68D27}"/>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3" name="Footer Placeholder 2">
            <a:extLst>
              <a:ext uri="{FF2B5EF4-FFF2-40B4-BE49-F238E27FC236}">
                <a16:creationId xmlns:a16="http://schemas.microsoft.com/office/drawing/2014/main" xmlns="" id="{1C455F83-FC9D-44E4-80C1-3E56B050F7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AD5C77B-3DAB-4C63-9712-1ECEBE70886A}"/>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279695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041D6-4A37-49ED-9BD0-B61CC2E84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259071E-D09D-41CB-A898-8FB917D36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405F2DC-A05C-489C-8399-F6A4CFFA2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9188D98-4D0D-4027-9A7F-DC6AAD78C9DE}"/>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6" name="Footer Placeholder 5">
            <a:extLst>
              <a:ext uri="{FF2B5EF4-FFF2-40B4-BE49-F238E27FC236}">
                <a16:creationId xmlns:a16="http://schemas.microsoft.com/office/drawing/2014/main" xmlns="" id="{CC359AC4-5EF9-42E4-BC29-6FB023D0D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C48AE6A-BBCD-4B05-B2D8-DFE88266DDB0}"/>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112636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E9129-E261-4E1F-945E-DF5177731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032FCC1-6B77-4536-8BB4-84508456CA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89B3170-2000-4DC6-AED3-FE1473E2A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3FA4984-CD77-4FD3-8E10-BC36CEAFBB51}"/>
              </a:ext>
            </a:extLst>
          </p:cNvPr>
          <p:cNvSpPr>
            <a:spLocks noGrp="1"/>
          </p:cNvSpPr>
          <p:nvPr>
            <p:ph type="dt" sz="half" idx="10"/>
          </p:nvPr>
        </p:nvSpPr>
        <p:spPr/>
        <p:txBody>
          <a:bodyPr/>
          <a:lstStyle/>
          <a:p>
            <a:fld id="{07F76712-86BC-40A2-8541-67BF6097AEC9}" type="datetimeFigureOut">
              <a:rPr lang="en-US" smtClean="0"/>
              <a:t>8/30/2018</a:t>
            </a:fld>
            <a:endParaRPr lang="en-US"/>
          </a:p>
        </p:txBody>
      </p:sp>
      <p:sp>
        <p:nvSpPr>
          <p:cNvPr id="6" name="Footer Placeholder 5">
            <a:extLst>
              <a:ext uri="{FF2B5EF4-FFF2-40B4-BE49-F238E27FC236}">
                <a16:creationId xmlns:a16="http://schemas.microsoft.com/office/drawing/2014/main" xmlns="" id="{1162A139-67EC-42CA-8253-44BDE7260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24C058A-B88E-43CC-88D7-A0107F82AE4D}"/>
              </a:ext>
            </a:extLst>
          </p:cNvPr>
          <p:cNvSpPr>
            <a:spLocks noGrp="1"/>
          </p:cNvSpPr>
          <p:nvPr>
            <p:ph type="sldNum" sz="quarter" idx="12"/>
          </p:nvPr>
        </p:nvSpPr>
        <p:spPr/>
        <p:txBody>
          <a:bodyPr/>
          <a:lstStyle/>
          <a:p>
            <a:fld id="{18E9B1FF-8602-406D-A430-29C55F759312}" type="slidenum">
              <a:rPr lang="en-US" smtClean="0"/>
              <a:t>‹#›</a:t>
            </a:fld>
            <a:endParaRPr lang="en-US"/>
          </a:p>
        </p:txBody>
      </p:sp>
    </p:spTree>
    <p:extLst>
      <p:ext uri="{BB962C8B-B14F-4D97-AF65-F5344CB8AC3E}">
        <p14:creationId xmlns:p14="http://schemas.microsoft.com/office/powerpoint/2010/main" val="117610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EC2989-55EA-430D-84C6-D8E94AD07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70D374C-698A-45D5-912C-D136AC768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0E6DF7-3CC2-48A6-8798-757EBF6E1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76712-86BC-40A2-8541-67BF6097AEC9}" type="datetimeFigureOut">
              <a:rPr lang="en-US" smtClean="0"/>
              <a:t>8/30/2018</a:t>
            </a:fld>
            <a:endParaRPr lang="en-US"/>
          </a:p>
        </p:txBody>
      </p:sp>
      <p:sp>
        <p:nvSpPr>
          <p:cNvPr id="5" name="Footer Placeholder 4">
            <a:extLst>
              <a:ext uri="{FF2B5EF4-FFF2-40B4-BE49-F238E27FC236}">
                <a16:creationId xmlns:a16="http://schemas.microsoft.com/office/drawing/2014/main" xmlns="" id="{7CCE0756-E59E-40A0-B8D5-5301CE59F5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3305E9C-6F89-46E1-92B2-E4A8D2E73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9B1FF-8602-406D-A430-29C55F759312}" type="slidenum">
              <a:rPr lang="en-US" smtClean="0"/>
              <a:t>‹#›</a:t>
            </a:fld>
            <a:endParaRPr lang="en-US"/>
          </a:p>
        </p:txBody>
      </p:sp>
    </p:spTree>
    <p:extLst>
      <p:ext uri="{BB962C8B-B14F-4D97-AF65-F5344CB8AC3E}">
        <p14:creationId xmlns:p14="http://schemas.microsoft.com/office/powerpoint/2010/main" val="4042518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5601/" TargetMode="External"/><Relationship Id="rId2" Type="http://schemas.openxmlformats.org/officeDocument/2006/relationships/hyperlink" Target="https://www.elastic.co/downloads/kibana" TargetMode="External"/><Relationship Id="rId1" Type="http://schemas.openxmlformats.org/officeDocument/2006/relationships/slideLayout" Target="../slideLayouts/slideLayout2.xml"/><Relationship Id="rId5" Type="http://schemas.openxmlformats.org/officeDocument/2006/relationships/hyperlink" Target="https://www.elastic.co/guide/en/logstash/current/configuration.html" TargetMode="External"/><Relationship Id="rId4" Type="http://schemas.openxmlformats.org/officeDocument/2006/relationships/hyperlink" Target="https://www.elastic.co/downloads/logstash"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9200/" TargetMode="External"/><Relationship Id="rId2" Type="http://schemas.openxmlformats.org/officeDocument/2006/relationships/hyperlink" Target="https://www.elastic.co/downloads/elasticsea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1707FC24-6981-43D9-B525-C7832BA22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2751F99-02EB-4147-A110-48F5D42ADAD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Continuous Monitoring</a:t>
            </a:r>
          </a:p>
        </p:txBody>
      </p:sp>
      <p:pic>
        <p:nvPicPr>
          <p:cNvPr id="7" name="Content Placeholder 3">
            <a:extLst>
              <a:ext uri="{FF2B5EF4-FFF2-40B4-BE49-F238E27FC236}">
                <a16:creationId xmlns:a16="http://schemas.microsoft.com/office/drawing/2014/main" xmlns="" id="{5536D8C2-1685-4FD7-AB79-C5B4C654A42A}"/>
              </a:ext>
            </a:extLst>
          </p:cNvPr>
          <p:cNvPicPr>
            <a:picLocks noGrp="1" noChangeAspect="1"/>
          </p:cNvPicPr>
          <p:nvPr>
            <p:ph idx="1"/>
          </p:nvPr>
        </p:nvPicPr>
        <p:blipFill>
          <a:blip r:embed="rId2"/>
          <a:stretch>
            <a:fillRect/>
          </a:stretch>
        </p:blipFill>
        <p:spPr>
          <a:xfrm>
            <a:off x="4963322" y="464044"/>
            <a:ext cx="7139778" cy="4587307"/>
          </a:xfrm>
          <a:prstGeom prst="rect">
            <a:avLst/>
          </a:prstGeom>
        </p:spPr>
      </p:pic>
      <p:sp>
        <p:nvSpPr>
          <p:cNvPr id="3" name="TextBox 2">
            <a:extLst>
              <a:ext uri="{FF2B5EF4-FFF2-40B4-BE49-F238E27FC236}">
                <a16:creationId xmlns:a16="http://schemas.microsoft.com/office/drawing/2014/main" xmlns="" id="{AE9DBD35-7001-4D70-ABCA-C70AE492F096}"/>
              </a:ext>
            </a:extLst>
          </p:cNvPr>
          <p:cNvSpPr txBox="1"/>
          <p:nvPr/>
        </p:nvSpPr>
        <p:spPr>
          <a:xfrm>
            <a:off x="5075257" y="5243810"/>
            <a:ext cx="6946900" cy="923330"/>
          </a:xfrm>
          <a:prstGeom prst="rect">
            <a:avLst/>
          </a:prstGeom>
          <a:noFill/>
        </p:spPr>
        <p:txBody>
          <a:bodyPr wrap="square" rtlCol="0">
            <a:spAutoFit/>
          </a:bodyPr>
          <a:lstStyle/>
          <a:p>
            <a:r>
              <a:rPr lang="en-US" dirty="0"/>
              <a:t>Continuous Monitoring is all about the ability of an organization to detect, report, respond, contain and mitigate the attacks that occur, in its infrastructure.</a:t>
            </a:r>
          </a:p>
        </p:txBody>
      </p:sp>
    </p:spTree>
    <p:extLst>
      <p:ext uri="{BB962C8B-B14F-4D97-AF65-F5344CB8AC3E}">
        <p14:creationId xmlns:p14="http://schemas.microsoft.com/office/powerpoint/2010/main" val="260390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6FCD4-18B7-415C-8617-6453AD6635C0}"/>
              </a:ext>
            </a:extLst>
          </p:cNvPr>
          <p:cNvSpPr>
            <a:spLocks noGrp="1"/>
          </p:cNvSpPr>
          <p:nvPr>
            <p:ph type="title"/>
          </p:nvPr>
        </p:nvSpPr>
        <p:spPr>
          <a:xfrm>
            <a:off x="919843" y="218168"/>
            <a:ext cx="10515600" cy="1325563"/>
          </a:xfrm>
        </p:spPr>
        <p:txBody>
          <a:bodyPr>
            <a:normAutofit/>
          </a:bodyPr>
          <a:lstStyle/>
          <a:p>
            <a:pPr algn="ctr"/>
            <a:r>
              <a:rPr lang="en-US" sz="4800" b="1"/>
              <a:t>ELK Configuration…</a:t>
            </a:r>
            <a:endParaRPr lang="en-US" sz="4800" b="1" dirty="0"/>
          </a:p>
        </p:txBody>
      </p:sp>
      <p:sp>
        <p:nvSpPr>
          <p:cNvPr id="5" name="Rectangle 2">
            <a:extLst>
              <a:ext uri="{FF2B5EF4-FFF2-40B4-BE49-F238E27FC236}">
                <a16:creationId xmlns:a16="http://schemas.microsoft.com/office/drawing/2014/main" xmlns="" id="{FAE3DBAF-1556-4CB1-ADE6-147EF81D2D19}"/>
              </a:ext>
            </a:extLst>
          </p:cNvPr>
          <p:cNvSpPr>
            <a:spLocks noGrp="1" noChangeArrowheads="1"/>
          </p:cNvSpPr>
          <p:nvPr>
            <p:ph idx="1"/>
          </p:nvPr>
        </p:nvSpPr>
        <p:spPr bwMode="auto">
          <a:xfrm>
            <a:off x="146958" y="1422079"/>
            <a:ext cx="11706552" cy="52238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0" tIns="66654" rIns="0" bIns="107916"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000000"/>
                </a:solidFill>
                <a:effectLst/>
                <a:latin typeface="-apple-system"/>
              </a:rPr>
              <a:t>Kibana</a:t>
            </a:r>
            <a:endParaRPr kumimoji="0" lang="en-US" altLang="en-US" sz="2000" b="1"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apple-system"/>
              </a:rPr>
              <a:t>Download the latest distribution from </a:t>
            </a:r>
            <a:r>
              <a:rPr kumimoji="0" lang="en-US" altLang="en-US" sz="2000" b="0" i="0" u="none" strike="noStrike" cap="none" normalizeH="0" baseline="0" dirty="0">
                <a:ln>
                  <a:noFill/>
                </a:ln>
                <a:solidFill>
                  <a:srgbClr val="0366D6"/>
                </a:solidFill>
                <a:effectLst/>
                <a:latin typeface="-apple-system"/>
                <a:hlinkClick r:id="rId2"/>
              </a:rPr>
              <a:t>download page</a:t>
            </a:r>
            <a:r>
              <a:rPr kumimoji="0" lang="en-US" altLang="en-US" sz="2000" b="0" i="0" u="none" strike="noStrike" cap="none" normalizeH="0" baseline="0" dirty="0">
                <a:ln>
                  <a:noFill/>
                </a:ln>
                <a:solidFill>
                  <a:srgbClr val="000000"/>
                </a:solidFill>
                <a:effectLst/>
                <a:latin typeface="-apple-system"/>
              </a:rPr>
              <a:t> and unzip into any folder.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apple-system"/>
              </a:rPr>
              <a:t>Open </a:t>
            </a:r>
            <a:r>
              <a:rPr kumimoji="0" lang="en-US" altLang="en-US" sz="20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config/</a:t>
            </a:r>
            <a:r>
              <a:rPr kumimoji="0" lang="en-US" altLang="en-US" sz="2000" b="0" i="0" u="none" strike="noStrike" cap="none" normalizeH="0" baseline="0" dirty="0" err="1">
                <a:ln>
                  <a:noFill/>
                </a:ln>
                <a:solidFill>
                  <a:srgbClr val="FF0779"/>
                </a:solidFill>
                <a:effectLst/>
                <a:latin typeface="Consolas" panose="020B0609020204030204" pitchFamily="49" charset="0"/>
                <a:cs typeface="Consolas" panose="020B0609020204030204" pitchFamily="49" charset="0"/>
              </a:rPr>
              <a:t>kibana.yml</a:t>
            </a:r>
            <a:r>
              <a:rPr kumimoji="0" lang="en-US" altLang="en-US" sz="2000" b="0" i="0" u="none" strike="noStrike" cap="none" normalizeH="0" baseline="0" dirty="0">
                <a:ln>
                  <a:noFill/>
                </a:ln>
                <a:solidFill>
                  <a:srgbClr val="000000"/>
                </a:solidFill>
                <a:effectLst/>
                <a:latin typeface="-apple-system"/>
              </a:rPr>
              <a:t> in an editor and set </a:t>
            </a:r>
            <a:r>
              <a:rPr kumimoji="0" lang="en-US" altLang="en-US" sz="20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elasticsearch.url</a:t>
            </a:r>
            <a:r>
              <a:rPr kumimoji="0" lang="en-US" altLang="en-US" sz="2000" b="0" i="0" u="none" strike="noStrike" cap="none" normalizeH="0" baseline="0" dirty="0">
                <a:ln>
                  <a:noFill/>
                </a:ln>
                <a:solidFill>
                  <a:srgbClr val="000000"/>
                </a:solidFill>
                <a:effectLst/>
                <a:latin typeface="-apple-system"/>
              </a:rPr>
              <a:t> to point at your Elasticsearch instance.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000000"/>
                </a:solidFill>
                <a:latin typeface="-apple-system"/>
              </a:rPr>
              <a:t>   </a:t>
            </a:r>
            <a:r>
              <a:rPr kumimoji="0" lang="en-US" altLang="en-US" sz="2000" b="0" i="0" u="none" strike="noStrike" cap="none" normalizeH="0" baseline="0" dirty="0">
                <a:ln>
                  <a:noFill/>
                </a:ln>
                <a:solidFill>
                  <a:srgbClr val="000000"/>
                </a:solidFill>
                <a:effectLst/>
                <a:latin typeface="-apple-system"/>
              </a:rPr>
              <a:t>In our case as we will use the local instance just uncomment </a:t>
            </a:r>
            <a:r>
              <a:rPr kumimoji="0" lang="en-US" altLang="en-US" sz="20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elasticsearch.url: "http://localhost:9200"</a:t>
            </a:r>
            <a:endParaRPr kumimoji="0" lang="en-US" altLang="en-US" sz="2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apple-system"/>
              </a:rPr>
              <a:t>Run </a:t>
            </a:r>
            <a:r>
              <a:rPr kumimoji="0" lang="en-US" altLang="en-US" sz="20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bin\kibana.bat</a:t>
            </a:r>
            <a:r>
              <a:rPr kumimoji="0" lang="en-US" altLang="en-US" sz="2000" b="0" i="0" u="none" strike="noStrike" cap="none" normalizeH="0" baseline="0" dirty="0">
                <a:ln>
                  <a:noFill/>
                </a:ln>
                <a:solidFill>
                  <a:srgbClr val="000000"/>
                </a:solidFill>
                <a:effectLst/>
                <a:latin typeface="-apple-system"/>
              </a:rPr>
              <a:t> from command prompt.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apple-system"/>
              </a:rPr>
              <a:t>Once started successfully, Kibana will start on default port </a:t>
            </a:r>
            <a:r>
              <a:rPr kumimoji="0" lang="en-US" altLang="en-US" sz="20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5601</a:t>
            </a:r>
            <a:r>
              <a:rPr kumimoji="0" lang="en-US" altLang="en-US" sz="2000" b="0" i="0" u="none" strike="noStrike" cap="none" normalizeH="0" baseline="0" dirty="0">
                <a:ln>
                  <a:noFill/>
                </a:ln>
                <a:solidFill>
                  <a:srgbClr val="000000"/>
                </a:solidFill>
                <a:effectLst/>
                <a:latin typeface="-apple-system"/>
              </a:rPr>
              <a:t> and Kibana UI will be available at </a:t>
            </a:r>
            <a:r>
              <a:rPr kumimoji="0" lang="en-US" altLang="en-US" sz="2000" b="0" i="0" u="none" strike="noStrike" cap="none" normalizeH="0" baseline="0" dirty="0">
                <a:ln>
                  <a:noFill/>
                </a:ln>
                <a:solidFill>
                  <a:srgbClr val="0366D6"/>
                </a:solidFill>
                <a:effectLst/>
                <a:latin typeface="-apple-system"/>
                <a:hlinkClick r:id="rId3"/>
              </a:rPr>
              <a:t>http://localhost:5601</a:t>
            </a:r>
            <a:endParaRPr kumimoji="0" lang="en-US" altLang="en-US" sz="2000" b="0" i="0" u="none" strike="noStrike" cap="none" normalizeH="0" baseline="0" dirty="0">
              <a:ln>
                <a:noFill/>
              </a:ln>
              <a:solidFill>
                <a:srgbClr val="0366D6"/>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00"/>
                </a:solidFill>
                <a:effectLst/>
                <a:latin typeface="-apple-system"/>
              </a:rPr>
              <a:t>Logstash</a:t>
            </a:r>
            <a:endParaRPr kumimoji="0" lang="en-US" altLang="en-US" sz="2000" b="1"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apple-system"/>
              </a:rPr>
              <a:t>Download the latest distribution from </a:t>
            </a:r>
            <a:r>
              <a:rPr kumimoji="0" lang="en-US" altLang="en-US" sz="2000" b="0" i="0" u="none" strike="noStrike" cap="none" normalizeH="0" baseline="0" dirty="0">
                <a:ln>
                  <a:noFill/>
                </a:ln>
                <a:solidFill>
                  <a:srgbClr val="0366D6"/>
                </a:solidFill>
                <a:effectLst/>
                <a:latin typeface="-apple-system"/>
                <a:hlinkClick r:id="rId4"/>
              </a:rPr>
              <a:t>download page</a:t>
            </a:r>
            <a:r>
              <a:rPr kumimoji="0" lang="en-US" altLang="en-US" sz="2000" b="0" i="0" u="none" strike="noStrike" cap="none" normalizeH="0" baseline="0" dirty="0">
                <a:ln>
                  <a:noFill/>
                </a:ln>
                <a:solidFill>
                  <a:srgbClr val="000000"/>
                </a:solidFill>
                <a:effectLst/>
                <a:latin typeface="-apple-system"/>
              </a:rPr>
              <a:t> and unzip into any folder.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apple-system"/>
              </a:rPr>
              <a:t>Create one file </a:t>
            </a:r>
            <a:r>
              <a:rPr kumimoji="0" lang="en-US" altLang="en-US" sz="2000" b="0" i="0" u="none" strike="noStrike" cap="none" normalizeH="0" baseline="0" dirty="0" err="1">
                <a:ln>
                  <a:noFill/>
                </a:ln>
                <a:solidFill>
                  <a:srgbClr val="FF0779"/>
                </a:solidFill>
                <a:effectLst/>
                <a:latin typeface="Consolas" panose="020B0609020204030204" pitchFamily="49" charset="0"/>
                <a:cs typeface="Consolas" panose="020B0609020204030204" pitchFamily="49" charset="0"/>
              </a:rPr>
              <a:t>logstash.conf</a:t>
            </a:r>
            <a:r>
              <a:rPr kumimoji="0" lang="en-US" altLang="en-US" sz="2000" b="0" i="0" u="none" strike="noStrike" cap="none" normalizeH="0" baseline="0" dirty="0">
                <a:ln>
                  <a:noFill/>
                </a:ln>
                <a:solidFill>
                  <a:srgbClr val="000000"/>
                </a:solidFill>
                <a:effectLst/>
                <a:latin typeface="-apple-system"/>
              </a:rPr>
              <a:t> as per </a:t>
            </a:r>
            <a:r>
              <a:rPr kumimoji="0" lang="en-US" altLang="en-US" sz="2000" b="0" i="0" u="none" strike="noStrike" cap="none" normalizeH="0" baseline="0" dirty="0">
                <a:ln>
                  <a:noFill/>
                </a:ln>
                <a:solidFill>
                  <a:srgbClr val="0366D6"/>
                </a:solidFill>
                <a:effectLst/>
                <a:latin typeface="-apple-system"/>
                <a:hlinkClick r:id="rId5"/>
              </a:rPr>
              <a:t>configuration instructions</a:t>
            </a:r>
            <a:r>
              <a:rPr kumimoji="0" lang="en-US" altLang="en-US" sz="2000" b="0" i="0" u="none" strike="noStrike" cap="none" normalizeH="0" baseline="0" dirty="0">
                <a:ln>
                  <a:noFill/>
                </a:ln>
                <a:solidFill>
                  <a:srgbClr val="000000"/>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000000"/>
                </a:solidFill>
                <a:latin typeface="-apple-system"/>
              </a:rPr>
              <a:t> </a:t>
            </a:r>
            <a:r>
              <a:rPr kumimoji="0" lang="en-US" altLang="en-US" sz="2000" b="0" i="0" u="none" strike="noStrike" cap="none" normalizeH="0" baseline="0" dirty="0">
                <a:ln>
                  <a:noFill/>
                </a:ln>
                <a:solidFill>
                  <a:srgbClr val="000000"/>
                </a:solidFill>
                <a:effectLst/>
                <a:latin typeface="-apple-system"/>
              </a:rPr>
              <a:t>We will again come to this point during actual demo time for exact configuration.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Now run </a:t>
            </a:r>
            <a:r>
              <a:rPr kumimoji="0" lang="en-US" altLang="en-US" sz="20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bin/</a:t>
            </a:r>
            <a:r>
              <a:rPr kumimoji="0" lang="en-US" altLang="en-US" sz="2000" b="0" i="0" u="none" strike="noStrike" cap="none" normalizeH="0" baseline="0" dirty="0" err="1">
                <a:ln>
                  <a:noFill/>
                </a:ln>
                <a:solidFill>
                  <a:srgbClr val="FF0779"/>
                </a:solidFill>
                <a:effectLst/>
                <a:latin typeface="Consolas" panose="020B0609020204030204" pitchFamily="49" charset="0"/>
                <a:cs typeface="Consolas" panose="020B0609020204030204" pitchFamily="49" charset="0"/>
              </a:rPr>
              <a:t>logstash</a:t>
            </a:r>
            <a:r>
              <a:rPr kumimoji="0" lang="en-US" altLang="en-US" sz="20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-f </a:t>
            </a:r>
            <a:r>
              <a:rPr kumimoji="0" lang="en-US" altLang="en-US" sz="2000" b="0" i="0" u="none" strike="noStrike" cap="none" normalizeH="0" baseline="0" dirty="0" err="1">
                <a:ln>
                  <a:noFill/>
                </a:ln>
                <a:solidFill>
                  <a:srgbClr val="FF0779"/>
                </a:solidFill>
                <a:effectLst/>
                <a:latin typeface="Consolas" panose="020B0609020204030204" pitchFamily="49" charset="0"/>
                <a:cs typeface="Consolas" panose="020B0609020204030204" pitchFamily="49" charset="0"/>
              </a:rPr>
              <a:t>logstash.conf</a:t>
            </a:r>
            <a:r>
              <a:rPr kumimoji="0" lang="en-US" altLang="en-US" sz="2000" b="0" i="0" u="none" strike="noStrike" cap="none" normalizeH="0" baseline="0" dirty="0">
                <a:ln>
                  <a:noFill/>
                </a:ln>
                <a:solidFill>
                  <a:srgbClr val="000000"/>
                </a:solidFill>
                <a:effectLst/>
                <a:latin typeface="-apple-system"/>
              </a:rPr>
              <a:t> to start </a:t>
            </a:r>
            <a:r>
              <a:rPr kumimoji="0" lang="en-US" altLang="en-US" sz="2000" b="0" i="0" u="none" strike="noStrike" cap="none" normalizeH="0" baseline="0" dirty="0" err="1">
                <a:ln>
                  <a:noFill/>
                </a:ln>
                <a:solidFill>
                  <a:srgbClr val="000000"/>
                </a:solidFill>
                <a:effectLst/>
                <a:latin typeface="-apple-system"/>
              </a:rPr>
              <a:t>logstash</a:t>
            </a:r>
            <a:endParaRPr kumimoji="0" lang="en-US" altLang="en-US" sz="2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948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40E8EC0-A8D9-4F1A-8017-E82392C6D98E}"/>
              </a:ext>
            </a:extLst>
          </p:cNvPr>
          <p:cNvSpPr>
            <a:spLocks noGrp="1"/>
          </p:cNvSpPr>
          <p:nvPr>
            <p:ph type="title"/>
          </p:nvPr>
        </p:nvSpPr>
        <p:spPr>
          <a:xfrm>
            <a:off x="527538" y="466578"/>
            <a:ext cx="11139854" cy="930447"/>
          </a:xfrm>
        </p:spPr>
        <p:txBody>
          <a:bodyPr vert="horz" lIns="91440" tIns="45720" rIns="91440" bIns="45720" rtlCol="0" anchor="b">
            <a:normAutofit/>
          </a:bodyPr>
          <a:lstStyle/>
          <a:p>
            <a:pPr algn="ctr"/>
            <a:r>
              <a:rPr lang="en-US" sz="5400" b="1" kern="1200">
                <a:solidFill>
                  <a:srgbClr val="FFFFFF"/>
                </a:solidFill>
                <a:latin typeface="+mj-lt"/>
                <a:ea typeface="+mj-ea"/>
                <a:cs typeface="+mj-cs"/>
              </a:rPr>
              <a:t>ELK Configuration</a:t>
            </a:r>
            <a:endParaRPr lang="en-US" sz="5400" kern="120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xmlns=""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xmlns="" id="{A60B234D-0545-45FA-9AF8-99FC7F9483BE}"/>
              </a:ext>
            </a:extLst>
          </p:cNvPr>
          <p:cNvPicPr>
            <a:picLocks noGrp="1" noChangeAspect="1"/>
          </p:cNvPicPr>
          <p:nvPr>
            <p:ph idx="1"/>
          </p:nvPr>
        </p:nvPicPr>
        <p:blipFill>
          <a:blip r:embed="rId2"/>
          <a:stretch>
            <a:fillRect/>
          </a:stretch>
        </p:blipFill>
        <p:spPr>
          <a:xfrm>
            <a:off x="2377268" y="2457791"/>
            <a:ext cx="7437464" cy="3997637"/>
          </a:xfrm>
          <a:prstGeom prst="rect">
            <a:avLst/>
          </a:prstGeom>
        </p:spPr>
      </p:pic>
    </p:spTree>
    <p:extLst>
      <p:ext uri="{BB962C8B-B14F-4D97-AF65-F5344CB8AC3E}">
        <p14:creationId xmlns:p14="http://schemas.microsoft.com/office/powerpoint/2010/main" val="4001228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91A38-88CC-43F4-92EA-ED1234B659C1}"/>
              </a:ext>
            </a:extLst>
          </p:cNvPr>
          <p:cNvSpPr>
            <a:spLocks noGrp="1"/>
          </p:cNvSpPr>
          <p:nvPr>
            <p:ph type="ctrTitle"/>
          </p:nvPr>
        </p:nvSpPr>
        <p:spPr/>
        <p:txBody>
          <a:bodyPr>
            <a:normAutofit/>
          </a:bodyPr>
          <a:lstStyle/>
          <a:p>
            <a:r>
              <a:rPr lang="en-US" sz="13800" b="1" dirty="0"/>
              <a:t>Nagios</a:t>
            </a:r>
          </a:p>
        </p:txBody>
      </p:sp>
      <p:sp>
        <p:nvSpPr>
          <p:cNvPr id="3" name="Subtitle 2">
            <a:extLst>
              <a:ext uri="{FF2B5EF4-FFF2-40B4-BE49-F238E27FC236}">
                <a16:creationId xmlns:a16="http://schemas.microsoft.com/office/drawing/2014/main" xmlns="" id="{EDCF15F8-6CDD-4902-A747-BF4CFE0727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9335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6">
            <a:extLst>
              <a:ext uri="{FF2B5EF4-FFF2-40B4-BE49-F238E27FC236}">
                <a16:creationId xmlns:a16="http://schemas.microsoft.com/office/drawing/2014/main" xmlns=""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F912588-5E0B-4A0C-AC24-BF6DF36921E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a:solidFill>
                  <a:schemeClr val="bg1"/>
                </a:solidFill>
              </a:rPr>
              <a:t>What is Nagios?</a:t>
            </a:r>
            <a:r>
              <a:rPr lang="en-US" sz="2800">
                <a:solidFill>
                  <a:schemeClr val="bg1"/>
                </a:solidFill>
              </a:rPr>
              <a:t/>
            </a:r>
            <a:br>
              <a:rPr lang="en-US" sz="2800">
                <a:solidFill>
                  <a:schemeClr val="bg1"/>
                </a:solidFill>
              </a:rPr>
            </a:br>
            <a:endParaRPr lang="en-US" sz="2800">
              <a:solidFill>
                <a:schemeClr val="bg1"/>
              </a:solidFill>
            </a:endParaRPr>
          </a:p>
        </p:txBody>
      </p:sp>
      <p:sp>
        <p:nvSpPr>
          <p:cNvPr id="3" name="Content Placeholder 2">
            <a:extLst>
              <a:ext uri="{FF2B5EF4-FFF2-40B4-BE49-F238E27FC236}">
                <a16:creationId xmlns:a16="http://schemas.microsoft.com/office/drawing/2014/main" xmlns="" id="{A8C8BA71-5E35-4465-B0E2-1A0E461640CD}"/>
              </a:ext>
            </a:extLst>
          </p:cNvPr>
          <p:cNvSpPr>
            <a:spLocks noGrp="1"/>
          </p:cNvSpPr>
          <p:nvPr>
            <p:ph idx="1"/>
          </p:nvPr>
        </p:nvSpPr>
        <p:spPr>
          <a:xfrm>
            <a:off x="643468" y="2638044"/>
            <a:ext cx="3363974" cy="3415622"/>
          </a:xfrm>
        </p:spPr>
        <p:txBody>
          <a:bodyPr>
            <a:normAutofit/>
          </a:bodyPr>
          <a:lstStyle/>
          <a:p>
            <a:r>
              <a:rPr lang="en-US" sz="1600">
                <a:solidFill>
                  <a:schemeClr val="bg1"/>
                </a:solidFill>
              </a:rPr>
              <a:t>Nagios is used for </a:t>
            </a:r>
            <a:r>
              <a:rPr lang="en-US" sz="1600" b="1" u="sng">
                <a:solidFill>
                  <a:schemeClr val="bg1"/>
                </a:solidFill>
              </a:rPr>
              <a:t>Continuous monitoring of systems, applications, services, and business processes etc in a DevOps culture</a:t>
            </a:r>
            <a:r>
              <a:rPr lang="en-US" sz="1600">
                <a:solidFill>
                  <a:schemeClr val="bg1"/>
                </a:solidFill>
              </a:rPr>
              <a:t>. In the event of a failure, Nagios can alert technical staff of the problem, allowing them to begin remediation processes before outages affect business processes, end-users, or customers. With Nagios, you don’t have to explain why an unseen infrastructure outage affect your organization’s bottom line.</a:t>
            </a:r>
          </a:p>
        </p:txBody>
      </p:sp>
      <p:pic>
        <p:nvPicPr>
          <p:cNvPr id="42" name="Content Placeholder 5">
            <a:extLst>
              <a:ext uri="{FF2B5EF4-FFF2-40B4-BE49-F238E27FC236}">
                <a16:creationId xmlns:a16="http://schemas.microsoft.com/office/drawing/2014/main" xmlns="" id="{5F5E3B03-B7B9-4EA5-BCEA-B9DFCF2E0E49}"/>
              </a:ext>
            </a:extLst>
          </p:cNvPr>
          <p:cNvPicPr>
            <a:picLocks noChangeAspect="1"/>
          </p:cNvPicPr>
          <p:nvPr/>
        </p:nvPicPr>
        <p:blipFill>
          <a:blip r:embed="rId2"/>
          <a:stretch>
            <a:fillRect/>
          </a:stretch>
        </p:blipFill>
        <p:spPr>
          <a:xfrm>
            <a:off x="5297763" y="2160921"/>
            <a:ext cx="6250769" cy="2375291"/>
          </a:xfrm>
          <a:prstGeom prst="rect">
            <a:avLst/>
          </a:prstGeom>
        </p:spPr>
      </p:pic>
    </p:spTree>
    <p:extLst>
      <p:ext uri="{BB962C8B-B14F-4D97-AF65-F5344CB8AC3E}">
        <p14:creationId xmlns:p14="http://schemas.microsoft.com/office/powerpoint/2010/main" val="25204260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6EBD9CE-C630-4C09-9D7D-D78402333CC3}"/>
              </a:ext>
            </a:extLst>
          </p:cNvPr>
          <p:cNvSpPr>
            <a:spLocks noGrp="1"/>
          </p:cNvSpPr>
          <p:nvPr>
            <p:ph type="title"/>
          </p:nvPr>
        </p:nvSpPr>
        <p:spPr>
          <a:xfrm>
            <a:off x="527538"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Nagios Architecture</a:t>
            </a:r>
          </a:p>
        </p:txBody>
      </p:sp>
      <p:cxnSp>
        <p:nvCxnSpPr>
          <p:cNvPr id="14" name="Straight Connector 13">
            <a:extLst>
              <a:ext uri="{FF2B5EF4-FFF2-40B4-BE49-F238E27FC236}">
                <a16:creationId xmlns:a16="http://schemas.microsoft.com/office/drawing/2014/main" xmlns=""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EFBF4B61-E559-405A-ADFC-D9F9C52D17D4}"/>
              </a:ext>
            </a:extLst>
          </p:cNvPr>
          <p:cNvPicPr>
            <a:picLocks noChangeAspect="1"/>
          </p:cNvPicPr>
          <p:nvPr/>
        </p:nvPicPr>
        <p:blipFill>
          <a:blip r:embed="rId2"/>
          <a:stretch>
            <a:fillRect/>
          </a:stretch>
        </p:blipFill>
        <p:spPr>
          <a:xfrm>
            <a:off x="1683413" y="2239349"/>
            <a:ext cx="8825173" cy="3578790"/>
          </a:xfrm>
          <a:prstGeom prst="rect">
            <a:avLst/>
          </a:prstGeom>
        </p:spPr>
      </p:pic>
      <p:sp>
        <p:nvSpPr>
          <p:cNvPr id="15" name="Rectangle 14">
            <a:extLst>
              <a:ext uri="{FF2B5EF4-FFF2-40B4-BE49-F238E27FC236}">
                <a16:creationId xmlns:a16="http://schemas.microsoft.com/office/drawing/2014/main" xmlns="" id="{FC1888F5-3FC4-4A2C-9E92-8A351F9274B0}"/>
              </a:ext>
            </a:extLst>
          </p:cNvPr>
          <p:cNvSpPr/>
          <p:nvPr/>
        </p:nvSpPr>
        <p:spPr>
          <a:xfrm>
            <a:off x="838200" y="5818138"/>
            <a:ext cx="10515600" cy="1384995"/>
          </a:xfrm>
          <a:prstGeom prst="rect">
            <a:avLst/>
          </a:prstGeom>
        </p:spPr>
        <p:txBody>
          <a:bodyPr wrap="square">
            <a:spAutoFit/>
          </a:bodyPr>
          <a:lstStyle/>
          <a:p>
            <a:pPr algn="just">
              <a:buFont typeface="Arial" panose="020B0604020202020204" pitchFamily="34" charset="0"/>
              <a:buChar char="•"/>
            </a:pPr>
            <a:r>
              <a:rPr lang="en-US" sz="1400" dirty="0">
                <a:solidFill>
                  <a:srgbClr val="333333"/>
                </a:solidFill>
                <a:latin typeface="verdana" panose="020B0604030504040204" pitchFamily="34" charset="0"/>
              </a:rPr>
              <a:t>Nagios is built on a server/agents architecture.</a:t>
            </a:r>
            <a:endParaRPr lang="en-US" sz="1400" dirty="0">
              <a:solidFill>
                <a:srgbClr val="333333"/>
              </a:solidFill>
              <a:latin typeface="Open sans"/>
            </a:endParaRPr>
          </a:p>
          <a:p>
            <a:pPr algn="just">
              <a:buFont typeface="Arial" panose="020B0604020202020204" pitchFamily="34" charset="0"/>
              <a:buChar char="•"/>
            </a:pPr>
            <a:r>
              <a:rPr lang="en-US" sz="1400" dirty="0">
                <a:solidFill>
                  <a:srgbClr val="333333"/>
                </a:solidFill>
                <a:latin typeface="verdana" panose="020B0604030504040204" pitchFamily="34" charset="0"/>
              </a:rPr>
              <a:t>Usually, on a network, a Nagios server is running on a host, and Plugins interact with local and all the remote hosts that need to be monitored.</a:t>
            </a:r>
            <a:endParaRPr lang="en-US" sz="1400" dirty="0">
              <a:solidFill>
                <a:srgbClr val="333333"/>
              </a:solidFill>
              <a:latin typeface="Open sans"/>
            </a:endParaRPr>
          </a:p>
          <a:p>
            <a:pPr algn="just">
              <a:buFont typeface="Arial" panose="020B0604020202020204" pitchFamily="34" charset="0"/>
              <a:buChar char="•"/>
            </a:pPr>
            <a:r>
              <a:rPr lang="en-US" sz="1400" dirty="0">
                <a:solidFill>
                  <a:srgbClr val="333333"/>
                </a:solidFill>
                <a:latin typeface="verdana" panose="020B0604030504040204" pitchFamily="34" charset="0"/>
              </a:rPr>
              <a:t>These plugins will send information to the Scheduler, which displays that in a GUI.</a:t>
            </a:r>
            <a:endParaRPr lang="en-US" sz="1400" dirty="0">
              <a:solidFill>
                <a:srgbClr val="333333"/>
              </a:solidFill>
              <a:latin typeface="Open sans"/>
            </a:endParaRPr>
          </a:p>
          <a:p>
            <a:r>
              <a:rPr lang="en-US" sz="1400" dirty="0">
                <a:solidFill>
                  <a:srgbClr val="444444"/>
                </a:solidFill>
                <a:latin typeface="verdana" panose="020B0604030504040204" pitchFamily="34" charset="0"/>
              </a:rPr>
              <a:t/>
            </a:r>
            <a:br>
              <a:rPr lang="en-US" sz="1400" dirty="0">
                <a:solidFill>
                  <a:srgbClr val="444444"/>
                </a:solidFill>
                <a:latin typeface="verdana" panose="020B0604030504040204" pitchFamily="34" charset="0"/>
              </a:rPr>
            </a:br>
            <a:endParaRPr lang="en-US" sz="1400" dirty="0"/>
          </a:p>
        </p:txBody>
      </p:sp>
    </p:spTree>
    <p:extLst>
      <p:ext uri="{BB962C8B-B14F-4D97-AF65-F5344CB8AC3E}">
        <p14:creationId xmlns:p14="http://schemas.microsoft.com/office/powerpoint/2010/main" val="1813469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6EBD9CE-C630-4C09-9D7D-D78402333CC3}"/>
              </a:ext>
            </a:extLst>
          </p:cNvPr>
          <p:cNvSpPr>
            <a:spLocks noGrp="1"/>
          </p:cNvSpPr>
          <p:nvPr>
            <p:ph type="title"/>
          </p:nvPr>
        </p:nvSpPr>
        <p:spPr>
          <a:xfrm>
            <a:off x="527538"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Nagios Remote Plugin Executor (NRPE)</a:t>
            </a:r>
          </a:p>
        </p:txBody>
      </p:sp>
      <p:cxnSp>
        <p:nvCxnSpPr>
          <p:cNvPr id="14" name="Straight Connector 13">
            <a:extLst>
              <a:ext uri="{FF2B5EF4-FFF2-40B4-BE49-F238E27FC236}">
                <a16:creationId xmlns:a16="http://schemas.microsoft.com/office/drawing/2014/main" xmlns=""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4" descr="NRPE Architecture - Nagios Tutorial - Edureka">
            <a:extLst>
              <a:ext uri="{FF2B5EF4-FFF2-40B4-BE49-F238E27FC236}">
                <a16:creationId xmlns:a16="http://schemas.microsoft.com/office/drawing/2014/main" xmlns="" id="{68DBA211-A67C-4B55-B1F2-044EE6762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014" y="2812710"/>
            <a:ext cx="7169499" cy="30233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A2548A01-57AE-40D2-B3BD-075B529F97D9}"/>
              </a:ext>
            </a:extLst>
          </p:cNvPr>
          <p:cNvSpPr txBox="1"/>
          <p:nvPr/>
        </p:nvSpPr>
        <p:spPr>
          <a:xfrm>
            <a:off x="527538" y="2628899"/>
            <a:ext cx="3799533" cy="4000501"/>
          </a:xfrm>
          <a:prstGeom prst="rect">
            <a:avLst/>
          </a:prstGeom>
          <a:noFill/>
        </p:spPr>
        <p:txBody>
          <a:bodyPr wrap="square" rtlCol="0">
            <a:spAutoFit/>
          </a:bodyPr>
          <a:lstStyle/>
          <a:p>
            <a:pPr>
              <a:buFont typeface="Arial" panose="020B0604020202020204" pitchFamily="34" charset="0"/>
              <a:buChar char="•"/>
            </a:pPr>
            <a:r>
              <a:rPr lang="en-US" dirty="0">
                <a:solidFill>
                  <a:srgbClr val="333333"/>
                </a:solidFill>
                <a:latin typeface="verdana" panose="020B0604030504040204" pitchFamily="34" charset="0"/>
              </a:rPr>
              <a:t>The </a:t>
            </a:r>
            <a:r>
              <a:rPr lang="en-US" dirty="0" err="1">
                <a:solidFill>
                  <a:srgbClr val="333333"/>
                </a:solidFill>
                <a:latin typeface="verdana" panose="020B0604030504040204" pitchFamily="34" charset="0"/>
              </a:rPr>
              <a:t>check_nrpe</a:t>
            </a:r>
            <a:r>
              <a:rPr lang="en-US" dirty="0">
                <a:solidFill>
                  <a:srgbClr val="333333"/>
                </a:solidFill>
                <a:latin typeface="verdana" panose="020B0604030504040204" pitchFamily="34" charset="0"/>
              </a:rPr>
              <a:t> plugin, resides on the local monitoring machine.</a:t>
            </a:r>
          </a:p>
          <a:p>
            <a:endParaRPr lang="en-US" dirty="0">
              <a:solidFill>
                <a:srgbClr val="333333"/>
              </a:solidFill>
              <a:latin typeface="Open sans"/>
            </a:endParaRPr>
          </a:p>
          <a:p>
            <a:pPr>
              <a:buFont typeface="Arial" panose="020B0604020202020204" pitchFamily="34" charset="0"/>
              <a:buChar char="•"/>
            </a:pPr>
            <a:r>
              <a:rPr lang="en-US" dirty="0">
                <a:solidFill>
                  <a:srgbClr val="333333"/>
                </a:solidFill>
                <a:latin typeface="verdana" panose="020B0604030504040204" pitchFamily="34" charset="0"/>
              </a:rPr>
              <a:t>The NRPE daemon, runs on the remote Linux/Unix machine.</a:t>
            </a:r>
          </a:p>
          <a:p>
            <a:pPr>
              <a:buFont typeface="Arial" panose="020B0604020202020204" pitchFamily="34" charset="0"/>
              <a:buChar char="•"/>
            </a:pPr>
            <a:endParaRPr lang="en-US" dirty="0">
              <a:solidFill>
                <a:srgbClr val="333333"/>
              </a:solidFill>
              <a:latin typeface="Open sans"/>
            </a:endParaRPr>
          </a:p>
          <a:p>
            <a:pPr algn="just">
              <a:buFont typeface="Arial" panose="020B0604020202020204" pitchFamily="34" charset="0"/>
              <a:buChar char="•"/>
            </a:pPr>
            <a:r>
              <a:rPr lang="en-US" dirty="0">
                <a:solidFill>
                  <a:srgbClr val="333333"/>
                </a:solidFill>
                <a:latin typeface="verdana" panose="020B0604030504040204" pitchFamily="34" charset="0"/>
              </a:rPr>
              <a:t>There is a SSL (Secure Socket Layer) connection between monitoring host and remote host as shown in the diagram above.</a:t>
            </a:r>
            <a:endParaRPr lang="en-US" dirty="0">
              <a:solidFill>
                <a:srgbClr val="333333"/>
              </a:solidFill>
              <a:latin typeface="Open sans"/>
            </a:endParaRPr>
          </a:p>
          <a:p>
            <a:endParaRPr lang="en-US" dirty="0"/>
          </a:p>
        </p:txBody>
      </p:sp>
    </p:spTree>
    <p:extLst>
      <p:ext uri="{BB962C8B-B14F-4D97-AF65-F5344CB8AC3E}">
        <p14:creationId xmlns:p14="http://schemas.microsoft.com/office/powerpoint/2010/main" val="4202230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666185C4-671F-4FE6-8FB7-0E7D03D8855D}"/>
              </a:ext>
            </a:extLst>
          </p:cNvPr>
          <p:cNvSpPr>
            <a:spLocks noGrp="1" noChangeArrowheads="1"/>
          </p:cNvSpPr>
          <p:nvPr>
            <p:ph type="title"/>
          </p:nvPr>
        </p:nvSpPr>
        <p:spPr/>
        <p:txBody>
          <a:bodyPr/>
          <a:lstStyle/>
          <a:p>
            <a:pPr algn="ctr"/>
            <a:r>
              <a:rPr lang="en-US" altLang="en-US" dirty="0"/>
              <a:t>Nagios configuration files</a:t>
            </a:r>
          </a:p>
        </p:txBody>
      </p:sp>
      <p:sp>
        <p:nvSpPr>
          <p:cNvPr id="4099" name="Rectangle 3">
            <a:extLst>
              <a:ext uri="{FF2B5EF4-FFF2-40B4-BE49-F238E27FC236}">
                <a16:creationId xmlns:a16="http://schemas.microsoft.com/office/drawing/2014/main" xmlns="" id="{9BB524C2-E2C2-4A5B-9DD3-2475BFE1DF7F}"/>
              </a:ext>
            </a:extLst>
          </p:cNvPr>
          <p:cNvSpPr>
            <a:spLocks noGrp="1" noChangeArrowheads="1"/>
          </p:cNvSpPr>
          <p:nvPr>
            <p:ph type="body" idx="1"/>
          </p:nvPr>
        </p:nvSpPr>
        <p:spPr/>
        <p:txBody>
          <a:bodyPr/>
          <a:lstStyle/>
          <a:p>
            <a:r>
              <a:rPr lang="en-US" altLang="en-US" dirty="0"/>
              <a:t>The main configuration file is “</a:t>
            </a:r>
            <a:r>
              <a:rPr lang="en-US" altLang="en-US" dirty="0" err="1"/>
              <a:t>nagios.cfg</a:t>
            </a:r>
            <a:r>
              <a:rPr lang="en-US" altLang="en-US" dirty="0"/>
              <a:t>” in </a:t>
            </a:r>
            <a:r>
              <a:rPr lang="en-US" altLang="en-US" dirty="0" err="1"/>
              <a:t>etc</a:t>
            </a:r>
            <a:endParaRPr lang="en-US" altLang="en-US" dirty="0"/>
          </a:p>
          <a:p>
            <a:pPr lvl="1"/>
            <a:r>
              <a:rPr lang="en-US" altLang="en-US" sz="1400" dirty="0" err="1"/>
              <a:t>cfg_file</a:t>
            </a:r>
            <a:r>
              <a:rPr lang="en-US" altLang="en-US" sz="1400" dirty="0"/>
              <a:t>=</a:t>
            </a:r>
            <a:r>
              <a:rPr lang="en-US" altLang="en-US" sz="1400" dirty="0" err="1"/>
              <a:t>contactgroups.cfg</a:t>
            </a:r>
            <a:endParaRPr lang="en-US" altLang="en-US" sz="1400" dirty="0"/>
          </a:p>
          <a:p>
            <a:pPr lvl="1"/>
            <a:r>
              <a:rPr lang="en-US" altLang="en-US" sz="1400" dirty="0" err="1"/>
              <a:t>cfg_file</a:t>
            </a:r>
            <a:r>
              <a:rPr lang="en-US" altLang="en-US" sz="1400" dirty="0"/>
              <a:t>=</a:t>
            </a:r>
            <a:r>
              <a:rPr lang="en-US" altLang="en-US" sz="1400" dirty="0" err="1"/>
              <a:t>contacts.cfg</a:t>
            </a:r>
            <a:endParaRPr lang="en-US" altLang="en-US" sz="1400" dirty="0"/>
          </a:p>
          <a:p>
            <a:pPr lvl="1"/>
            <a:r>
              <a:rPr lang="en-US" altLang="en-US" sz="1400" dirty="0" err="1"/>
              <a:t>cfg_file</a:t>
            </a:r>
            <a:r>
              <a:rPr lang="en-US" altLang="en-US" sz="1400" dirty="0"/>
              <a:t>=</a:t>
            </a:r>
            <a:r>
              <a:rPr lang="en-US" altLang="en-US" sz="1400" dirty="0" err="1"/>
              <a:t>dependencies.cfg</a:t>
            </a:r>
            <a:endParaRPr lang="en-US" altLang="en-US" sz="1400" dirty="0"/>
          </a:p>
          <a:p>
            <a:pPr lvl="1"/>
            <a:r>
              <a:rPr lang="en-US" altLang="en-US" sz="1400" dirty="0" err="1"/>
              <a:t>cfg_file</a:t>
            </a:r>
            <a:r>
              <a:rPr lang="en-US" altLang="en-US" sz="1400" dirty="0"/>
              <a:t>=</a:t>
            </a:r>
            <a:r>
              <a:rPr lang="en-US" altLang="en-US" sz="1400" dirty="0" err="1"/>
              <a:t>escalations.cfg</a:t>
            </a:r>
            <a:endParaRPr lang="en-US" altLang="en-US" sz="1400" dirty="0"/>
          </a:p>
          <a:p>
            <a:pPr lvl="1"/>
            <a:r>
              <a:rPr lang="en-US" altLang="en-US" sz="1400" dirty="0" err="1"/>
              <a:t>cfg_file</a:t>
            </a:r>
            <a:r>
              <a:rPr lang="en-US" altLang="en-US" sz="1400" dirty="0"/>
              <a:t>=</a:t>
            </a:r>
            <a:r>
              <a:rPr lang="en-US" altLang="en-US" sz="1400" dirty="0" err="1"/>
              <a:t>hostgroups.cfg</a:t>
            </a:r>
            <a:endParaRPr lang="en-US" altLang="en-US" sz="1400" dirty="0"/>
          </a:p>
          <a:p>
            <a:pPr lvl="1"/>
            <a:r>
              <a:rPr lang="en-US" altLang="en-US" sz="1400" dirty="0" err="1"/>
              <a:t>cfg_file</a:t>
            </a:r>
            <a:r>
              <a:rPr lang="en-US" altLang="en-US" sz="1400" dirty="0"/>
              <a:t>=</a:t>
            </a:r>
            <a:r>
              <a:rPr lang="en-US" altLang="en-US" sz="1400" dirty="0" err="1"/>
              <a:t>hosts.cfg</a:t>
            </a:r>
            <a:endParaRPr lang="en-US" altLang="en-US" sz="1400" dirty="0"/>
          </a:p>
          <a:p>
            <a:pPr lvl="1"/>
            <a:r>
              <a:rPr lang="en-US" altLang="en-US" sz="1400" dirty="0" err="1"/>
              <a:t>cfg_file</a:t>
            </a:r>
            <a:r>
              <a:rPr lang="en-US" altLang="en-US" sz="1400" dirty="0"/>
              <a:t>=</a:t>
            </a:r>
            <a:r>
              <a:rPr lang="en-US" altLang="en-US" sz="1400" dirty="0" err="1"/>
              <a:t>services.cfg</a:t>
            </a:r>
            <a:endParaRPr lang="en-US" altLang="en-US" sz="1400" dirty="0"/>
          </a:p>
          <a:p>
            <a:pPr lvl="1"/>
            <a:r>
              <a:rPr lang="en-US" altLang="en-US" sz="1400" dirty="0" err="1"/>
              <a:t>cfg_file</a:t>
            </a:r>
            <a:r>
              <a:rPr lang="en-US" altLang="en-US" sz="1400" dirty="0"/>
              <a:t>=</a:t>
            </a:r>
            <a:r>
              <a:rPr lang="en-US" altLang="en-US" sz="1400" dirty="0" err="1"/>
              <a:t>timeperiods.cfg</a:t>
            </a:r>
            <a:endParaRPr lang="en-US" altLang="en-US" sz="1400" dirty="0"/>
          </a:p>
          <a:p>
            <a:r>
              <a:rPr lang="en-US" altLang="en-US" dirty="0"/>
              <a:t>These are much like #include statements, allowing you to structure your files.</a:t>
            </a:r>
          </a:p>
        </p:txBody>
      </p:sp>
    </p:spTree>
    <p:extLst>
      <p:ext uri="{BB962C8B-B14F-4D97-AF65-F5344CB8AC3E}">
        <p14:creationId xmlns:p14="http://schemas.microsoft.com/office/powerpoint/2010/main" val="1480282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ABB71530-2D0B-41A7-B536-65AF46892DCF}"/>
              </a:ext>
            </a:extLst>
          </p:cNvPr>
          <p:cNvSpPr>
            <a:spLocks noGrp="1" noChangeArrowheads="1"/>
          </p:cNvSpPr>
          <p:nvPr>
            <p:ph type="title"/>
          </p:nvPr>
        </p:nvSpPr>
        <p:spPr/>
        <p:txBody>
          <a:bodyPr/>
          <a:lstStyle/>
          <a:p>
            <a:pPr algn="ctr"/>
            <a:r>
              <a:rPr lang="en-US" altLang="en-US" dirty="0" err="1"/>
              <a:t>Hosts.cfg</a:t>
            </a:r>
            <a:endParaRPr lang="en-US" altLang="en-US" dirty="0"/>
          </a:p>
        </p:txBody>
      </p:sp>
      <p:sp>
        <p:nvSpPr>
          <p:cNvPr id="7171" name="Rectangle 3">
            <a:extLst>
              <a:ext uri="{FF2B5EF4-FFF2-40B4-BE49-F238E27FC236}">
                <a16:creationId xmlns:a16="http://schemas.microsoft.com/office/drawing/2014/main" xmlns="" id="{9349043D-A248-469D-9AB3-AB85DFD19A91}"/>
              </a:ext>
            </a:extLst>
          </p:cNvPr>
          <p:cNvSpPr>
            <a:spLocks noGrp="1" noChangeArrowheads="1"/>
          </p:cNvSpPr>
          <p:nvPr>
            <p:ph type="body" idx="1"/>
          </p:nvPr>
        </p:nvSpPr>
        <p:spPr>
          <a:xfrm>
            <a:off x="838200" y="1690688"/>
            <a:ext cx="10515600" cy="4351338"/>
          </a:xfrm>
        </p:spPr>
        <p:txBody>
          <a:bodyPr>
            <a:normAutofit/>
          </a:bodyPr>
          <a:lstStyle/>
          <a:p>
            <a:pPr>
              <a:lnSpc>
                <a:spcPct val="80000"/>
              </a:lnSpc>
              <a:buFontTx/>
              <a:buNone/>
            </a:pPr>
            <a:r>
              <a:rPr lang="en-US" altLang="en-US" sz="1600" dirty="0"/>
              <a:t>define host{</a:t>
            </a:r>
          </a:p>
          <a:p>
            <a:pPr>
              <a:lnSpc>
                <a:spcPct val="80000"/>
              </a:lnSpc>
              <a:buFontTx/>
              <a:buNone/>
            </a:pPr>
            <a:r>
              <a:rPr lang="en-US" altLang="en-US" sz="1600" dirty="0"/>
              <a:t>        use			generic-host	; Name of host template</a:t>
            </a:r>
          </a:p>
          <a:p>
            <a:pPr>
              <a:lnSpc>
                <a:spcPct val="80000"/>
              </a:lnSpc>
              <a:buFontTx/>
              <a:buNone/>
            </a:pPr>
            <a:r>
              <a:rPr lang="en-US" altLang="en-US" sz="1600" dirty="0"/>
              <a:t>        </a:t>
            </a:r>
            <a:r>
              <a:rPr lang="en-US" altLang="en-US" sz="1600" dirty="0" err="1"/>
              <a:t>host_name</a:t>
            </a:r>
            <a:r>
              <a:rPr lang="en-US" altLang="en-US" sz="1600" dirty="0"/>
              <a:t>		server1		; name of computer</a:t>
            </a:r>
          </a:p>
          <a:p>
            <a:pPr>
              <a:lnSpc>
                <a:spcPct val="80000"/>
              </a:lnSpc>
              <a:buFontTx/>
              <a:buNone/>
            </a:pPr>
            <a:r>
              <a:rPr lang="en-US" altLang="en-US" sz="1600" dirty="0"/>
              <a:t>        alias			server1.localdomain	; canonical name</a:t>
            </a:r>
          </a:p>
          <a:p>
            <a:pPr>
              <a:lnSpc>
                <a:spcPct val="80000"/>
              </a:lnSpc>
              <a:buFontTx/>
              <a:buNone/>
            </a:pPr>
            <a:r>
              <a:rPr lang="en-US" altLang="en-US" sz="1600" dirty="0"/>
              <a:t>        address		10.0.0.1		; </a:t>
            </a:r>
            <a:r>
              <a:rPr lang="en-US" altLang="en-US" sz="1600" dirty="0" err="1"/>
              <a:t>ip</a:t>
            </a:r>
            <a:r>
              <a:rPr lang="en-US" altLang="en-US" sz="1600" dirty="0"/>
              <a:t> address</a:t>
            </a:r>
          </a:p>
          <a:p>
            <a:pPr>
              <a:lnSpc>
                <a:spcPct val="80000"/>
              </a:lnSpc>
              <a:buFontTx/>
              <a:buNone/>
            </a:pPr>
            <a:r>
              <a:rPr lang="en-US" altLang="en-US" sz="1600" dirty="0"/>
              <a:t>        </a:t>
            </a:r>
            <a:r>
              <a:rPr lang="en-US" altLang="en-US" sz="1600" dirty="0" err="1"/>
              <a:t>check_command</a:t>
            </a:r>
            <a:r>
              <a:rPr lang="en-US" altLang="en-US" sz="1600" dirty="0"/>
              <a:t>	check-host-alive	; defined in </a:t>
            </a:r>
            <a:r>
              <a:rPr lang="en-US" altLang="en-US" sz="1600" dirty="0" err="1"/>
              <a:t>commands.cfg</a:t>
            </a:r>
            <a:endParaRPr lang="en-US" altLang="en-US" sz="1600" dirty="0"/>
          </a:p>
          <a:p>
            <a:pPr>
              <a:lnSpc>
                <a:spcPct val="80000"/>
              </a:lnSpc>
              <a:buFontTx/>
              <a:buNone/>
            </a:pPr>
            <a:r>
              <a:rPr lang="en-US" altLang="en-US" sz="1600" dirty="0"/>
              <a:t>        </a:t>
            </a:r>
            <a:r>
              <a:rPr lang="en-US" altLang="en-US" sz="1600" dirty="0" err="1"/>
              <a:t>max_check_attempts</a:t>
            </a:r>
            <a:r>
              <a:rPr lang="en-US" altLang="en-US" sz="1600" dirty="0"/>
              <a:t>	10		; used when check fails</a:t>
            </a:r>
          </a:p>
          <a:p>
            <a:pPr>
              <a:lnSpc>
                <a:spcPct val="80000"/>
              </a:lnSpc>
              <a:buFontTx/>
              <a:buNone/>
            </a:pPr>
            <a:r>
              <a:rPr lang="en-US" altLang="en-US" sz="1600" dirty="0"/>
              <a:t>        </a:t>
            </a:r>
            <a:r>
              <a:rPr lang="en-US" altLang="en-US" sz="1600" dirty="0" err="1"/>
              <a:t>notification_interval</a:t>
            </a:r>
            <a:r>
              <a:rPr lang="en-US" altLang="en-US" sz="1600" dirty="0"/>
              <a:t>	60		; how long between notification events</a:t>
            </a:r>
          </a:p>
          <a:p>
            <a:pPr>
              <a:lnSpc>
                <a:spcPct val="80000"/>
              </a:lnSpc>
              <a:buFontTx/>
              <a:buNone/>
            </a:pPr>
            <a:r>
              <a:rPr lang="en-US" altLang="en-US" sz="1600" dirty="0"/>
              <a:t>        </a:t>
            </a:r>
            <a:r>
              <a:rPr lang="en-US" altLang="en-US" sz="1600" dirty="0" err="1"/>
              <a:t>notification_period</a:t>
            </a:r>
            <a:r>
              <a:rPr lang="en-US" altLang="en-US" sz="1600" dirty="0"/>
              <a:t>	24x7		; defined in </a:t>
            </a:r>
            <a:r>
              <a:rPr lang="en-US" altLang="en-US" sz="1600" dirty="0" err="1"/>
              <a:t>timeperiods.cfg</a:t>
            </a:r>
            <a:endParaRPr lang="en-US" altLang="en-US" sz="1600" dirty="0"/>
          </a:p>
          <a:p>
            <a:pPr>
              <a:lnSpc>
                <a:spcPct val="80000"/>
              </a:lnSpc>
              <a:buFontTx/>
              <a:buNone/>
            </a:pPr>
            <a:r>
              <a:rPr lang="en-US" altLang="en-US" sz="1600" dirty="0"/>
              <a:t>        </a:t>
            </a:r>
            <a:r>
              <a:rPr lang="en-US" altLang="en-US" sz="1600" dirty="0" err="1"/>
              <a:t>notification_options</a:t>
            </a:r>
            <a:r>
              <a:rPr lang="en-US" altLang="en-US" sz="1600" dirty="0"/>
              <a:t>	</a:t>
            </a:r>
            <a:r>
              <a:rPr lang="en-US" altLang="en-US" sz="1600" dirty="0" err="1"/>
              <a:t>d,u,r</a:t>
            </a:r>
            <a:r>
              <a:rPr lang="en-US" altLang="en-US" sz="1600" dirty="0"/>
              <a:t>		; </a:t>
            </a:r>
          </a:p>
          <a:p>
            <a:pPr>
              <a:lnSpc>
                <a:spcPct val="80000"/>
              </a:lnSpc>
              <a:buFontTx/>
              <a:buNone/>
            </a:pPr>
            <a:r>
              <a:rPr lang="en-US" altLang="en-US" sz="1600" dirty="0"/>
              <a:t>        }</a:t>
            </a:r>
          </a:p>
          <a:p>
            <a:pPr>
              <a:lnSpc>
                <a:spcPct val="80000"/>
              </a:lnSpc>
              <a:buFontTx/>
              <a:buNone/>
            </a:pPr>
            <a:endParaRPr lang="en-US" altLang="en-US" sz="1600" dirty="0"/>
          </a:p>
        </p:txBody>
      </p:sp>
    </p:spTree>
    <p:extLst>
      <p:ext uri="{BB962C8B-B14F-4D97-AF65-F5344CB8AC3E}">
        <p14:creationId xmlns:p14="http://schemas.microsoft.com/office/powerpoint/2010/main" val="1147543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C0666C2B-D8C5-479E-B70D-874631C75645}"/>
              </a:ext>
            </a:extLst>
          </p:cNvPr>
          <p:cNvSpPr>
            <a:spLocks noGrp="1" noChangeArrowheads="1"/>
          </p:cNvSpPr>
          <p:nvPr>
            <p:ph type="title"/>
          </p:nvPr>
        </p:nvSpPr>
        <p:spPr>
          <a:xfrm>
            <a:off x="838200" y="365125"/>
            <a:ext cx="10515600" cy="1325563"/>
          </a:xfrm>
        </p:spPr>
        <p:txBody>
          <a:bodyPr/>
          <a:lstStyle/>
          <a:p>
            <a:pPr algn="ctr"/>
            <a:r>
              <a:rPr lang="en-US" altLang="en-US"/>
              <a:t>Services.cfg</a:t>
            </a:r>
            <a:endParaRPr lang="en-US" altLang="en-US" dirty="0"/>
          </a:p>
        </p:txBody>
      </p:sp>
      <p:sp>
        <p:nvSpPr>
          <p:cNvPr id="8195" name="Rectangle 3">
            <a:extLst>
              <a:ext uri="{FF2B5EF4-FFF2-40B4-BE49-F238E27FC236}">
                <a16:creationId xmlns:a16="http://schemas.microsoft.com/office/drawing/2014/main" xmlns="" id="{EA59795B-3A74-4481-AB79-6EFC585BA274}"/>
              </a:ext>
            </a:extLst>
          </p:cNvPr>
          <p:cNvSpPr>
            <a:spLocks noGrp="1" noChangeArrowheads="1"/>
          </p:cNvSpPr>
          <p:nvPr>
            <p:ph type="body" idx="1"/>
          </p:nvPr>
        </p:nvSpPr>
        <p:spPr>
          <a:xfrm>
            <a:off x="838200" y="1825625"/>
            <a:ext cx="10515600" cy="4351338"/>
          </a:xfrm>
        </p:spPr>
        <p:txBody>
          <a:bodyPr>
            <a:normAutofit fontScale="92500" lnSpcReduction="20000"/>
          </a:bodyPr>
          <a:lstStyle/>
          <a:p>
            <a:pPr>
              <a:lnSpc>
                <a:spcPct val="80000"/>
              </a:lnSpc>
              <a:buFontTx/>
              <a:buNone/>
            </a:pPr>
            <a:r>
              <a:rPr lang="en-US" altLang="en-US" sz="1800"/>
              <a:t>define service{</a:t>
            </a:r>
          </a:p>
          <a:p>
            <a:pPr>
              <a:lnSpc>
                <a:spcPct val="80000"/>
              </a:lnSpc>
              <a:buFontTx/>
              <a:buNone/>
            </a:pPr>
            <a:r>
              <a:rPr lang="en-US" altLang="en-US" sz="1800"/>
              <a:t>      use			generic-service	; template</a:t>
            </a:r>
          </a:p>
          <a:p>
            <a:pPr>
              <a:lnSpc>
                <a:spcPct val="80000"/>
              </a:lnSpc>
              <a:buFontTx/>
              <a:buNone/>
            </a:pPr>
            <a:r>
              <a:rPr lang="en-US" altLang="en-US" sz="1800"/>
              <a:t>	host_name		server1		; defined in hosts.cfg</a:t>
            </a:r>
          </a:p>
          <a:p>
            <a:pPr>
              <a:lnSpc>
                <a:spcPct val="80000"/>
              </a:lnSpc>
              <a:buFontTx/>
              <a:buNone/>
            </a:pPr>
            <a:r>
              <a:rPr lang="en-US" altLang="en-US" sz="1800"/>
              <a:t>      service_description	PING		; </a:t>
            </a:r>
          </a:p>
          <a:p>
            <a:pPr>
              <a:lnSpc>
                <a:spcPct val="80000"/>
              </a:lnSpc>
              <a:buFontTx/>
              <a:buNone/>
            </a:pPr>
            <a:r>
              <a:rPr lang="en-US" altLang="en-US" sz="1800"/>
              <a:t>      is_volatile		0		</a:t>
            </a:r>
          </a:p>
          <a:p>
            <a:pPr>
              <a:lnSpc>
                <a:spcPct val="80000"/>
              </a:lnSpc>
              <a:buFontTx/>
              <a:buNone/>
            </a:pPr>
            <a:r>
              <a:rPr lang="en-US" altLang="en-US" sz="1800"/>
              <a:t>      check_period		24x7</a:t>
            </a:r>
          </a:p>
          <a:p>
            <a:pPr>
              <a:lnSpc>
                <a:spcPct val="80000"/>
              </a:lnSpc>
              <a:buFontTx/>
              <a:buNone/>
            </a:pPr>
            <a:r>
              <a:rPr lang="en-US" altLang="en-US" sz="1800"/>
              <a:t>      max_check_attempts	3</a:t>
            </a:r>
          </a:p>
          <a:p>
            <a:pPr>
              <a:lnSpc>
                <a:spcPct val="80000"/>
              </a:lnSpc>
              <a:buFontTx/>
              <a:buNone/>
            </a:pPr>
            <a:r>
              <a:rPr lang="en-US" altLang="en-US" sz="1800"/>
              <a:t>      normal_check_interval	5</a:t>
            </a:r>
          </a:p>
          <a:p>
            <a:pPr>
              <a:lnSpc>
                <a:spcPct val="80000"/>
              </a:lnSpc>
              <a:buFontTx/>
              <a:buNone/>
            </a:pPr>
            <a:r>
              <a:rPr lang="en-US" altLang="en-US" sz="1800"/>
              <a:t>      retry_check_interval	1</a:t>
            </a:r>
          </a:p>
          <a:p>
            <a:pPr>
              <a:lnSpc>
                <a:spcPct val="80000"/>
              </a:lnSpc>
              <a:buFontTx/>
              <a:buNone/>
            </a:pPr>
            <a:r>
              <a:rPr lang="en-US" altLang="en-US" sz="1800"/>
              <a:t>      contact_groups		peoplewhocare	;defined in contactgroups</a:t>
            </a:r>
          </a:p>
          <a:p>
            <a:pPr>
              <a:lnSpc>
                <a:spcPct val="80000"/>
              </a:lnSpc>
              <a:buFontTx/>
              <a:buNone/>
            </a:pPr>
            <a:r>
              <a:rPr lang="en-US" altLang="en-US" sz="1800"/>
              <a:t>      notification_interval	60</a:t>
            </a:r>
          </a:p>
          <a:p>
            <a:pPr>
              <a:lnSpc>
                <a:spcPct val="80000"/>
              </a:lnSpc>
              <a:buFontTx/>
              <a:buNone/>
            </a:pPr>
            <a:r>
              <a:rPr lang="en-US" altLang="en-US" sz="1800"/>
              <a:t>      notification_period	24x7</a:t>
            </a:r>
          </a:p>
          <a:p>
            <a:pPr>
              <a:lnSpc>
                <a:spcPct val="80000"/>
              </a:lnSpc>
              <a:buFontTx/>
              <a:buNone/>
            </a:pPr>
            <a:r>
              <a:rPr lang="en-US" altLang="en-US" sz="1800"/>
              <a:t>      notification_options	c,r</a:t>
            </a:r>
          </a:p>
          <a:p>
            <a:pPr>
              <a:lnSpc>
                <a:spcPct val="80000"/>
              </a:lnSpc>
              <a:buFontTx/>
              <a:buNone/>
            </a:pPr>
            <a:r>
              <a:rPr lang="en-US" altLang="en-US" sz="1800"/>
              <a:t>      check_command		check_ping!100.0,20%!500.0,60%</a:t>
            </a:r>
          </a:p>
          <a:p>
            <a:pPr>
              <a:lnSpc>
                <a:spcPct val="80000"/>
              </a:lnSpc>
              <a:buFontTx/>
              <a:buNone/>
            </a:pPr>
            <a:r>
              <a:rPr lang="en-US" altLang="en-US" sz="1800"/>
              <a:t>      }</a:t>
            </a:r>
            <a:endParaRPr lang="en-US" altLang="en-US" sz="1800" dirty="0"/>
          </a:p>
        </p:txBody>
      </p:sp>
    </p:spTree>
    <p:extLst>
      <p:ext uri="{BB962C8B-B14F-4D97-AF65-F5344CB8AC3E}">
        <p14:creationId xmlns:p14="http://schemas.microsoft.com/office/powerpoint/2010/main" val="4275851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6EBD9CE-C630-4C09-9D7D-D78402333CC3}"/>
              </a:ext>
            </a:extLst>
          </p:cNvPr>
          <p:cNvSpPr>
            <a:spLocks noGrp="1"/>
          </p:cNvSpPr>
          <p:nvPr>
            <p:ph type="title"/>
          </p:nvPr>
        </p:nvSpPr>
        <p:spPr>
          <a:xfrm>
            <a:off x="527538"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Nagios Web UI</a:t>
            </a:r>
          </a:p>
        </p:txBody>
      </p:sp>
      <p:cxnSp>
        <p:nvCxnSpPr>
          <p:cNvPr id="14" name="Straight Connector 13">
            <a:extLst>
              <a:ext uri="{FF2B5EF4-FFF2-40B4-BE49-F238E27FC236}">
                <a16:creationId xmlns:a16="http://schemas.microsoft.com/office/drawing/2014/main" xmlns=""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170" name="Picture 2" descr="Nagios Hosts - Nagios Tutorial - Edureka">
            <a:extLst>
              <a:ext uri="{FF2B5EF4-FFF2-40B4-BE49-F238E27FC236}">
                <a16:creationId xmlns:a16="http://schemas.microsoft.com/office/drawing/2014/main" xmlns="" id="{B42B1C99-A8F5-461C-93D2-6492CF25C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35" y="2868369"/>
            <a:ext cx="10303329"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091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3AD0FC-FA5A-4387-A124-00C14E6D213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Type of  Monitoring</a:t>
            </a: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842D7E8-6275-4425-AB16-A473DDB47F13}"/>
              </a:ext>
            </a:extLst>
          </p:cNvPr>
          <p:cNvSpPr>
            <a:spLocks noGrp="1"/>
          </p:cNvSpPr>
          <p:nvPr>
            <p:ph idx="1"/>
          </p:nvPr>
        </p:nvSpPr>
        <p:spPr>
          <a:xfrm>
            <a:off x="4976031" y="963877"/>
            <a:ext cx="6377769" cy="4930246"/>
          </a:xfrm>
        </p:spPr>
        <p:txBody>
          <a:bodyPr anchor="ctr">
            <a:normAutofit/>
          </a:bodyPr>
          <a:lstStyle/>
          <a:p>
            <a:pPr marL="0" indent="0">
              <a:buNone/>
            </a:pPr>
            <a:r>
              <a:rPr lang="en-US" sz="1900"/>
              <a:t>Depending on how complicated your monitoring needs are, there are many different services available that can help you monitor you applications at various levels. </a:t>
            </a:r>
          </a:p>
          <a:p>
            <a:pPr marL="0" indent="0">
              <a:buNone/>
            </a:pPr>
            <a:r>
              <a:rPr lang="en-US" sz="1900"/>
              <a:t>Some of commonly used monitoring activities are.</a:t>
            </a:r>
          </a:p>
          <a:p>
            <a:pPr marL="0" indent="0">
              <a:buNone/>
            </a:pPr>
            <a:endParaRPr lang="en-US" sz="1900"/>
          </a:p>
          <a:p>
            <a:r>
              <a:rPr lang="en-US" sz="1900" b="1"/>
              <a:t>Real Time Monitoring - </a:t>
            </a:r>
            <a:r>
              <a:rPr lang="en-US" sz="1900"/>
              <a:t>Perform real-time continuous monitoring of business processes and data analytics. </a:t>
            </a:r>
            <a:r>
              <a:rPr lang="en-US" sz="1900" i="1"/>
              <a:t>For example Splunk.</a:t>
            </a:r>
          </a:p>
          <a:p>
            <a:r>
              <a:rPr lang="en-US" sz="1900" b="1"/>
              <a:t>Application Performance Monitoring - </a:t>
            </a:r>
            <a:r>
              <a:rPr lang="en-US" sz="1900"/>
              <a:t>To fully manage and monitor the performance of an application. </a:t>
            </a:r>
            <a:r>
              <a:rPr lang="en-US" sz="1900" i="1"/>
              <a:t>For Example AppDynamics, Scout </a:t>
            </a:r>
            <a:endParaRPr lang="en-US" sz="1900" b="1" i="1"/>
          </a:p>
          <a:p>
            <a:r>
              <a:rPr lang="en-US" sz="1900" b="1"/>
              <a:t>Infrastructure Monitoring – </a:t>
            </a:r>
            <a:r>
              <a:rPr lang="en-US" sz="1900" i="1"/>
              <a:t>SolarWinds, </a:t>
            </a:r>
            <a:r>
              <a:rPr lang="en-US" sz="1900" b="1" i="1"/>
              <a:t>Nagios</a:t>
            </a:r>
            <a:r>
              <a:rPr lang="en-US" sz="1900" i="1"/>
              <a:t>, Zabbix</a:t>
            </a:r>
          </a:p>
          <a:p>
            <a:r>
              <a:rPr lang="en-US" sz="1900" b="1"/>
              <a:t>Log Monitoring – </a:t>
            </a:r>
            <a:r>
              <a:rPr lang="en-US" sz="1900" i="1"/>
              <a:t>SumoLogic, Splunk, </a:t>
            </a:r>
            <a:r>
              <a:rPr lang="en-US" sz="1900" b="1" i="1"/>
              <a:t>ELK Stack</a:t>
            </a:r>
            <a:r>
              <a:rPr lang="en-US" sz="1900"/>
              <a:t/>
            </a:r>
            <a:br>
              <a:rPr lang="en-US" sz="1900"/>
            </a:br>
            <a:r>
              <a:rPr lang="en-US" sz="1900"/>
              <a:t/>
            </a:r>
            <a:br>
              <a:rPr lang="en-US" sz="1900"/>
            </a:br>
            <a:endParaRPr lang="en-US" sz="1900"/>
          </a:p>
        </p:txBody>
      </p:sp>
    </p:spTree>
    <p:extLst>
      <p:ext uri="{BB962C8B-B14F-4D97-AF65-F5344CB8AC3E}">
        <p14:creationId xmlns:p14="http://schemas.microsoft.com/office/powerpoint/2010/main" val="2671123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91A38-88CC-43F4-92EA-ED1234B659C1}"/>
              </a:ext>
            </a:extLst>
          </p:cNvPr>
          <p:cNvSpPr>
            <a:spLocks noGrp="1"/>
          </p:cNvSpPr>
          <p:nvPr>
            <p:ph type="ctrTitle"/>
          </p:nvPr>
        </p:nvSpPr>
        <p:spPr/>
        <p:txBody>
          <a:bodyPr>
            <a:normAutofit/>
          </a:bodyPr>
          <a:lstStyle/>
          <a:p>
            <a:r>
              <a:rPr lang="en-US" sz="13800" b="1" dirty="0"/>
              <a:t>Thanks</a:t>
            </a:r>
          </a:p>
        </p:txBody>
      </p:sp>
    </p:spTree>
    <p:extLst>
      <p:ext uri="{BB962C8B-B14F-4D97-AF65-F5344CB8AC3E}">
        <p14:creationId xmlns:p14="http://schemas.microsoft.com/office/powerpoint/2010/main" val="3837057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91A38-88CC-43F4-92EA-ED1234B659C1}"/>
              </a:ext>
            </a:extLst>
          </p:cNvPr>
          <p:cNvSpPr>
            <a:spLocks noGrp="1"/>
          </p:cNvSpPr>
          <p:nvPr>
            <p:ph type="ctrTitle"/>
          </p:nvPr>
        </p:nvSpPr>
        <p:spPr/>
        <p:txBody>
          <a:bodyPr>
            <a:normAutofit/>
          </a:bodyPr>
          <a:lstStyle/>
          <a:p>
            <a:r>
              <a:rPr lang="en-US" sz="13800" b="1" dirty="0"/>
              <a:t>ELK Stack</a:t>
            </a:r>
          </a:p>
        </p:txBody>
      </p:sp>
      <p:sp>
        <p:nvSpPr>
          <p:cNvPr id="3" name="Subtitle 2">
            <a:extLst>
              <a:ext uri="{FF2B5EF4-FFF2-40B4-BE49-F238E27FC236}">
                <a16:creationId xmlns:a16="http://schemas.microsoft.com/office/drawing/2014/main" xmlns="" id="{EDCF15F8-6CDD-4902-A747-BF4CFE0727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47180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xmlns="" id="{56C20283-73E0-40EC-8AD8-057F581F64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xmlns="" id="{3FCC729B-E528-40C3-82D3-BA4375575E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6">
            <a:extLst>
              <a:ext uri="{FF2B5EF4-FFF2-40B4-BE49-F238E27FC236}">
                <a16:creationId xmlns:a16="http://schemas.microsoft.com/office/drawing/2014/main" xmlns="" id="{58F1FB8D-1842-4A04-998D-6CF047AB27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7011FC63-0FDC-43C8-A4A6-C94B7D067A88}"/>
              </a:ext>
            </a:extLst>
          </p:cNvPr>
          <p:cNvSpPr>
            <a:spLocks noGrp="1"/>
          </p:cNvSpPr>
          <p:nvPr>
            <p:ph type="title"/>
          </p:nvPr>
        </p:nvSpPr>
        <p:spPr>
          <a:xfrm>
            <a:off x="4384039" y="365125"/>
            <a:ext cx="7164493" cy="1325563"/>
          </a:xfrm>
        </p:spPr>
        <p:txBody>
          <a:bodyPr>
            <a:normAutofit/>
          </a:bodyPr>
          <a:lstStyle/>
          <a:p>
            <a:r>
              <a:rPr lang="en-US" b="1"/>
              <a:t>ELK Stack</a:t>
            </a:r>
            <a:r>
              <a:rPr lang="en-US"/>
              <a:t/>
            </a:r>
            <a:br>
              <a:rPr lang="en-US"/>
            </a:br>
            <a:endParaRPr lang="en-US"/>
          </a:p>
        </p:txBody>
      </p:sp>
      <p:pic>
        <p:nvPicPr>
          <p:cNvPr id="5" name="Picture 2" descr="ELK - ELK Stack Tutorial - Edureka">
            <a:extLst>
              <a:ext uri="{FF2B5EF4-FFF2-40B4-BE49-F238E27FC236}">
                <a16:creationId xmlns:a16="http://schemas.microsoft.com/office/drawing/2014/main" xmlns="" id="{96648E37-DD17-4B8B-BD68-0085096B67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429000"/>
            <a:ext cx="3425957" cy="246576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9F128735-72CE-4AAE-A8FC-E0F7BD08DAD5}"/>
              </a:ext>
            </a:extLst>
          </p:cNvPr>
          <p:cNvSpPr>
            <a:spLocks noGrp="1"/>
          </p:cNvSpPr>
          <p:nvPr>
            <p:ph idx="1"/>
          </p:nvPr>
        </p:nvSpPr>
        <p:spPr>
          <a:xfrm>
            <a:off x="4387515" y="2022601"/>
            <a:ext cx="7161017" cy="4154361"/>
          </a:xfrm>
        </p:spPr>
        <p:txBody>
          <a:bodyPr>
            <a:normAutofit/>
          </a:bodyPr>
          <a:lstStyle/>
          <a:p>
            <a:endParaRPr lang="en-US" sz="2000" b="1" dirty="0"/>
          </a:p>
          <a:p>
            <a:r>
              <a:rPr lang="en-US" sz="2000" dirty="0"/>
              <a:t>Popularly known as ELK Stack has been recently re-branded as Elastic Stack. It is a powerful collection of three open source tools: Elasticsearch, </a:t>
            </a:r>
            <a:r>
              <a:rPr lang="en-US" sz="2000" dirty="0" err="1"/>
              <a:t>Logstash</a:t>
            </a:r>
            <a:r>
              <a:rPr lang="en-US" sz="2000" dirty="0"/>
              <a:t>, and Kibana.</a:t>
            </a:r>
          </a:p>
          <a:p>
            <a:r>
              <a:rPr lang="en-US" sz="2000" dirty="0"/>
              <a:t>These three different products are most commonly used together for </a:t>
            </a:r>
            <a:r>
              <a:rPr lang="en-US" sz="2000" b="1" dirty="0"/>
              <a:t>log</a:t>
            </a:r>
            <a:r>
              <a:rPr lang="en-US" sz="2000" dirty="0"/>
              <a:t> </a:t>
            </a:r>
            <a:r>
              <a:rPr lang="en-US" sz="2000" b="1" dirty="0"/>
              <a:t>analysis</a:t>
            </a:r>
            <a:r>
              <a:rPr lang="en-US" sz="2000" dirty="0"/>
              <a:t> in different IT environments. Using  ELK Stack you can perform centralized logging which helps in identifying the problems with the web servers or applications. It lets you search through all the logs at a single place and identify the issues spanning through multiple servers by correlating their logs within a specific time frame.</a:t>
            </a:r>
          </a:p>
          <a:p>
            <a:endParaRPr lang="en-US" sz="2000" dirty="0"/>
          </a:p>
        </p:txBody>
      </p:sp>
    </p:spTree>
    <p:extLst>
      <p:ext uri="{BB962C8B-B14F-4D97-AF65-F5344CB8AC3E}">
        <p14:creationId xmlns:p14="http://schemas.microsoft.com/office/powerpoint/2010/main" val="5699563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D2265-35B5-49B8-8E64-FAF18BBCC636}"/>
              </a:ext>
            </a:extLst>
          </p:cNvPr>
          <p:cNvSpPr>
            <a:spLocks noGrp="1"/>
          </p:cNvSpPr>
          <p:nvPr>
            <p:ph type="title"/>
          </p:nvPr>
        </p:nvSpPr>
        <p:spPr/>
        <p:txBody>
          <a:bodyPr/>
          <a:lstStyle/>
          <a:p>
            <a:pPr algn="ctr"/>
            <a:r>
              <a:rPr lang="en-US" b="1" dirty="0"/>
              <a:t>ELK Architecture</a:t>
            </a:r>
          </a:p>
        </p:txBody>
      </p:sp>
      <p:pic>
        <p:nvPicPr>
          <p:cNvPr id="6148" name="Picture 4" descr="ELK Stack Architecture - ELK Stack Tutorial - Edureka">
            <a:extLst>
              <a:ext uri="{FF2B5EF4-FFF2-40B4-BE49-F238E27FC236}">
                <a16:creationId xmlns:a16="http://schemas.microsoft.com/office/drawing/2014/main" xmlns="" id="{028C2627-FA9D-49B6-BDE5-3DC8A3AD5A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9274" y="1825625"/>
            <a:ext cx="9907826" cy="4351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xmlns="" id="{348A917A-6AE0-4C84-B983-88A6B8371492}"/>
              </a:ext>
            </a:extLst>
          </p:cNvPr>
          <p:cNvPicPr>
            <a:picLocks noChangeAspect="1"/>
          </p:cNvPicPr>
          <p:nvPr/>
        </p:nvPicPr>
        <p:blipFill>
          <a:blip r:embed="rId3"/>
          <a:stretch>
            <a:fillRect/>
          </a:stretch>
        </p:blipFill>
        <p:spPr>
          <a:xfrm>
            <a:off x="6793366" y="2747963"/>
            <a:ext cx="1305605" cy="423196"/>
          </a:xfrm>
          <a:prstGeom prst="rect">
            <a:avLst/>
          </a:prstGeom>
        </p:spPr>
      </p:pic>
      <p:pic>
        <p:nvPicPr>
          <p:cNvPr id="8" name="Picture 7">
            <a:extLst>
              <a:ext uri="{FF2B5EF4-FFF2-40B4-BE49-F238E27FC236}">
                <a16:creationId xmlns:a16="http://schemas.microsoft.com/office/drawing/2014/main" xmlns="" id="{B19CB809-14F9-4446-A33B-C62A80DA598A}"/>
              </a:ext>
            </a:extLst>
          </p:cNvPr>
          <p:cNvPicPr>
            <a:picLocks noChangeAspect="1"/>
          </p:cNvPicPr>
          <p:nvPr/>
        </p:nvPicPr>
        <p:blipFill>
          <a:blip r:embed="rId4"/>
          <a:stretch>
            <a:fillRect/>
          </a:stretch>
        </p:blipFill>
        <p:spPr>
          <a:xfrm>
            <a:off x="9281432" y="4460422"/>
            <a:ext cx="1924050" cy="419100"/>
          </a:xfrm>
          <a:prstGeom prst="rect">
            <a:avLst/>
          </a:prstGeom>
        </p:spPr>
      </p:pic>
      <p:pic>
        <p:nvPicPr>
          <p:cNvPr id="9" name="Picture 8">
            <a:extLst>
              <a:ext uri="{FF2B5EF4-FFF2-40B4-BE49-F238E27FC236}">
                <a16:creationId xmlns:a16="http://schemas.microsoft.com/office/drawing/2014/main" xmlns="" id="{58AB82ED-2126-4986-A331-E134B304B84F}"/>
              </a:ext>
            </a:extLst>
          </p:cNvPr>
          <p:cNvPicPr>
            <a:picLocks noChangeAspect="1"/>
          </p:cNvPicPr>
          <p:nvPr/>
        </p:nvPicPr>
        <p:blipFill>
          <a:blip r:embed="rId5"/>
          <a:stretch>
            <a:fillRect/>
          </a:stretch>
        </p:blipFill>
        <p:spPr>
          <a:xfrm>
            <a:off x="6426993" y="6116412"/>
            <a:ext cx="1019175" cy="371475"/>
          </a:xfrm>
          <a:prstGeom prst="rect">
            <a:avLst/>
          </a:prstGeom>
        </p:spPr>
      </p:pic>
    </p:spTree>
    <p:extLst>
      <p:ext uri="{BB962C8B-B14F-4D97-AF65-F5344CB8AC3E}">
        <p14:creationId xmlns:p14="http://schemas.microsoft.com/office/powerpoint/2010/main" val="2452146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FC63-0FDC-43C8-A4A6-C94B7D067A88}"/>
              </a:ext>
            </a:extLst>
          </p:cNvPr>
          <p:cNvSpPr>
            <a:spLocks noGrp="1"/>
          </p:cNvSpPr>
          <p:nvPr>
            <p:ph type="title"/>
          </p:nvPr>
        </p:nvSpPr>
        <p:spPr>
          <a:xfrm>
            <a:off x="838200" y="365125"/>
            <a:ext cx="10515600" cy="1325563"/>
          </a:xfrm>
        </p:spPr>
        <p:txBody>
          <a:bodyPr/>
          <a:lstStyle/>
          <a:p>
            <a:pPr algn="ctr"/>
            <a:r>
              <a:rPr lang="en-US" b="1" dirty="0" err="1"/>
              <a:t>Logstash</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9F128735-72CE-4AAE-A8FC-E0F7BD08DAD5}"/>
              </a:ext>
            </a:extLst>
          </p:cNvPr>
          <p:cNvSpPr>
            <a:spLocks noGrp="1"/>
          </p:cNvSpPr>
          <p:nvPr>
            <p:ph idx="1"/>
          </p:nvPr>
        </p:nvSpPr>
        <p:spPr>
          <a:xfrm>
            <a:off x="838200" y="1690688"/>
            <a:ext cx="10515600" cy="4379232"/>
          </a:xfrm>
        </p:spPr>
        <p:txBody>
          <a:bodyPr>
            <a:normAutofit/>
          </a:bodyPr>
          <a:lstStyle/>
          <a:p>
            <a:endParaRPr lang="en-US" b="1" dirty="0"/>
          </a:p>
          <a:p>
            <a:pPr marL="0" indent="0">
              <a:buNone/>
            </a:pPr>
            <a:r>
              <a:rPr lang="en-US" dirty="0"/>
              <a:t>		</a:t>
            </a:r>
            <a:r>
              <a:rPr lang="en-US" sz="3200" b="1" dirty="0" err="1"/>
              <a:t>Logstash</a:t>
            </a:r>
            <a:r>
              <a:rPr lang="en-US" dirty="0"/>
              <a:t> is the data collection pipeline tool. It the first 			component of ELK Stack which </a:t>
            </a:r>
            <a:r>
              <a:rPr lang="en-US" b="1" u="sng" dirty="0"/>
              <a:t>collects data inputs and 			feeds it to the Elasticsearch</a:t>
            </a:r>
            <a:r>
              <a:rPr lang="en-US" dirty="0"/>
              <a:t>. It collects various types of 			data from different sources, all at once and makes it 			available immediately for further use.</a:t>
            </a:r>
          </a:p>
          <a:p>
            <a:endParaRPr lang="en-US" dirty="0"/>
          </a:p>
        </p:txBody>
      </p:sp>
      <p:pic>
        <p:nvPicPr>
          <p:cNvPr id="3082" name="Picture 10" descr="logstash_logo - ELK Stack Tutorial - Edureka">
            <a:extLst>
              <a:ext uri="{FF2B5EF4-FFF2-40B4-BE49-F238E27FC236}">
                <a16:creationId xmlns:a16="http://schemas.microsoft.com/office/drawing/2014/main" xmlns="" id="{7FFAE916-5716-4A37-94C1-E129D925C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91544"/>
            <a:ext cx="163830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95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FC63-0FDC-43C8-A4A6-C94B7D067A88}"/>
              </a:ext>
            </a:extLst>
          </p:cNvPr>
          <p:cNvSpPr>
            <a:spLocks noGrp="1"/>
          </p:cNvSpPr>
          <p:nvPr>
            <p:ph type="title"/>
          </p:nvPr>
        </p:nvSpPr>
        <p:spPr>
          <a:xfrm>
            <a:off x="838200" y="365125"/>
            <a:ext cx="10515600" cy="1325563"/>
          </a:xfrm>
        </p:spPr>
        <p:txBody>
          <a:bodyPr/>
          <a:lstStyle/>
          <a:p>
            <a:pPr algn="ctr"/>
            <a:r>
              <a:rPr lang="en-US" b="1" dirty="0"/>
              <a:t>Elasticsearch</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9F128735-72CE-4AAE-A8FC-E0F7BD08DAD5}"/>
              </a:ext>
            </a:extLst>
          </p:cNvPr>
          <p:cNvSpPr>
            <a:spLocks noGrp="1"/>
          </p:cNvSpPr>
          <p:nvPr>
            <p:ph idx="1"/>
          </p:nvPr>
        </p:nvSpPr>
        <p:spPr>
          <a:xfrm>
            <a:off x="862693" y="1690688"/>
            <a:ext cx="10515600" cy="4379232"/>
          </a:xfrm>
        </p:spPr>
        <p:txBody>
          <a:bodyPr>
            <a:normAutofit lnSpcReduction="10000"/>
          </a:bodyPr>
          <a:lstStyle/>
          <a:p>
            <a:endParaRPr lang="en-US" b="1" dirty="0"/>
          </a:p>
          <a:p>
            <a:pPr marL="0" indent="0">
              <a:buNone/>
            </a:pPr>
            <a:r>
              <a:rPr lang="en-US" dirty="0"/>
              <a:t>		</a:t>
            </a:r>
            <a:r>
              <a:rPr lang="en-US" sz="3200" b="1" dirty="0"/>
              <a:t>Elasticsearch</a:t>
            </a:r>
            <a:r>
              <a:rPr lang="en-US" dirty="0"/>
              <a:t> is a </a:t>
            </a:r>
            <a:r>
              <a:rPr lang="en-US" b="1" u="sng" dirty="0"/>
              <a:t>NoSQL database which is based on </a:t>
            </a:r>
            <a:r>
              <a:rPr lang="en-US" b="1" dirty="0"/>
              <a:t>			</a:t>
            </a:r>
            <a:r>
              <a:rPr lang="en-US" b="1" u="sng" dirty="0"/>
              <a:t>Lucene search engine</a:t>
            </a:r>
            <a:r>
              <a:rPr lang="en-US" u="sng" dirty="0"/>
              <a:t> </a:t>
            </a:r>
            <a:r>
              <a:rPr lang="en-US" dirty="0"/>
              <a:t>and is built with RESTful APIs that 			uses JSON as the data exchange format. It is a </a:t>
            </a:r>
            <a:r>
              <a:rPr lang="en-US" b="1" u="sng" dirty="0"/>
              <a:t>highly</a:t>
            </a:r>
            <a:r>
              <a:rPr lang="en-US" b="1" dirty="0"/>
              <a:t> 			</a:t>
            </a:r>
            <a:r>
              <a:rPr lang="en-US" b="1" u="sng" dirty="0"/>
              <a:t>flexible and distributed search and analytics engine</a:t>
            </a:r>
            <a:r>
              <a:rPr lang="en-US" u="sng" dirty="0"/>
              <a:t>. </a:t>
            </a:r>
            <a:r>
              <a:rPr lang="en-US" dirty="0"/>
              <a:t>		</a:t>
            </a:r>
          </a:p>
          <a:p>
            <a:pPr marL="0" indent="0">
              <a:buNone/>
            </a:pPr>
            <a:r>
              <a:rPr lang="en-US" dirty="0"/>
              <a:t>		Also, it provides simple deployment, maximum reliability, 		and easy management through horizontal scalability. It 			provides advanced queries to perform detailed analysis 			and stores all the data centrally for quick search of the 			documents.</a:t>
            </a:r>
          </a:p>
        </p:txBody>
      </p:sp>
      <p:pic>
        <p:nvPicPr>
          <p:cNvPr id="5122" name="Picture 2" descr="elasticsearch_logo - ELK Stack Tutorial - Edureka">
            <a:extLst>
              <a:ext uri="{FF2B5EF4-FFF2-40B4-BE49-F238E27FC236}">
                <a16:creationId xmlns:a16="http://schemas.microsoft.com/office/drawing/2014/main" xmlns="" id="{E1EEBDD7-6D01-4960-A23E-61BFF0EDA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93" y="2234066"/>
            <a:ext cx="156210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2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FC63-0FDC-43C8-A4A6-C94B7D067A88}"/>
              </a:ext>
            </a:extLst>
          </p:cNvPr>
          <p:cNvSpPr>
            <a:spLocks noGrp="1"/>
          </p:cNvSpPr>
          <p:nvPr>
            <p:ph type="title"/>
          </p:nvPr>
        </p:nvSpPr>
        <p:spPr>
          <a:xfrm>
            <a:off x="838200" y="365125"/>
            <a:ext cx="10515600" cy="1325563"/>
          </a:xfrm>
        </p:spPr>
        <p:txBody>
          <a:bodyPr/>
          <a:lstStyle/>
          <a:p>
            <a:pPr algn="ctr"/>
            <a:r>
              <a:rPr lang="en-US" b="1" dirty="0"/>
              <a:t>Kibana</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9F128735-72CE-4AAE-A8FC-E0F7BD08DAD5}"/>
              </a:ext>
            </a:extLst>
          </p:cNvPr>
          <p:cNvSpPr>
            <a:spLocks noGrp="1"/>
          </p:cNvSpPr>
          <p:nvPr>
            <p:ph idx="1"/>
          </p:nvPr>
        </p:nvSpPr>
        <p:spPr>
          <a:xfrm>
            <a:off x="838200" y="1482725"/>
            <a:ext cx="10515600" cy="4379232"/>
          </a:xfrm>
        </p:spPr>
        <p:txBody>
          <a:bodyPr>
            <a:normAutofit/>
          </a:bodyPr>
          <a:lstStyle/>
          <a:p>
            <a:endParaRPr lang="en-US" b="1" dirty="0"/>
          </a:p>
          <a:p>
            <a:pPr marL="0" indent="0">
              <a:buNone/>
            </a:pPr>
            <a:r>
              <a:rPr lang="en-US" dirty="0"/>
              <a:t>		 </a:t>
            </a:r>
            <a:r>
              <a:rPr lang="en-US" sz="3200" b="1" dirty="0"/>
              <a:t>Kibana</a:t>
            </a:r>
            <a:r>
              <a:rPr lang="en-US" dirty="0"/>
              <a:t> is a data </a:t>
            </a:r>
            <a:r>
              <a:rPr lang="en-US" b="1" u="sng" dirty="0"/>
              <a:t>visualization tool</a:t>
            </a:r>
            <a:r>
              <a:rPr lang="en-US" dirty="0"/>
              <a:t>. It is used for 				</a:t>
            </a:r>
            <a:r>
              <a:rPr lang="en-US" b="1" u="sng" dirty="0"/>
              <a:t>visualizing the Elasticsearch documents </a:t>
            </a:r>
            <a:r>
              <a:rPr lang="en-US" dirty="0"/>
              <a:t>and helps the 			developers to have an immediate insight into it. Kibana 			dashboard provides various interactive diagrams, 				geospatial data, timelines, and graphs to visualize the 			complex queries done using Elasticsearch. Using Kibana 			you can create and save custom graphs according to your 		specific needs.</a:t>
            </a:r>
          </a:p>
        </p:txBody>
      </p:sp>
      <p:pic>
        <p:nvPicPr>
          <p:cNvPr id="4098" name="Picture 2" descr="kibana_logo - ELK Stack Tutorial - Edureka">
            <a:extLst>
              <a:ext uri="{FF2B5EF4-FFF2-40B4-BE49-F238E27FC236}">
                <a16:creationId xmlns:a16="http://schemas.microsoft.com/office/drawing/2014/main" xmlns="" id="{B79F4790-BD0C-42DF-9300-7D1435526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2666"/>
            <a:ext cx="121920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581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6FCD4-18B7-415C-8617-6453AD6635C0}"/>
              </a:ext>
            </a:extLst>
          </p:cNvPr>
          <p:cNvSpPr>
            <a:spLocks noGrp="1"/>
          </p:cNvSpPr>
          <p:nvPr>
            <p:ph type="title"/>
          </p:nvPr>
        </p:nvSpPr>
        <p:spPr>
          <a:xfrm>
            <a:off x="919843" y="218168"/>
            <a:ext cx="10515600" cy="1325563"/>
          </a:xfrm>
        </p:spPr>
        <p:txBody>
          <a:bodyPr>
            <a:normAutofit/>
          </a:bodyPr>
          <a:lstStyle/>
          <a:p>
            <a:pPr algn="ctr"/>
            <a:r>
              <a:rPr lang="en-US" sz="4800" b="1"/>
              <a:t>ELK Configuration…</a:t>
            </a:r>
            <a:endParaRPr lang="en-US" sz="4800" b="1" dirty="0"/>
          </a:p>
        </p:txBody>
      </p:sp>
      <p:sp>
        <p:nvSpPr>
          <p:cNvPr id="5" name="Rectangle 2">
            <a:extLst>
              <a:ext uri="{FF2B5EF4-FFF2-40B4-BE49-F238E27FC236}">
                <a16:creationId xmlns:a16="http://schemas.microsoft.com/office/drawing/2014/main" xmlns="" id="{FAE3DBAF-1556-4CB1-ADE6-147EF81D2D19}"/>
              </a:ext>
            </a:extLst>
          </p:cNvPr>
          <p:cNvSpPr>
            <a:spLocks noGrp="1" noChangeArrowheads="1"/>
          </p:cNvSpPr>
          <p:nvPr>
            <p:ph idx="1"/>
          </p:nvPr>
        </p:nvSpPr>
        <p:spPr bwMode="auto">
          <a:xfrm>
            <a:off x="405493" y="1543731"/>
            <a:ext cx="11544299" cy="33771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0" tIns="66654"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All these three tools are based on JVM and before start installing them,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please verify that JDK has been properly configured.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Check that standard JDK 1.8 installation, </a:t>
            </a:r>
            <a:r>
              <a:rPr kumimoji="0" lang="en-US" altLang="en-US" sz="14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JAVA_HOME</a:t>
            </a:r>
            <a:r>
              <a:rPr kumimoji="0" lang="en-US" altLang="en-US" sz="2000" b="0" i="0" u="none" strike="noStrike" cap="none" normalizeH="0" baseline="0" dirty="0">
                <a:ln>
                  <a:noFill/>
                </a:ln>
                <a:solidFill>
                  <a:srgbClr val="000000"/>
                </a:solidFill>
                <a:effectLst/>
                <a:latin typeface="-apple-system"/>
              </a:rPr>
              <a:t> and </a:t>
            </a:r>
            <a:r>
              <a:rPr kumimoji="0" lang="en-US" altLang="en-US" sz="14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PATH</a:t>
            </a:r>
            <a:r>
              <a:rPr kumimoji="0" lang="en-US" altLang="en-US" sz="2000" b="0" i="0" u="none" strike="noStrike" cap="none" normalizeH="0" baseline="0" dirty="0">
                <a:ln>
                  <a:noFill/>
                </a:ln>
                <a:solidFill>
                  <a:srgbClr val="000000"/>
                </a:solidFill>
                <a:effectLst/>
                <a:latin typeface="-apple-system"/>
              </a:rPr>
              <a:t> set up is already done.</a:t>
            </a:r>
            <a:endParaRPr kumimoji="0" lang="en-US" altLang="en-US" sz="30000" b="1"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pple-system"/>
              </a:rPr>
              <a:t>Elasticsearch</a:t>
            </a:r>
            <a:endParaRPr kumimoji="0" lang="en-US" altLang="en-US" sz="3600" b="1"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apple-system"/>
              </a:rPr>
              <a:t>Download latest version of Elasticsearch from this </a:t>
            </a:r>
            <a:r>
              <a:rPr kumimoji="0" lang="en-US" altLang="en-US" sz="2000" b="0" i="0" u="none" strike="noStrike" cap="none" normalizeH="0" baseline="0" dirty="0">
                <a:ln>
                  <a:noFill/>
                </a:ln>
                <a:solidFill>
                  <a:srgbClr val="0366D6"/>
                </a:solidFill>
                <a:effectLst/>
                <a:latin typeface="-apple-system"/>
                <a:hlinkClick r:id="rId2"/>
              </a:rPr>
              <a:t>download page</a:t>
            </a:r>
            <a:r>
              <a:rPr kumimoji="0" lang="en-US" altLang="en-US" sz="2000" b="0" i="0" u="none" strike="noStrike" cap="none" normalizeH="0" baseline="0" dirty="0">
                <a:ln>
                  <a:noFill/>
                </a:ln>
                <a:solidFill>
                  <a:srgbClr val="000000"/>
                </a:solidFill>
                <a:effectLst/>
                <a:latin typeface="-apple-system"/>
              </a:rPr>
              <a:t> and unzip it any folder.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apple-system"/>
              </a:rPr>
              <a:t>Run </a:t>
            </a:r>
            <a:r>
              <a:rPr kumimoji="0" lang="en-US" altLang="en-US" sz="14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bin\elasticsearch.bat</a:t>
            </a:r>
            <a:r>
              <a:rPr kumimoji="0" lang="en-US" altLang="en-US" sz="2000" b="0" i="0" u="none" strike="noStrike" cap="none" normalizeH="0" baseline="0" dirty="0">
                <a:ln>
                  <a:noFill/>
                </a:ln>
                <a:solidFill>
                  <a:srgbClr val="000000"/>
                </a:solidFill>
                <a:effectLst/>
                <a:latin typeface="-apple-system"/>
              </a:rPr>
              <a:t> from command prompt.</a:t>
            </a:r>
          </a:p>
          <a:p>
            <a:pPr marL="0" lvl="0"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rgbClr val="000000"/>
                </a:solidFill>
                <a:effectLst/>
                <a:latin typeface="-apple-system"/>
              </a:rPr>
              <a:t>By default, it would start at </a:t>
            </a:r>
            <a:r>
              <a:rPr kumimoji="0" lang="en-US" altLang="en-US" sz="2000" b="0" i="0" u="none" strike="noStrike" cap="none" normalizeH="0" baseline="0" dirty="0">
                <a:ln>
                  <a:noFill/>
                </a:ln>
                <a:solidFill>
                  <a:srgbClr val="0366D6"/>
                </a:solidFill>
                <a:effectLst/>
                <a:latin typeface="-apple-system"/>
                <a:hlinkClick r:id="rId3"/>
              </a:rPr>
              <a:t>http://localhost:9200</a:t>
            </a:r>
            <a:endParaRPr kumimoji="0" lang="en-US" altLang="en-US" sz="11500" b="1" i="0" u="none" strike="noStrike" cap="none" normalizeH="0" baseline="0" dirty="0">
              <a:ln>
                <a:noFill/>
              </a:ln>
              <a:solidFill>
                <a:srgbClr val="000000"/>
              </a:solidFill>
              <a:effectLst/>
              <a:latin typeface="-apple-system"/>
            </a:endParaRPr>
          </a:p>
          <a:p>
            <a:pPr marL="0" lvl="0" indent="0" eaLnBrk="0" fontAlgn="base" hangingPunct="0">
              <a:lnSpc>
                <a:spcPct val="100000"/>
              </a:lnSpc>
              <a:spcBef>
                <a:spcPct val="0"/>
              </a:spcBef>
              <a:spcAft>
                <a:spcPct val="0"/>
              </a:spcAft>
              <a:buFontTx/>
              <a:buChar char="•"/>
            </a:pP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855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339</Words>
  <Application>Microsoft Office PowerPoint</Application>
  <PresentationFormat>Custom</PresentationFormat>
  <Paragraphs>104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Continuous Monitoring</vt:lpstr>
      <vt:lpstr>Type of  Monitoring</vt:lpstr>
      <vt:lpstr>ELK Stack</vt:lpstr>
      <vt:lpstr>ELK Stack </vt:lpstr>
      <vt:lpstr>ELK Architecture</vt:lpstr>
      <vt:lpstr>Logstash </vt:lpstr>
      <vt:lpstr>Elasticsearch </vt:lpstr>
      <vt:lpstr>Kibana </vt:lpstr>
      <vt:lpstr>ELK Configuration…</vt:lpstr>
      <vt:lpstr>ELK Configuration…</vt:lpstr>
      <vt:lpstr>ELK Configuration</vt:lpstr>
      <vt:lpstr>Nagios</vt:lpstr>
      <vt:lpstr>What is Nagios? </vt:lpstr>
      <vt:lpstr>Nagios Architecture</vt:lpstr>
      <vt:lpstr>Nagios Remote Plugin Executor (NRPE)</vt:lpstr>
      <vt:lpstr>Nagios configuration files</vt:lpstr>
      <vt:lpstr>Hosts.cfg</vt:lpstr>
      <vt:lpstr>Services.cfg</vt:lpstr>
      <vt:lpstr>Nagios Web UI</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Stack</dc:title>
  <dc:creator>Puneet Kumar Bhatia (UST, IND)</dc:creator>
  <cp:lastModifiedBy>Ad</cp:lastModifiedBy>
  <cp:revision>52</cp:revision>
  <dcterms:created xsi:type="dcterms:W3CDTF">2018-08-29T09:14:31Z</dcterms:created>
  <dcterms:modified xsi:type="dcterms:W3CDTF">2018-08-30T16:44:58Z</dcterms:modified>
</cp:coreProperties>
</file>